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6" r:id="rId1"/>
  </p:sldMasterIdLst>
  <p:notesMasterIdLst>
    <p:notesMasterId r:id="rId23"/>
  </p:notesMasterIdLst>
  <p:handoutMasterIdLst>
    <p:handoutMasterId r:id="rId24"/>
  </p:handoutMasterIdLst>
  <p:sldIdLst>
    <p:sldId id="256" r:id="rId2"/>
    <p:sldId id="613" r:id="rId3"/>
    <p:sldId id="660" r:id="rId4"/>
    <p:sldId id="661" r:id="rId5"/>
    <p:sldId id="662" r:id="rId6"/>
    <p:sldId id="663" r:id="rId7"/>
    <p:sldId id="666" r:id="rId8"/>
    <p:sldId id="680" r:id="rId9"/>
    <p:sldId id="681" r:id="rId10"/>
    <p:sldId id="682" r:id="rId11"/>
    <p:sldId id="667" r:id="rId12"/>
    <p:sldId id="683" r:id="rId13"/>
    <p:sldId id="668" r:id="rId14"/>
    <p:sldId id="669" r:id="rId15"/>
    <p:sldId id="670" r:id="rId16"/>
    <p:sldId id="671" r:id="rId17"/>
    <p:sldId id="672" r:id="rId18"/>
    <p:sldId id="673" r:id="rId19"/>
    <p:sldId id="674" r:id="rId20"/>
    <p:sldId id="684" r:id="rId21"/>
    <p:sldId id="659" r:id="rId22"/>
  </p:sldIdLst>
  <p:sldSz cx="9144000" cy="6858000" type="screen4x3"/>
  <p:notesSz cx="7099300" cy="10234613"/>
  <p:defaultTextStyle>
    <a:defPPr>
      <a:defRPr lang="ko-KR"/>
    </a:defPPr>
    <a:lvl1pPr algn="l" rtl="0" fontAlgn="base">
      <a:spcBef>
        <a:spcPct val="0"/>
      </a:spcBef>
      <a:spcAft>
        <a:spcPct val="0"/>
      </a:spcAft>
      <a:defRPr kumimoji="1" sz="2000" kern="1200">
        <a:solidFill>
          <a:schemeClr val="tx1"/>
        </a:solidFill>
        <a:latin typeface="굴림" pitchFamily="50" charset="-127"/>
        <a:ea typeface="굴림" pitchFamily="50" charset="-127"/>
        <a:cs typeface="Arial" charset="0"/>
      </a:defRPr>
    </a:lvl1pPr>
    <a:lvl2pPr marL="457200" algn="l" rtl="0" fontAlgn="base">
      <a:spcBef>
        <a:spcPct val="0"/>
      </a:spcBef>
      <a:spcAft>
        <a:spcPct val="0"/>
      </a:spcAft>
      <a:defRPr kumimoji="1" sz="2000" kern="1200">
        <a:solidFill>
          <a:schemeClr val="tx1"/>
        </a:solidFill>
        <a:latin typeface="굴림" pitchFamily="50" charset="-127"/>
        <a:ea typeface="굴림" pitchFamily="50" charset="-127"/>
        <a:cs typeface="Arial" charset="0"/>
      </a:defRPr>
    </a:lvl2pPr>
    <a:lvl3pPr marL="914400" algn="l" rtl="0" fontAlgn="base">
      <a:spcBef>
        <a:spcPct val="0"/>
      </a:spcBef>
      <a:spcAft>
        <a:spcPct val="0"/>
      </a:spcAft>
      <a:defRPr kumimoji="1" sz="2000" kern="1200">
        <a:solidFill>
          <a:schemeClr val="tx1"/>
        </a:solidFill>
        <a:latin typeface="굴림" pitchFamily="50" charset="-127"/>
        <a:ea typeface="굴림" pitchFamily="50" charset="-127"/>
        <a:cs typeface="Arial" charset="0"/>
      </a:defRPr>
    </a:lvl3pPr>
    <a:lvl4pPr marL="1371600" algn="l" rtl="0" fontAlgn="base">
      <a:spcBef>
        <a:spcPct val="0"/>
      </a:spcBef>
      <a:spcAft>
        <a:spcPct val="0"/>
      </a:spcAft>
      <a:defRPr kumimoji="1" sz="2000" kern="1200">
        <a:solidFill>
          <a:schemeClr val="tx1"/>
        </a:solidFill>
        <a:latin typeface="굴림" pitchFamily="50" charset="-127"/>
        <a:ea typeface="굴림" pitchFamily="50" charset="-127"/>
        <a:cs typeface="Arial" charset="0"/>
      </a:defRPr>
    </a:lvl4pPr>
    <a:lvl5pPr marL="1828800" algn="l" rtl="0" fontAlgn="base">
      <a:spcBef>
        <a:spcPct val="0"/>
      </a:spcBef>
      <a:spcAft>
        <a:spcPct val="0"/>
      </a:spcAft>
      <a:defRPr kumimoji="1" sz="2000" kern="1200">
        <a:solidFill>
          <a:schemeClr val="tx1"/>
        </a:solidFill>
        <a:latin typeface="굴림" pitchFamily="50" charset="-127"/>
        <a:ea typeface="굴림" pitchFamily="50" charset="-127"/>
        <a:cs typeface="Arial" charset="0"/>
      </a:defRPr>
    </a:lvl5pPr>
    <a:lvl6pPr marL="2286000" algn="l" defTabSz="914400" rtl="0" eaLnBrk="1" latinLnBrk="0" hangingPunct="1">
      <a:defRPr kumimoji="1" sz="2000" kern="1200">
        <a:solidFill>
          <a:schemeClr val="tx1"/>
        </a:solidFill>
        <a:latin typeface="굴림" pitchFamily="50" charset="-127"/>
        <a:ea typeface="굴림" pitchFamily="50" charset="-127"/>
        <a:cs typeface="Arial" charset="0"/>
      </a:defRPr>
    </a:lvl6pPr>
    <a:lvl7pPr marL="2743200" algn="l" defTabSz="914400" rtl="0" eaLnBrk="1" latinLnBrk="0" hangingPunct="1">
      <a:defRPr kumimoji="1" sz="2000" kern="1200">
        <a:solidFill>
          <a:schemeClr val="tx1"/>
        </a:solidFill>
        <a:latin typeface="굴림" pitchFamily="50" charset="-127"/>
        <a:ea typeface="굴림" pitchFamily="50" charset="-127"/>
        <a:cs typeface="Arial" charset="0"/>
      </a:defRPr>
    </a:lvl7pPr>
    <a:lvl8pPr marL="3200400" algn="l" defTabSz="914400" rtl="0" eaLnBrk="1" latinLnBrk="0" hangingPunct="1">
      <a:defRPr kumimoji="1" sz="2000" kern="1200">
        <a:solidFill>
          <a:schemeClr val="tx1"/>
        </a:solidFill>
        <a:latin typeface="굴림" pitchFamily="50" charset="-127"/>
        <a:ea typeface="굴림" pitchFamily="50" charset="-127"/>
        <a:cs typeface="Arial" charset="0"/>
      </a:defRPr>
    </a:lvl8pPr>
    <a:lvl9pPr marL="3657600" algn="l" defTabSz="914400" rtl="0" eaLnBrk="1" latinLnBrk="0" hangingPunct="1">
      <a:defRPr kumimoji="1" sz="2000" kern="1200">
        <a:solidFill>
          <a:schemeClr val="tx1"/>
        </a:solidFill>
        <a:latin typeface="굴림" pitchFamily="50" charset="-127"/>
        <a:ea typeface="굴림" pitchFamily="50" charset="-127"/>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800000"/>
    <a:srgbClr val="FFFFFF"/>
    <a:srgbClr val="CC6600"/>
    <a:srgbClr val="C0C0C0"/>
    <a:srgbClr val="CCCCFF"/>
    <a:srgbClr val="00CC99"/>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밝은 스타일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96" autoAdjust="0"/>
    <p:restoredTop sz="89862" autoAdjust="0"/>
  </p:normalViewPr>
  <p:slideViewPr>
    <p:cSldViewPr>
      <p:cViewPr>
        <p:scale>
          <a:sx n="70" d="100"/>
          <a:sy n="70" d="100"/>
        </p:scale>
        <p:origin x="-1386" y="-1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3168" y="-90"/>
      </p:cViewPr>
      <p:guideLst>
        <p:guide orient="horz" pos="3225"/>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1"/>
            <a:ext cx="3077137" cy="510085"/>
          </a:xfrm>
          <a:prstGeom prst="rect">
            <a:avLst/>
          </a:prstGeom>
          <a:noFill/>
          <a:ln w="9525">
            <a:noFill/>
            <a:miter lim="800000"/>
            <a:headEnd/>
            <a:tailEnd/>
          </a:ln>
          <a:effectLst/>
        </p:spPr>
        <p:txBody>
          <a:bodyPr vert="horz" wrap="square" lIns="92028" tIns="46016" rIns="92028" bIns="46016" numCol="1" anchor="t" anchorCtr="0" compatLnSpc="1">
            <a:prstTxWarp prst="textNoShape">
              <a:avLst/>
            </a:prstTxWarp>
          </a:bodyPr>
          <a:lstStyle>
            <a:lvl1pPr defTabSz="921178" eaLnBrk="0" latinLnBrk="1" hangingPunct="0">
              <a:defRPr sz="1300">
                <a:latin typeface="굴림" charset="-127"/>
                <a:ea typeface="굴림" charset="-127"/>
                <a:cs typeface="+mn-cs"/>
              </a:defRPr>
            </a:lvl1pPr>
          </a:lstStyle>
          <a:p>
            <a:pPr>
              <a:defRPr/>
            </a:pPr>
            <a:endParaRPr lang="en-US" altLang="ko-KR"/>
          </a:p>
        </p:txBody>
      </p:sp>
      <p:sp>
        <p:nvSpPr>
          <p:cNvPr id="79875" name="Rectangle 3"/>
          <p:cNvSpPr>
            <a:spLocks noGrp="1" noChangeArrowheads="1"/>
          </p:cNvSpPr>
          <p:nvPr>
            <p:ph type="dt" sz="quarter" idx="1"/>
          </p:nvPr>
        </p:nvSpPr>
        <p:spPr bwMode="auto">
          <a:xfrm>
            <a:off x="4020505" y="1"/>
            <a:ext cx="3077137" cy="510085"/>
          </a:xfrm>
          <a:prstGeom prst="rect">
            <a:avLst/>
          </a:prstGeom>
          <a:noFill/>
          <a:ln w="9525">
            <a:noFill/>
            <a:miter lim="800000"/>
            <a:headEnd/>
            <a:tailEnd/>
          </a:ln>
          <a:effectLst/>
        </p:spPr>
        <p:txBody>
          <a:bodyPr vert="horz" wrap="square" lIns="92028" tIns="46016" rIns="92028" bIns="46016" numCol="1" anchor="t" anchorCtr="0" compatLnSpc="1">
            <a:prstTxWarp prst="textNoShape">
              <a:avLst/>
            </a:prstTxWarp>
          </a:bodyPr>
          <a:lstStyle>
            <a:lvl1pPr algn="r" defTabSz="921178" eaLnBrk="0" latinLnBrk="1" hangingPunct="0">
              <a:defRPr sz="1300">
                <a:latin typeface="굴림" charset="-127"/>
                <a:ea typeface="굴림" charset="-127"/>
                <a:cs typeface="+mn-cs"/>
              </a:defRPr>
            </a:lvl1pPr>
          </a:lstStyle>
          <a:p>
            <a:pPr>
              <a:defRPr/>
            </a:pPr>
            <a:fld id="{BC0C6A20-6DBC-4CFD-A5BF-8F6E2162A85D}" type="datetime1">
              <a:rPr lang="ko-KR" altLang="en-US"/>
              <a:pPr>
                <a:defRPr/>
              </a:pPr>
              <a:t>2016-06-17</a:t>
            </a:fld>
            <a:endParaRPr lang="en-US" altLang="ko-KR"/>
          </a:p>
        </p:txBody>
      </p:sp>
      <p:sp>
        <p:nvSpPr>
          <p:cNvPr id="79876" name="Rectangle 4"/>
          <p:cNvSpPr>
            <a:spLocks noGrp="1" noChangeArrowheads="1"/>
          </p:cNvSpPr>
          <p:nvPr>
            <p:ph type="ftr" sz="quarter" idx="2"/>
          </p:nvPr>
        </p:nvSpPr>
        <p:spPr bwMode="auto">
          <a:xfrm>
            <a:off x="0" y="9722884"/>
            <a:ext cx="3077137" cy="510085"/>
          </a:xfrm>
          <a:prstGeom prst="rect">
            <a:avLst/>
          </a:prstGeom>
          <a:noFill/>
          <a:ln w="9525">
            <a:noFill/>
            <a:miter lim="800000"/>
            <a:headEnd/>
            <a:tailEnd/>
          </a:ln>
          <a:effectLst/>
        </p:spPr>
        <p:txBody>
          <a:bodyPr vert="horz" wrap="square" lIns="92028" tIns="46016" rIns="92028" bIns="46016" numCol="1" anchor="b" anchorCtr="0" compatLnSpc="1">
            <a:prstTxWarp prst="textNoShape">
              <a:avLst/>
            </a:prstTxWarp>
          </a:bodyPr>
          <a:lstStyle>
            <a:lvl1pPr defTabSz="921178" eaLnBrk="0" latinLnBrk="1" hangingPunct="0">
              <a:defRPr sz="1300">
                <a:latin typeface="굴림" charset="-127"/>
                <a:ea typeface="굴림" charset="-127"/>
                <a:cs typeface="+mn-cs"/>
              </a:defRPr>
            </a:lvl1pPr>
          </a:lstStyle>
          <a:p>
            <a:pPr>
              <a:defRPr/>
            </a:pPr>
            <a:endParaRPr lang="en-US" altLang="ko-KR"/>
          </a:p>
        </p:txBody>
      </p:sp>
      <p:sp>
        <p:nvSpPr>
          <p:cNvPr id="79877" name="Rectangle 5"/>
          <p:cNvSpPr>
            <a:spLocks noGrp="1" noChangeArrowheads="1"/>
          </p:cNvSpPr>
          <p:nvPr>
            <p:ph type="sldNum" sz="quarter" idx="3"/>
          </p:nvPr>
        </p:nvSpPr>
        <p:spPr bwMode="auto">
          <a:xfrm>
            <a:off x="4020505" y="9722884"/>
            <a:ext cx="3077137" cy="510085"/>
          </a:xfrm>
          <a:prstGeom prst="rect">
            <a:avLst/>
          </a:prstGeom>
          <a:noFill/>
          <a:ln w="9525">
            <a:noFill/>
            <a:miter lim="800000"/>
            <a:headEnd/>
            <a:tailEnd/>
          </a:ln>
          <a:effectLst/>
        </p:spPr>
        <p:txBody>
          <a:bodyPr vert="horz" wrap="square" lIns="92028" tIns="46016" rIns="92028" bIns="46016" numCol="1" anchor="b" anchorCtr="0" compatLnSpc="1">
            <a:prstTxWarp prst="textNoShape">
              <a:avLst/>
            </a:prstTxWarp>
          </a:bodyPr>
          <a:lstStyle>
            <a:lvl1pPr algn="r" defTabSz="921178" eaLnBrk="0" latinLnBrk="1" hangingPunct="0">
              <a:defRPr sz="1300">
                <a:latin typeface="굴림" charset="-127"/>
                <a:ea typeface="굴림" charset="-127"/>
                <a:cs typeface="+mn-cs"/>
              </a:defRPr>
            </a:lvl1pPr>
          </a:lstStyle>
          <a:p>
            <a:pPr>
              <a:defRPr/>
            </a:pPr>
            <a:fld id="{48255D80-E34D-44C8-8D14-854CFC8E2E41}" type="slidenum">
              <a:rPr lang="ko-KR" altLang="en-US"/>
              <a:pPr>
                <a:defRPr/>
              </a:pPr>
              <a:t>‹#›</a:t>
            </a:fld>
            <a:endParaRPr lang="en-US" altLang="ko-KR"/>
          </a:p>
        </p:txBody>
      </p:sp>
    </p:spTree>
    <p:extLst>
      <p:ext uri="{BB962C8B-B14F-4D97-AF65-F5344CB8AC3E}">
        <p14:creationId xmlns:p14="http://schemas.microsoft.com/office/powerpoint/2010/main" val="22432337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7137" cy="511732"/>
          </a:xfrm>
          <a:prstGeom prst="rect">
            <a:avLst/>
          </a:prstGeom>
          <a:noFill/>
          <a:ln w="9525">
            <a:noFill/>
            <a:miter lim="800000"/>
            <a:headEnd/>
            <a:tailEnd/>
          </a:ln>
        </p:spPr>
        <p:txBody>
          <a:bodyPr vert="horz" wrap="square" lIns="96363" tIns="48184" rIns="96363" bIns="48184" numCol="1" anchor="t" anchorCtr="0" compatLnSpc="1">
            <a:prstTxWarp prst="textNoShape">
              <a:avLst/>
            </a:prstTxWarp>
          </a:bodyPr>
          <a:lstStyle>
            <a:lvl1pPr defTabSz="964331" latinLnBrk="1">
              <a:defRPr sz="1300">
                <a:latin typeface="굴림" charset="-127"/>
                <a:ea typeface="굴림" charset="-127"/>
                <a:cs typeface="+mn-cs"/>
              </a:defRPr>
            </a:lvl1pPr>
          </a:lstStyle>
          <a:p>
            <a:pPr>
              <a:defRPr/>
            </a:pPr>
            <a:endParaRPr lang="en-US" altLang="ko-KR"/>
          </a:p>
        </p:txBody>
      </p:sp>
      <p:sp>
        <p:nvSpPr>
          <p:cNvPr id="7171" name="Rectangle 3"/>
          <p:cNvSpPr>
            <a:spLocks noGrp="1" noChangeArrowheads="1"/>
          </p:cNvSpPr>
          <p:nvPr>
            <p:ph type="dt" idx="1"/>
          </p:nvPr>
        </p:nvSpPr>
        <p:spPr bwMode="auto">
          <a:xfrm>
            <a:off x="4020505" y="0"/>
            <a:ext cx="3077137" cy="511732"/>
          </a:xfrm>
          <a:prstGeom prst="rect">
            <a:avLst/>
          </a:prstGeom>
          <a:noFill/>
          <a:ln w="9525">
            <a:noFill/>
            <a:miter lim="800000"/>
            <a:headEnd/>
            <a:tailEnd/>
          </a:ln>
        </p:spPr>
        <p:txBody>
          <a:bodyPr vert="horz" wrap="square" lIns="96363" tIns="48184" rIns="96363" bIns="48184" numCol="1" anchor="t" anchorCtr="0" compatLnSpc="1">
            <a:prstTxWarp prst="textNoShape">
              <a:avLst/>
            </a:prstTxWarp>
          </a:bodyPr>
          <a:lstStyle>
            <a:lvl1pPr algn="r" defTabSz="964331" latinLnBrk="1">
              <a:defRPr sz="1300">
                <a:latin typeface="굴림" charset="-127"/>
                <a:ea typeface="굴림" charset="-127"/>
                <a:cs typeface="+mn-cs"/>
              </a:defRPr>
            </a:lvl1pPr>
          </a:lstStyle>
          <a:p>
            <a:pPr>
              <a:defRPr/>
            </a:pPr>
            <a:endParaRPr lang="en-US" altLang="ko-KR"/>
          </a:p>
        </p:txBody>
      </p:sp>
      <p:sp>
        <p:nvSpPr>
          <p:cNvPr id="14340" name="Rectangle 4"/>
          <p:cNvSpPr>
            <a:spLocks noGrp="1" noRot="1" noChangeAspect="1" noChangeArrowheads="1" noTextEdit="1"/>
          </p:cNvSpPr>
          <p:nvPr>
            <p:ph type="sldImg" idx="2"/>
          </p:nvPr>
        </p:nvSpPr>
        <p:spPr bwMode="auto">
          <a:xfrm>
            <a:off x="993775" y="769938"/>
            <a:ext cx="5114925" cy="38354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09600" y="4862264"/>
            <a:ext cx="5680103" cy="4605575"/>
          </a:xfrm>
          <a:prstGeom prst="rect">
            <a:avLst/>
          </a:prstGeom>
          <a:noFill/>
          <a:ln w="9525">
            <a:noFill/>
            <a:miter lim="800000"/>
            <a:headEnd/>
            <a:tailEnd/>
          </a:ln>
        </p:spPr>
        <p:txBody>
          <a:bodyPr vert="horz" wrap="square" lIns="96363" tIns="48184" rIns="96363" bIns="48184" numCol="1" anchor="t" anchorCtr="0" compatLnSpc="1">
            <a:prstTxWarp prst="textNoShape">
              <a:avLst/>
            </a:prstTxWarp>
          </a:bodyPr>
          <a:lstStyle/>
          <a:p>
            <a:pPr lvl="0"/>
            <a:r>
              <a:rPr lang="en-US" altLang="ko-KR" noProof="0" smtClean="0"/>
              <a:t>Click to edit Master text styles</a:t>
            </a:r>
          </a:p>
          <a:p>
            <a:pPr lvl="1"/>
            <a:r>
              <a:rPr lang="en-US" altLang="ko-KR" noProof="0" smtClean="0"/>
              <a:t>Second level</a:t>
            </a:r>
          </a:p>
          <a:p>
            <a:pPr lvl="2"/>
            <a:r>
              <a:rPr lang="en-US" altLang="ko-KR" noProof="0" smtClean="0"/>
              <a:t>Third level</a:t>
            </a:r>
          </a:p>
          <a:p>
            <a:pPr lvl="3"/>
            <a:r>
              <a:rPr lang="en-US" altLang="ko-KR" noProof="0" smtClean="0"/>
              <a:t>Fourth level</a:t>
            </a:r>
          </a:p>
          <a:p>
            <a:pPr lvl="4"/>
            <a:r>
              <a:rPr lang="en-US" altLang="ko-KR" noProof="0" smtClean="0"/>
              <a:t>Fifth level</a:t>
            </a:r>
          </a:p>
        </p:txBody>
      </p:sp>
      <p:sp>
        <p:nvSpPr>
          <p:cNvPr id="7174" name="Rectangle 6"/>
          <p:cNvSpPr>
            <a:spLocks noGrp="1" noChangeArrowheads="1"/>
          </p:cNvSpPr>
          <p:nvPr>
            <p:ph type="ftr" sz="quarter" idx="4"/>
          </p:nvPr>
        </p:nvSpPr>
        <p:spPr bwMode="auto">
          <a:xfrm>
            <a:off x="0" y="9721237"/>
            <a:ext cx="3077137" cy="511732"/>
          </a:xfrm>
          <a:prstGeom prst="rect">
            <a:avLst/>
          </a:prstGeom>
          <a:noFill/>
          <a:ln w="9525">
            <a:noFill/>
            <a:miter lim="800000"/>
            <a:headEnd/>
            <a:tailEnd/>
          </a:ln>
        </p:spPr>
        <p:txBody>
          <a:bodyPr vert="horz" wrap="square" lIns="96363" tIns="48184" rIns="96363" bIns="48184" numCol="1" anchor="b" anchorCtr="0" compatLnSpc="1">
            <a:prstTxWarp prst="textNoShape">
              <a:avLst/>
            </a:prstTxWarp>
          </a:bodyPr>
          <a:lstStyle>
            <a:lvl1pPr defTabSz="964331" latinLnBrk="1">
              <a:defRPr sz="1300">
                <a:latin typeface="굴림" charset="-127"/>
                <a:ea typeface="굴림" charset="-127"/>
                <a:cs typeface="+mn-cs"/>
              </a:defRPr>
            </a:lvl1pPr>
          </a:lstStyle>
          <a:p>
            <a:pPr>
              <a:defRPr/>
            </a:pPr>
            <a:endParaRPr lang="en-US" altLang="ko-KR"/>
          </a:p>
        </p:txBody>
      </p:sp>
      <p:sp>
        <p:nvSpPr>
          <p:cNvPr id="7175" name="Rectangle 7"/>
          <p:cNvSpPr>
            <a:spLocks noGrp="1" noChangeArrowheads="1"/>
          </p:cNvSpPr>
          <p:nvPr>
            <p:ph type="sldNum" sz="quarter" idx="5"/>
          </p:nvPr>
        </p:nvSpPr>
        <p:spPr bwMode="auto">
          <a:xfrm>
            <a:off x="4020505" y="9721237"/>
            <a:ext cx="3077137" cy="511732"/>
          </a:xfrm>
          <a:prstGeom prst="rect">
            <a:avLst/>
          </a:prstGeom>
          <a:noFill/>
          <a:ln w="9525">
            <a:noFill/>
            <a:miter lim="800000"/>
            <a:headEnd/>
            <a:tailEnd/>
          </a:ln>
        </p:spPr>
        <p:txBody>
          <a:bodyPr vert="horz" wrap="square" lIns="96363" tIns="48184" rIns="96363" bIns="48184" numCol="1" anchor="b" anchorCtr="0" compatLnSpc="1">
            <a:prstTxWarp prst="textNoShape">
              <a:avLst/>
            </a:prstTxWarp>
          </a:bodyPr>
          <a:lstStyle>
            <a:lvl1pPr algn="r" defTabSz="964331" latinLnBrk="1">
              <a:defRPr sz="1300">
                <a:latin typeface="굴림" charset="-127"/>
                <a:ea typeface="굴림" charset="-127"/>
                <a:cs typeface="+mn-cs"/>
              </a:defRPr>
            </a:lvl1pPr>
          </a:lstStyle>
          <a:p>
            <a:pPr>
              <a:defRPr/>
            </a:pPr>
            <a:fld id="{BF25BC22-6E59-4DDB-AF21-0F8616FEA95D}" type="slidenum">
              <a:rPr lang="en-US" altLang="ko-KR"/>
              <a:pPr>
                <a:defRPr/>
              </a:pPr>
              <a:t>‹#›</a:t>
            </a:fld>
            <a:endParaRPr lang="en-US" altLang="ko-KR"/>
          </a:p>
        </p:txBody>
      </p:sp>
    </p:spTree>
    <p:extLst>
      <p:ext uri="{BB962C8B-B14F-4D97-AF65-F5344CB8AC3E}">
        <p14:creationId xmlns:p14="http://schemas.microsoft.com/office/powerpoint/2010/main" val="940410935"/>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굴림" charset="-127"/>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굴림" charset="-127"/>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굴림" charset="-127"/>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굴림" charset="-127"/>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굴림" charset="-127"/>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pPr defTabSz="958816"/>
            <a:fld id="{C556C0CB-EB17-4B26-B9CF-6A4B002C3948}" type="slidenum">
              <a:rPr lang="en-US" altLang="ko-KR" smtClean="0">
                <a:latin typeface="굴림" pitchFamily="50" charset="-127"/>
                <a:ea typeface="굴림" pitchFamily="50" charset="-127"/>
              </a:rPr>
              <a:pPr defTabSz="958816"/>
              <a:t>1</a:t>
            </a:fld>
            <a:endParaRPr lang="en-US" altLang="ko-KR" smtClean="0">
              <a:latin typeface="굴림" pitchFamily="50" charset="-127"/>
              <a:ea typeface="굴림" pitchFamily="50" charset="-127"/>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buFontTx/>
              <a:buChar char="•"/>
            </a:pPr>
            <a:endParaRPr lang="en-US" altLang="ko-KR"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10</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11</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12</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13</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14</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15</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16</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17</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18</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19</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2</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20</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21</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3</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4</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5</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6</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7</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8</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4020505" y="9721237"/>
            <a:ext cx="3077137" cy="511732"/>
          </a:xfrm>
          <a:prstGeom prst="rect">
            <a:avLst/>
          </a:prstGeom>
          <a:noFill/>
          <a:ln w="9525">
            <a:noFill/>
            <a:miter lim="800000"/>
            <a:headEnd/>
            <a:tailEnd/>
          </a:ln>
        </p:spPr>
        <p:txBody>
          <a:bodyPr lIns="96363" tIns="48184" rIns="96363" bIns="48184" anchor="b"/>
          <a:lstStyle/>
          <a:p>
            <a:pPr algn="r" defTabSz="1000072" latinLnBrk="1"/>
            <a:fld id="{DDFCB328-48FE-4DCF-A9E0-683F00515AE6}" type="slidenum">
              <a:rPr lang="en-US" altLang="ko-KR" sz="1300"/>
              <a:pPr algn="r" defTabSz="1000072" latinLnBrk="1"/>
              <a:t>9</a:t>
            </a:fld>
            <a:endParaRPr lang="en-US" altLang="ko-KR" sz="13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lnSpc>
                <a:spcPct val="90000"/>
              </a:lnSpc>
              <a:buFontTx/>
              <a:buChar char="•"/>
            </a:pPr>
            <a:endParaRPr lang="en-US" altLang="ko-KR" sz="9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malaria1"/>
          <p:cNvPicPr>
            <a:picLocks noChangeAspect="1" noChangeArrowheads="1"/>
          </p:cNvPicPr>
          <p:nvPr userDrawn="1"/>
        </p:nvPicPr>
        <p:blipFill>
          <a:blip r:embed="rId2" cstate="print">
            <a:lum bright="60000" contrast="-66000"/>
          </a:blip>
          <a:srcRect/>
          <a:stretch>
            <a:fillRect/>
          </a:stretch>
        </p:blipFill>
        <p:spPr bwMode="auto">
          <a:xfrm>
            <a:off x="0" y="0"/>
            <a:ext cx="9144000" cy="6858000"/>
          </a:xfrm>
          <a:prstGeom prst="rect">
            <a:avLst/>
          </a:prstGeom>
          <a:noFill/>
          <a:ln w="9525">
            <a:noFill/>
            <a:miter lim="800000"/>
            <a:headEnd/>
            <a:tailEnd/>
          </a:ln>
        </p:spPr>
      </p:pic>
      <p:sp>
        <p:nvSpPr>
          <p:cNvPr id="105474" name="Rectangle 2"/>
          <p:cNvSpPr>
            <a:spLocks noGrp="1" noChangeArrowheads="1"/>
          </p:cNvSpPr>
          <p:nvPr>
            <p:ph type="subTitle" idx="1"/>
          </p:nvPr>
        </p:nvSpPr>
        <p:spPr>
          <a:xfrm>
            <a:off x="1371600" y="3733800"/>
            <a:ext cx="6400800" cy="1143000"/>
          </a:xfrm>
        </p:spPr>
        <p:txBody>
          <a:bodyPr/>
          <a:lstStyle>
            <a:lvl1pPr marL="0" indent="0" algn="ctr">
              <a:buFontTx/>
              <a:buNone/>
              <a:defRPr b="1">
                <a:effectLst>
                  <a:outerShdw blurRad="38100" dist="38100" dir="2700000" algn="tl">
                    <a:srgbClr val="C0C0C0"/>
                  </a:outerShdw>
                </a:effectLst>
              </a:defRPr>
            </a:lvl1pPr>
          </a:lstStyle>
          <a:p>
            <a:r>
              <a:rPr lang="en-US" altLang="ko-KR"/>
              <a:t>Click to edit Master subtitle style</a:t>
            </a:r>
          </a:p>
        </p:txBody>
      </p:sp>
      <p:sp>
        <p:nvSpPr>
          <p:cNvPr id="105479" name="Rectangle 7"/>
          <p:cNvSpPr>
            <a:spLocks noGrp="1" noChangeArrowheads="1"/>
          </p:cNvSpPr>
          <p:nvPr>
            <p:ph type="ctrTitle"/>
          </p:nvPr>
        </p:nvSpPr>
        <p:spPr>
          <a:xfrm>
            <a:off x="685800" y="685800"/>
            <a:ext cx="7772400" cy="1470025"/>
          </a:xfrm>
        </p:spPr>
        <p:txBody>
          <a:bodyPr/>
          <a:lstStyle>
            <a:lvl1pPr>
              <a:defRPr sz="3600" b="1">
                <a:solidFill>
                  <a:schemeClr val="tx1"/>
                </a:solidFill>
                <a:effectLst>
                  <a:outerShdw blurRad="38100" dist="38100" dir="2700000" algn="tl">
                    <a:srgbClr val="C0C0C0"/>
                  </a:outerShdw>
                </a:effectLst>
              </a:defRPr>
            </a:lvl1pPr>
          </a:lstStyle>
          <a:p>
            <a:r>
              <a:rPr lang="en-US" altLang="ko-KR"/>
              <a:t>Click to edit Master title style</a:t>
            </a:r>
          </a:p>
        </p:txBody>
      </p:sp>
      <p:sp>
        <p:nvSpPr>
          <p:cNvPr id="5" name="Rectangle 3"/>
          <p:cNvSpPr>
            <a:spLocks noGrp="1" noChangeArrowheads="1"/>
          </p:cNvSpPr>
          <p:nvPr>
            <p:ph type="dt" sz="half" idx="10"/>
          </p:nvPr>
        </p:nvSpPr>
        <p:spPr/>
        <p:txBody>
          <a:bodyPr/>
          <a:lstStyle>
            <a:lvl1pPr>
              <a:defRPr/>
            </a:lvl1pPr>
          </a:lstStyle>
          <a:p>
            <a:pPr>
              <a:defRPr/>
            </a:pPr>
            <a:endParaRPr lang="en-US" altLang="ko-KR"/>
          </a:p>
        </p:txBody>
      </p:sp>
      <p:sp>
        <p:nvSpPr>
          <p:cNvPr id="6" name="Rectangle 4"/>
          <p:cNvSpPr>
            <a:spLocks noGrp="1" noChangeArrowheads="1"/>
          </p:cNvSpPr>
          <p:nvPr>
            <p:ph type="ftr" sz="quarter" idx="11"/>
          </p:nvPr>
        </p:nvSpPr>
        <p:spPr/>
        <p:txBody>
          <a:bodyPr/>
          <a:lstStyle>
            <a:lvl1pPr>
              <a:defRPr/>
            </a:lvl1pPr>
          </a:lstStyle>
          <a:p>
            <a:pPr>
              <a:defRPr/>
            </a:pPr>
            <a:endParaRPr lang="en-US" altLang="ko-KR"/>
          </a:p>
        </p:txBody>
      </p:sp>
      <p:sp>
        <p:nvSpPr>
          <p:cNvPr id="7" name="Rectangle 5"/>
          <p:cNvSpPr>
            <a:spLocks noGrp="1" noChangeArrowheads="1"/>
          </p:cNvSpPr>
          <p:nvPr>
            <p:ph type="sldNum" sz="quarter" idx="12"/>
          </p:nvPr>
        </p:nvSpPr>
        <p:spPr/>
        <p:txBody>
          <a:bodyPr/>
          <a:lstStyle>
            <a:lvl1pPr>
              <a:defRPr/>
            </a:lvl1pPr>
          </a:lstStyle>
          <a:p>
            <a:pPr>
              <a:defRPr/>
            </a:pPr>
            <a:fld id="{A8BCA803-25B2-4E96-B10A-C16802797885}" type="slidenum">
              <a:rPr lang="en-US" altLang="ko-KR"/>
              <a:pPr>
                <a:defRP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DD616000-B4A7-4D99-9EFD-DCE0AF81406C}" type="slidenum">
              <a:rPr lang="en-US" altLang="ko-KR"/>
              <a:pPr>
                <a:defRP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1125"/>
            <a:ext cx="2057400" cy="6015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1125"/>
            <a:ext cx="6019800" cy="6015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7712FF36-D3A3-4B40-8ABB-A99C13FB6E4D}" type="slidenum">
              <a:rPr lang="en-US" altLang="ko-KR"/>
              <a:pPr>
                <a:defRPr/>
              </a:pPr>
              <a:t>‹#›</a:t>
            </a:fld>
            <a:endParaRPr lang="en-US" altLang="ko-K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1125"/>
            <a:ext cx="8229600" cy="487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914400"/>
            <a:ext cx="4038600" cy="5211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14400"/>
            <a:ext cx="4038600" cy="5211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BC3B648E-558D-423D-89F8-3A6DA879F8FC}" type="slidenum">
              <a:rPr lang="en-US" altLang="ko-KR"/>
              <a:pPr>
                <a:defRP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0568BC82-1684-425B-8261-B32E6F28F6F7}" type="slidenum">
              <a:rPr lang="en-US" altLang="ko-KR"/>
              <a:pPr>
                <a:defRP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09F796CF-E7E3-430A-9B5F-3F022A3008CC}" type="slidenum">
              <a:rPr lang="en-US" altLang="ko-KR"/>
              <a:pPr>
                <a:defRP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14400"/>
            <a:ext cx="40386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14400"/>
            <a:ext cx="40386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5DF7E7E9-4258-4069-826F-3BE3CEDBA70A}" type="slidenum">
              <a:rPr lang="en-US" altLang="ko-KR"/>
              <a:pPr>
                <a:defRP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9" name="Rectangle 6"/>
          <p:cNvSpPr>
            <a:spLocks noGrp="1" noChangeArrowheads="1"/>
          </p:cNvSpPr>
          <p:nvPr>
            <p:ph type="sldNum" sz="quarter" idx="12"/>
          </p:nvPr>
        </p:nvSpPr>
        <p:spPr>
          <a:ln/>
        </p:spPr>
        <p:txBody>
          <a:bodyPr/>
          <a:lstStyle>
            <a:lvl1pPr>
              <a:defRPr/>
            </a:lvl1pPr>
          </a:lstStyle>
          <a:p>
            <a:pPr>
              <a:defRPr/>
            </a:pPr>
            <a:fld id="{1A656266-5C6F-4765-B52D-1908775EC782}" type="slidenum">
              <a:rPr lang="en-US" altLang="ko-KR"/>
              <a:pPr>
                <a:defRP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5" name="Rectangle 6"/>
          <p:cNvSpPr>
            <a:spLocks noGrp="1" noChangeArrowheads="1"/>
          </p:cNvSpPr>
          <p:nvPr>
            <p:ph type="sldNum" sz="quarter" idx="12"/>
          </p:nvPr>
        </p:nvSpPr>
        <p:spPr>
          <a:ln/>
        </p:spPr>
        <p:txBody>
          <a:bodyPr/>
          <a:lstStyle>
            <a:lvl1pPr>
              <a:defRPr/>
            </a:lvl1pPr>
          </a:lstStyle>
          <a:p>
            <a:pPr>
              <a:defRPr/>
            </a:pPr>
            <a:fld id="{ED0B6DDA-91B2-49CB-A163-A02AE5150803}" type="slidenum">
              <a:rPr lang="en-US" altLang="ko-KR"/>
              <a:pPr>
                <a:defRP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4" name="Rectangle 6"/>
          <p:cNvSpPr>
            <a:spLocks noGrp="1" noChangeArrowheads="1"/>
          </p:cNvSpPr>
          <p:nvPr>
            <p:ph type="sldNum" sz="quarter" idx="12"/>
          </p:nvPr>
        </p:nvSpPr>
        <p:spPr>
          <a:ln/>
        </p:spPr>
        <p:txBody>
          <a:bodyPr/>
          <a:lstStyle>
            <a:lvl1pPr>
              <a:defRPr/>
            </a:lvl1pPr>
          </a:lstStyle>
          <a:p>
            <a:pPr>
              <a:defRPr/>
            </a:pPr>
            <a:fld id="{09F960A4-77F0-46E2-BE9B-20617220307E}" type="slidenum">
              <a:rPr lang="en-US" altLang="ko-KR"/>
              <a:pPr>
                <a:defRP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8C094ACC-7DE1-4E1F-A8A9-AAD9AA72CD31}" type="slidenum">
              <a:rPr lang="en-US" altLang="ko-KR"/>
              <a:pPr>
                <a:defRP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FDA6E1B1-20AD-454F-A9E8-E648C3D099EF}" type="slidenum">
              <a:rPr lang="en-US" altLang="ko-KR"/>
              <a:pPr>
                <a:defRP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914400"/>
            <a:ext cx="8229600" cy="5211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p>
        </p:txBody>
      </p:sp>
      <p:sp>
        <p:nvSpPr>
          <p:cNvPr id="10240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latinLnBrk="1">
              <a:defRPr sz="1400">
                <a:latin typeface="굴림" charset="-127"/>
                <a:ea typeface="굴림" charset="-127"/>
                <a:cs typeface="+mn-cs"/>
              </a:defRPr>
            </a:lvl1pPr>
          </a:lstStyle>
          <a:p>
            <a:pPr>
              <a:defRPr/>
            </a:pPr>
            <a:endParaRPr lang="en-US" altLang="ko-KR"/>
          </a:p>
        </p:txBody>
      </p:sp>
      <p:sp>
        <p:nvSpPr>
          <p:cNvPr id="10240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defRPr sz="1400">
                <a:latin typeface="굴림" charset="-127"/>
                <a:ea typeface="굴림" charset="-127"/>
                <a:cs typeface="+mn-cs"/>
              </a:defRPr>
            </a:lvl1pPr>
          </a:lstStyle>
          <a:p>
            <a:pPr>
              <a:defRPr/>
            </a:pPr>
            <a:endParaRPr lang="en-US" altLang="ko-KR"/>
          </a:p>
        </p:txBody>
      </p:sp>
      <p:sp>
        <p:nvSpPr>
          <p:cNvPr id="10240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latinLnBrk="1">
              <a:defRPr sz="1400">
                <a:latin typeface="굴림" charset="-127"/>
                <a:ea typeface="굴림" charset="-127"/>
                <a:cs typeface="+mn-cs"/>
              </a:defRPr>
            </a:lvl1pPr>
          </a:lstStyle>
          <a:p>
            <a:pPr>
              <a:defRPr/>
            </a:pPr>
            <a:fld id="{3E5F396A-7709-4038-9B75-BA5E446632F2}" type="slidenum">
              <a:rPr lang="en-US" altLang="ko-KR"/>
              <a:pPr>
                <a:defRPr/>
              </a:pPr>
              <a:t>‹#›</a:t>
            </a:fld>
            <a:endParaRPr lang="en-US" altLang="ko-KR"/>
          </a:p>
        </p:txBody>
      </p:sp>
      <p:sp>
        <p:nvSpPr>
          <p:cNvPr id="1030" name="Rectangle 7"/>
          <p:cNvSpPr>
            <a:spLocks noChangeArrowheads="1"/>
          </p:cNvSpPr>
          <p:nvPr userDrawn="1"/>
        </p:nvSpPr>
        <p:spPr bwMode="auto">
          <a:xfrm>
            <a:off x="0" y="0"/>
            <a:ext cx="9144000" cy="685800"/>
          </a:xfrm>
          <a:prstGeom prst="rect">
            <a:avLst/>
          </a:prstGeom>
          <a:gradFill rotWithShape="1">
            <a:gsLst>
              <a:gs pos="0">
                <a:srgbClr val="660000"/>
              </a:gs>
              <a:gs pos="100000">
                <a:srgbClr val="800000">
                  <a:alpha val="70000"/>
                </a:srgbClr>
              </a:gs>
            </a:gsLst>
            <a:lin ang="5400000" scaled="1"/>
          </a:gradFill>
          <a:ln w="9525">
            <a:solidFill>
              <a:schemeClr val="tx1"/>
            </a:solidFill>
            <a:miter lim="800000"/>
            <a:headEnd/>
            <a:tailEnd/>
          </a:ln>
        </p:spPr>
        <p:txBody>
          <a:bodyPr wrap="none" anchor="ctr"/>
          <a:lstStyle/>
          <a:p>
            <a:pPr latinLnBrk="1">
              <a:defRPr/>
            </a:pPr>
            <a:endParaRPr lang="en-US" altLang="ko-KR" sz="1800">
              <a:cs typeface="+mn-cs"/>
            </a:endParaRPr>
          </a:p>
        </p:txBody>
      </p:sp>
      <p:sp>
        <p:nvSpPr>
          <p:cNvPr id="1031" name="Rectangle 2"/>
          <p:cNvSpPr>
            <a:spLocks noGrp="1" noChangeArrowheads="1"/>
          </p:cNvSpPr>
          <p:nvPr>
            <p:ph type="title"/>
          </p:nvPr>
        </p:nvSpPr>
        <p:spPr bwMode="auto">
          <a:xfrm>
            <a:off x="457200" y="111125"/>
            <a:ext cx="8229600" cy="487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ko-KR" smtClean="0"/>
              <a:t>Click to edit Master title style</a:t>
            </a:r>
          </a:p>
        </p:txBody>
      </p:sp>
    </p:spTree>
  </p:cSld>
  <p:clrMap bg1="lt1" tx1="dk1" bg2="lt2" tx2="dk2" accent1="accent1" accent2="accent2" accent3="accent3" accent4="accent4" accent5="accent5" accent6="accent6" hlink="hlink" folHlink="folHlink"/>
  <p:sldLayoutIdLst>
    <p:sldLayoutId id="2147483709"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ftr="0" dt="0"/>
  <p:txStyles>
    <p:titleStyle>
      <a:lvl1pPr algn="ctr" rtl="0" eaLnBrk="0" fontAlgn="base" latinLnBrk="1" hangingPunct="0">
        <a:spcBef>
          <a:spcPct val="0"/>
        </a:spcBef>
        <a:spcAft>
          <a:spcPct val="0"/>
        </a:spcAft>
        <a:defRPr kumimoji="1" sz="2400">
          <a:solidFill>
            <a:srgbClr val="FFFFFF"/>
          </a:solidFill>
          <a:latin typeface="+mj-lt"/>
          <a:ea typeface="+mj-ea"/>
          <a:cs typeface="굴림" charset="-127"/>
        </a:defRPr>
      </a:lvl1pPr>
      <a:lvl2pPr algn="ctr" rtl="0" eaLnBrk="0" fontAlgn="base" latinLnBrk="1" hangingPunct="0">
        <a:spcBef>
          <a:spcPct val="0"/>
        </a:spcBef>
        <a:spcAft>
          <a:spcPct val="0"/>
        </a:spcAft>
        <a:defRPr kumimoji="1" sz="2400">
          <a:solidFill>
            <a:srgbClr val="FFFFFF"/>
          </a:solidFill>
          <a:latin typeface="Times New Roman" pitchFamily="18" charset="0"/>
          <a:ea typeface="굴림" pitchFamily="50" charset="-127"/>
          <a:cs typeface="굴림" charset="-127"/>
        </a:defRPr>
      </a:lvl2pPr>
      <a:lvl3pPr algn="ctr" rtl="0" eaLnBrk="0" fontAlgn="base" latinLnBrk="1" hangingPunct="0">
        <a:spcBef>
          <a:spcPct val="0"/>
        </a:spcBef>
        <a:spcAft>
          <a:spcPct val="0"/>
        </a:spcAft>
        <a:defRPr kumimoji="1" sz="2400">
          <a:solidFill>
            <a:srgbClr val="FFFFFF"/>
          </a:solidFill>
          <a:latin typeface="Times New Roman" pitchFamily="18" charset="0"/>
          <a:ea typeface="굴림" pitchFamily="50" charset="-127"/>
          <a:cs typeface="굴림" charset="-127"/>
        </a:defRPr>
      </a:lvl3pPr>
      <a:lvl4pPr algn="ctr" rtl="0" eaLnBrk="0" fontAlgn="base" latinLnBrk="1" hangingPunct="0">
        <a:spcBef>
          <a:spcPct val="0"/>
        </a:spcBef>
        <a:spcAft>
          <a:spcPct val="0"/>
        </a:spcAft>
        <a:defRPr kumimoji="1" sz="2400">
          <a:solidFill>
            <a:srgbClr val="FFFFFF"/>
          </a:solidFill>
          <a:latin typeface="Times New Roman" pitchFamily="18" charset="0"/>
          <a:ea typeface="굴림" pitchFamily="50" charset="-127"/>
          <a:cs typeface="굴림" charset="-127"/>
        </a:defRPr>
      </a:lvl4pPr>
      <a:lvl5pPr algn="ctr" rtl="0" eaLnBrk="0" fontAlgn="base" latinLnBrk="1" hangingPunct="0">
        <a:spcBef>
          <a:spcPct val="0"/>
        </a:spcBef>
        <a:spcAft>
          <a:spcPct val="0"/>
        </a:spcAft>
        <a:defRPr kumimoji="1" sz="2400">
          <a:solidFill>
            <a:srgbClr val="FFFFFF"/>
          </a:solidFill>
          <a:latin typeface="Times New Roman" pitchFamily="18" charset="0"/>
          <a:ea typeface="굴림" pitchFamily="50" charset="-127"/>
          <a:cs typeface="굴림" charset="-127"/>
        </a:defRPr>
      </a:lvl5pPr>
      <a:lvl6pPr marL="457200" algn="ctr" rtl="0" fontAlgn="base" latinLnBrk="1">
        <a:spcBef>
          <a:spcPct val="0"/>
        </a:spcBef>
        <a:spcAft>
          <a:spcPct val="0"/>
        </a:spcAft>
        <a:defRPr kumimoji="1" sz="2400">
          <a:solidFill>
            <a:srgbClr val="FFFFFF"/>
          </a:solidFill>
          <a:latin typeface="Times New Roman" pitchFamily="18" charset="0"/>
          <a:ea typeface="굴림" pitchFamily="50" charset="-127"/>
        </a:defRPr>
      </a:lvl6pPr>
      <a:lvl7pPr marL="914400" algn="ctr" rtl="0" fontAlgn="base" latinLnBrk="1">
        <a:spcBef>
          <a:spcPct val="0"/>
        </a:spcBef>
        <a:spcAft>
          <a:spcPct val="0"/>
        </a:spcAft>
        <a:defRPr kumimoji="1" sz="2400">
          <a:solidFill>
            <a:srgbClr val="FFFFFF"/>
          </a:solidFill>
          <a:latin typeface="Times New Roman" pitchFamily="18" charset="0"/>
          <a:ea typeface="굴림" pitchFamily="50" charset="-127"/>
        </a:defRPr>
      </a:lvl7pPr>
      <a:lvl8pPr marL="1371600" algn="ctr" rtl="0" fontAlgn="base" latinLnBrk="1">
        <a:spcBef>
          <a:spcPct val="0"/>
        </a:spcBef>
        <a:spcAft>
          <a:spcPct val="0"/>
        </a:spcAft>
        <a:defRPr kumimoji="1" sz="2400">
          <a:solidFill>
            <a:srgbClr val="FFFFFF"/>
          </a:solidFill>
          <a:latin typeface="Times New Roman" pitchFamily="18" charset="0"/>
          <a:ea typeface="굴림" pitchFamily="50" charset="-127"/>
        </a:defRPr>
      </a:lvl8pPr>
      <a:lvl9pPr marL="1828800" algn="ctr" rtl="0" fontAlgn="base" latinLnBrk="1">
        <a:spcBef>
          <a:spcPct val="0"/>
        </a:spcBef>
        <a:spcAft>
          <a:spcPct val="0"/>
        </a:spcAft>
        <a:defRPr kumimoji="1" sz="2400">
          <a:solidFill>
            <a:srgbClr val="FFFFFF"/>
          </a:solidFill>
          <a:latin typeface="Times New Roman" pitchFamily="18" charset="0"/>
          <a:ea typeface="굴림" pitchFamily="50"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굴림" charset="-127"/>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cs typeface="굴림" charset="-127"/>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cs typeface="굴림" charset="-127"/>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cs typeface="굴림" charset="-127"/>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cs typeface="굴림" charset="-127"/>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ipu.org/"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3025" y="990600"/>
            <a:ext cx="8991600" cy="1927225"/>
          </a:xfrm>
        </p:spPr>
        <p:txBody>
          <a:bodyPr/>
          <a:lstStyle/>
          <a:p>
            <a:pPr eaLnBrk="1" hangingPunct="1">
              <a:defRPr/>
            </a:pPr>
            <a:r>
              <a:rPr lang="en-US" altLang="ko-KR" sz="3200" dirty="0" smtClean="0">
                <a:solidFill>
                  <a:schemeClr val="tx2"/>
                </a:solidFill>
                <a:latin typeface="Calibri" pitchFamily="34" charset="0"/>
                <a:cs typeface="Calibri" pitchFamily="34" charset="0"/>
              </a:rPr>
              <a:t>Does Exposure Reduce Bias in Politics? Evidence from A Non-Affirmative Action Natural Experiment</a:t>
            </a:r>
          </a:p>
        </p:txBody>
      </p:sp>
      <p:sp>
        <p:nvSpPr>
          <p:cNvPr id="2054" name="Text Box 7"/>
          <p:cNvSpPr txBox="1">
            <a:spLocks noChangeArrowheads="1"/>
          </p:cNvSpPr>
          <p:nvPr/>
        </p:nvSpPr>
        <p:spPr bwMode="auto">
          <a:xfrm>
            <a:off x="4840288" y="2978360"/>
            <a:ext cx="3313112" cy="830997"/>
          </a:xfrm>
          <a:prstGeom prst="rect">
            <a:avLst/>
          </a:prstGeom>
          <a:noFill/>
          <a:ln w="9525">
            <a:noFill/>
            <a:miter lim="800000"/>
            <a:headEnd/>
            <a:tailEnd/>
          </a:ln>
        </p:spPr>
        <p:txBody>
          <a:bodyPr>
            <a:spAutoFit/>
          </a:bodyPr>
          <a:lstStyle/>
          <a:p>
            <a:pPr algn="ctr" latinLnBrk="1"/>
            <a:r>
              <a:rPr lang="en-US" altLang="ko-KR" sz="2400" dirty="0" err="1">
                <a:effectLst>
                  <a:outerShdw blurRad="38100" dist="38100" dir="2700000" algn="tl">
                    <a:srgbClr val="000000">
                      <a:alpha val="43137"/>
                    </a:srgbClr>
                  </a:outerShdw>
                </a:effectLst>
                <a:latin typeface="Calibri" panose="020F0502020204030204" pitchFamily="34" charset="0"/>
              </a:rPr>
              <a:t>Jungmin</a:t>
            </a:r>
            <a:r>
              <a:rPr lang="en-US" altLang="ko-KR" sz="2400" dirty="0">
                <a:effectLst>
                  <a:outerShdw blurRad="38100" dist="38100" dir="2700000" algn="tl">
                    <a:srgbClr val="000000">
                      <a:alpha val="43137"/>
                    </a:srgbClr>
                  </a:outerShdw>
                </a:effectLst>
                <a:latin typeface="Calibri" panose="020F0502020204030204" pitchFamily="34" charset="0"/>
              </a:rPr>
              <a:t> Lee</a:t>
            </a:r>
            <a:endParaRPr lang="ko-KR" altLang="ko-KR" sz="2400" dirty="0">
              <a:effectLst>
                <a:outerShdw blurRad="38100" dist="38100" dir="2700000" algn="tl">
                  <a:srgbClr val="000000">
                    <a:alpha val="43137"/>
                  </a:srgbClr>
                </a:outerShdw>
              </a:effectLst>
              <a:latin typeface="Calibri" panose="020F0502020204030204" pitchFamily="34" charset="0"/>
            </a:endParaRPr>
          </a:p>
          <a:p>
            <a:pPr algn="ctr"/>
            <a:r>
              <a:rPr lang="en-US" altLang="ko-KR" sz="2400" dirty="0">
                <a:effectLst>
                  <a:outerShdw blurRad="38100" dist="38100" dir="2700000" algn="tl">
                    <a:srgbClr val="000000">
                      <a:alpha val="43137"/>
                    </a:srgbClr>
                  </a:outerShdw>
                </a:effectLst>
                <a:latin typeface="Calibri" panose="020F0502020204030204" pitchFamily="34" charset="0"/>
              </a:rPr>
              <a:t>SNU &amp; IZA</a:t>
            </a:r>
            <a:endParaRPr lang="en-US" altLang="ko-KR" sz="2400" b="1" dirty="0">
              <a:solidFill>
                <a:schemeClr val="tx2"/>
              </a:solidFill>
              <a:effectLst>
                <a:outerShdw blurRad="38100" dist="38100" dir="2700000" algn="tl">
                  <a:srgbClr val="000000">
                    <a:alpha val="43137"/>
                  </a:srgbClr>
                </a:outerShdw>
              </a:effectLst>
              <a:latin typeface="Calibri" panose="020F0502020204030204" pitchFamily="34" charset="0"/>
              <a:cs typeface="Calibri" pitchFamily="34" charset="0"/>
            </a:endParaRPr>
          </a:p>
        </p:txBody>
      </p:sp>
      <p:sp>
        <p:nvSpPr>
          <p:cNvPr id="4" name="Text Box 7"/>
          <p:cNvSpPr txBox="1">
            <a:spLocks noChangeArrowheads="1"/>
          </p:cNvSpPr>
          <p:nvPr/>
        </p:nvSpPr>
        <p:spPr bwMode="auto">
          <a:xfrm>
            <a:off x="579438" y="4191000"/>
            <a:ext cx="7981950" cy="1979003"/>
          </a:xfrm>
          <a:prstGeom prst="rect">
            <a:avLst/>
          </a:prstGeom>
          <a:noFill/>
          <a:ln w="9525">
            <a:noFill/>
            <a:miter lim="800000"/>
            <a:headEnd/>
            <a:tailEnd/>
          </a:ln>
        </p:spPr>
        <p:txBody>
          <a:bodyPr>
            <a:spAutoFit/>
          </a:bodyPr>
          <a:lstStyle/>
          <a:p>
            <a:pPr algn="ctr" latinLnBrk="1">
              <a:lnSpc>
                <a:spcPct val="80000"/>
              </a:lnSpc>
              <a:spcBef>
                <a:spcPct val="50000"/>
              </a:spcBef>
              <a:defRPr/>
            </a:pPr>
            <a:r>
              <a:rPr lang="en-US" altLang="ko-KR" dirty="0" smtClean="0">
                <a:solidFill>
                  <a:schemeClr val="tx2"/>
                </a:solidFill>
                <a:latin typeface="Calibri" pitchFamily="34" charset="0"/>
                <a:cs typeface="Calibri" pitchFamily="34" charset="0"/>
              </a:rPr>
              <a:t>Preliminary and Incomplete</a:t>
            </a:r>
          </a:p>
          <a:p>
            <a:pPr algn="ctr" latinLnBrk="1">
              <a:lnSpc>
                <a:spcPct val="80000"/>
              </a:lnSpc>
              <a:spcBef>
                <a:spcPct val="50000"/>
              </a:spcBef>
              <a:defRPr/>
            </a:pPr>
            <a:r>
              <a:rPr lang="en-US" altLang="ko-KR" dirty="0" smtClean="0">
                <a:solidFill>
                  <a:schemeClr val="tx2"/>
                </a:solidFill>
                <a:latin typeface="Calibri" pitchFamily="34" charset="0"/>
                <a:cs typeface="Calibri" pitchFamily="34" charset="0"/>
              </a:rPr>
              <a:t>Comments Welcome</a:t>
            </a:r>
          </a:p>
          <a:p>
            <a:pPr algn="ctr" latinLnBrk="1">
              <a:lnSpc>
                <a:spcPct val="80000"/>
              </a:lnSpc>
              <a:spcBef>
                <a:spcPct val="50000"/>
              </a:spcBef>
              <a:defRPr/>
            </a:pPr>
            <a:endParaRPr lang="en-US" altLang="ko-KR" sz="1400" b="1" dirty="0">
              <a:solidFill>
                <a:schemeClr val="tx2"/>
              </a:solidFill>
              <a:effectLst>
                <a:outerShdw blurRad="38100" dist="38100" dir="2700000" algn="tl">
                  <a:srgbClr val="C0C0C0"/>
                </a:outerShdw>
              </a:effectLst>
              <a:latin typeface="Calibri" pitchFamily="34" charset="0"/>
              <a:cs typeface="Calibri" pitchFamily="34" charset="0"/>
            </a:endParaRPr>
          </a:p>
          <a:p>
            <a:pPr algn="ctr" latinLnBrk="1">
              <a:lnSpc>
                <a:spcPct val="80000"/>
              </a:lnSpc>
              <a:spcBef>
                <a:spcPct val="50000"/>
              </a:spcBef>
              <a:defRPr/>
            </a:pPr>
            <a:r>
              <a:rPr lang="en-US" altLang="ko-KR" sz="2400" b="1" dirty="0" smtClean="0">
                <a:solidFill>
                  <a:schemeClr val="tx2"/>
                </a:solidFill>
                <a:effectLst>
                  <a:outerShdw blurRad="38100" dist="38100" dir="2700000" algn="tl">
                    <a:srgbClr val="C0C0C0"/>
                  </a:outerShdw>
                </a:effectLst>
                <a:latin typeface="Calibri" pitchFamily="34" charset="0"/>
                <a:cs typeface="Calibri" pitchFamily="34" charset="0"/>
              </a:rPr>
              <a:t>June 23</a:t>
            </a:r>
            <a:r>
              <a:rPr lang="en-US" altLang="ko-KR" sz="2400" b="1" dirty="0" smtClean="0">
                <a:solidFill>
                  <a:schemeClr val="tx2"/>
                </a:solidFill>
                <a:effectLst>
                  <a:outerShdw blurRad="38100" dist="38100" dir="2700000" algn="tl">
                    <a:srgbClr val="C0C0C0"/>
                  </a:outerShdw>
                </a:effectLst>
                <a:latin typeface="Calibri" pitchFamily="34" charset="0"/>
                <a:cs typeface="Calibri" pitchFamily="34" charset="0"/>
              </a:rPr>
              <a:t>, </a:t>
            </a:r>
            <a:r>
              <a:rPr lang="en-US" altLang="ko-KR" sz="2400" b="1" dirty="0" smtClean="0">
                <a:solidFill>
                  <a:schemeClr val="tx2"/>
                </a:solidFill>
                <a:effectLst>
                  <a:outerShdw blurRad="38100" dist="38100" dir="2700000" algn="tl">
                    <a:srgbClr val="C0C0C0"/>
                  </a:outerShdw>
                </a:effectLst>
                <a:latin typeface="Calibri" pitchFamily="34" charset="0"/>
                <a:cs typeface="Calibri" pitchFamily="34" charset="0"/>
              </a:rPr>
              <a:t>2016</a:t>
            </a:r>
            <a:r>
              <a:rPr lang="ko-KR" altLang="en-US" sz="2400" b="1" dirty="0" smtClean="0">
                <a:solidFill>
                  <a:schemeClr val="tx2"/>
                </a:solidFill>
                <a:effectLst>
                  <a:outerShdw blurRad="38100" dist="38100" dir="2700000" algn="tl">
                    <a:srgbClr val="C0C0C0"/>
                  </a:outerShdw>
                </a:effectLst>
                <a:latin typeface="Calibri" pitchFamily="34" charset="0"/>
                <a:cs typeface="Calibri" pitchFamily="34" charset="0"/>
              </a:rPr>
              <a:t> </a:t>
            </a:r>
            <a:endParaRPr lang="en-US" altLang="ko-KR" sz="2400" b="1" dirty="0" smtClean="0">
              <a:solidFill>
                <a:schemeClr val="tx2"/>
              </a:solidFill>
              <a:effectLst>
                <a:outerShdw blurRad="38100" dist="38100" dir="2700000" algn="tl">
                  <a:srgbClr val="C0C0C0"/>
                </a:outerShdw>
              </a:effectLst>
              <a:latin typeface="Calibri" pitchFamily="34" charset="0"/>
              <a:cs typeface="Calibri" pitchFamily="34" charset="0"/>
            </a:endParaRPr>
          </a:p>
          <a:p>
            <a:pPr algn="ctr" latinLnBrk="1">
              <a:lnSpc>
                <a:spcPct val="80000"/>
              </a:lnSpc>
              <a:spcBef>
                <a:spcPct val="50000"/>
              </a:spcBef>
              <a:defRPr/>
            </a:pPr>
            <a:r>
              <a:rPr lang="en-US" altLang="ko-KR" sz="2400" b="1" dirty="0" smtClean="0">
                <a:solidFill>
                  <a:schemeClr val="tx2"/>
                </a:solidFill>
                <a:effectLst>
                  <a:outerShdw blurRad="38100" dist="38100" dir="2700000" algn="tl">
                    <a:srgbClr val="C0C0C0"/>
                  </a:outerShdw>
                </a:effectLst>
                <a:latin typeface="Calibri" pitchFamily="34" charset="0"/>
                <a:cs typeface="Calibri" pitchFamily="34" charset="0"/>
              </a:rPr>
              <a:t>SJE Conference</a:t>
            </a:r>
            <a:endParaRPr lang="en-US" altLang="ko-KR" sz="2400" b="1" dirty="0">
              <a:solidFill>
                <a:schemeClr val="tx2"/>
              </a:solidFill>
              <a:effectLst>
                <a:outerShdw blurRad="38100" dist="38100" dir="2700000" algn="tl">
                  <a:srgbClr val="C0C0C0"/>
                </a:outerShdw>
              </a:effectLst>
              <a:latin typeface="Calibri" pitchFamily="34" charset="0"/>
              <a:cs typeface="Calibri" pitchFamily="34" charset="0"/>
            </a:endParaRPr>
          </a:p>
        </p:txBody>
      </p:sp>
      <p:sp>
        <p:nvSpPr>
          <p:cNvPr id="16388" name="슬라이드 번호 개체 틀 4"/>
          <p:cNvSpPr>
            <a:spLocks noGrp="1"/>
          </p:cNvSpPr>
          <p:nvPr>
            <p:ph type="sldNum" sz="quarter" idx="12"/>
          </p:nvPr>
        </p:nvSpPr>
        <p:spPr>
          <a:xfrm>
            <a:off x="6553200" y="5864225"/>
            <a:ext cx="2133600" cy="476250"/>
          </a:xfrm>
          <a:noFill/>
        </p:spPr>
        <p:txBody>
          <a:bodyPr/>
          <a:lstStyle/>
          <a:p>
            <a:fld id="{C2D7A166-5468-433C-B999-DF3C583D5F8E}" type="slidenum">
              <a:rPr lang="en-US" altLang="ko-KR" smtClean="0">
                <a:solidFill>
                  <a:schemeClr val="bg1"/>
                </a:solidFill>
                <a:latin typeface="Calibri" pitchFamily="34" charset="0"/>
                <a:ea typeface="굴림" pitchFamily="50" charset="-127"/>
              </a:rPr>
              <a:pPr/>
              <a:t>1</a:t>
            </a:fld>
            <a:endParaRPr lang="en-US" altLang="ko-KR" smtClean="0">
              <a:solidFill>
                <a:schemeClr val="bg1"/>
              </a:solidFill>
              <a:latin typeface="Calibri" pitchFamily="34" charset="0"/>
              <a:ea typeface="굴림" pitchFamily="50" charset="-127"/>
            </a:endParaRPr>
          </a:p>
        </p:txBody>
      </p:sp>
      <p:sp>
        <p:nvSpPr>
          <p:cNvPr id="6" name="Text Box 7"/>
          <p:cNvSpPr txBox="1">
            <a:spLocks noChangeArrowheads="1"/>
          </p:cNvSpPr>
          <p:nvPr/>
        </p:nvSpPr>
        <p:spPr bwMode="auto">
          <a:xfrm>
            <a:off x="685800" y="2979003"/>
            <a:ext cx="4114800" cy="830997"/>
          </a:xfrm>
          <a:prstGeom prst="rect">
            <a:avLst/>
          </a:prstGeom>
          <a:noFill/>
          <a:ln w="9525">
            <a:noFill/>
            <a:miter lim="800000"/>
            <a:headEnd/>
            <a:tailEnd/>
          </a:ln>
        </p:spPr>
        <p:txBody>
          <a:bodyPr>
            <a:spAutoFit/>
          </a:bodyPr>
          <a:lstStyle/>
          <a:p>
            <a:pPr algn="ctr" latinLnBrk="1"/>
            <a:r>
              <a:rPr lang="en-US" altLang="ko-KR" sz="2400" dirty="0" smtClean="0">
                <a:effectLst>
                  <a:outerShdw blurRad="38100" dist="38100" dir="2700000" algn="tl">
                    <a:srgbClr val="000000">
                      <a:alpha val="43137"/>
                    </a:srgbClr>
                  </a:outerShdw>
                </a:effectLst>
                <a:latin typeface="Calibri" panose="020F0502020204030204" pitchFamily="34" charset="0"/>
              </a:rPr>
              <a:t>Hailey </a:t>
            </a:r>
            <a:r>
              <a:rPr lang="en-US" altLang="ko-KR" sz="2400" dirty="0" err="1" smtClean="0">
                <a:effectLst>
                  <a:outerShdw blurRad="38100" dist="38100" dir="2700000" algn="tl">
                    <a:srgbClr val="000000">
                      <a:alpha val="43137"/>
                    </a:srgbClr>
                  </a:outerShdw>
                </a:effectLst>
                <a:latin typeface="Calibri" panose="020F0502020204030204" pitchFamily="34" charset="0"/>
              </a:rPr>
              <a:t>Hayeon</a:t>
            </a:r>
            <a:r>
              <a:rPr lang="en-US" altLang="ko-KR" sz="2400" dirty="0" smtClean="0">
                <a:effectLst>
                  <a:outerShdw blurRad="38100" dist="38100" dir="2700000" algn="tl">
                    <a:srgbClr val="000000">
                      <a:alpha val="43137"/>
                    </a:srgbClr>
                  </a:outerShdw>
                </a:effectLst>
                <a:latin typeface="Calibri" panose="020F0502020204030204" pitchFamily="34" charset="0"/>
              </a:rPr>
              <a:t> </a:t>
            </a:r>
            <a:r>
              <a:rPr lang="en-US" altLang="ko-KR" sz="2400" dirty="0" err="1" smtClean="0">
                <a:effectLst>
                  <a:outerShdw blurRad="38100" dist="38100" dir="2700000" algn="tl">
                    <a:srgbClr val="000000">
                      <a:alpha val="43137"/>
                    </a:srgbClr>
                  </a:outerShdw>
                </a:effectLst>
                <a:latin typeface="Calibri" panose="020F0502020204030204" pitchFamily="34" charset="0"/>
              </a:rPr>
              <a:t>Joo</a:t>
            </a:r>
            <a:endParaRPr lang="ko-KR" altLang="ko-KR" sz="2400" dirty="0">
              <a:effectLst>
                <a:outerShdw blurRad="38100" dist="38100" dir="2700000" algn="tl">
                  <a:srgbClr val="000000">
                    <a:alpha val="43137"/>
                  </a:srgbClr>
                </a:outerShdw>
              </a:effectLst>
              <a:latin typeface="Calibri" panose="020F0502020204030204" pitchFamily="34" charset="0"/>
            </a:endParaRPr>
          </a:p>
          <a:p>
            <a:pPr algn="ctr"/>
            <a:r>
              <a:rPr lang="en-US" altLang="ko-KR" sz="2400" dirty="0" err="1" smtClean="0">
                <a:effectLst>
                  <a:outerShdw blurRad="38100" dist="38100" dir="2700000" algn="tl">
                    <a:srgbClr val="000000">
                      <a:alpha val="43137"/>
                    </a:srgbClr>
                  </a:outerShdw>
                </a:effectLst>
                <a:latin typeface="Calibri" panose="020F0502020204030204" pitchFamily="34" charset="0"/>
              </a:rPr>
              <a:t>Sogang</a:t>
            </a:r>
            <a:r>
              <a:rPr lang="en-US" altLang="ko-KR" sz="2400" dirty="0" smtClean="0">
                <a:effectLst>
                  <a:outerShdw blurRad="38100" dist="38100" dir="2700000" algn="tl">
                    <a:srgbClr val="000000">
                      <a:alpha val="43137"/>
                    </a:srgbClr>
                  </a:outerShdw>
                </a:effectLst>
                <a:latin typeface="Calibri" panose="020F0502020204030204" pitchFamily="34" charset="0"/>
              </a:rPr>
              <a:t> University</a:t>
            </a:r>
            <a:endParaRPr lang="en-US" altLang="ko-KR" sz="2400" b="1" dirty="0">
              <a:solidFill>
                <a:schemeClr val="tx2"/>
              </a:solidFill>
              <a:effectLst>
                <a:outerShdw blurRad="38100" dist="38100" dir="2700000" algn="tl">
                  <a:srgbClr val="000000">
                    <a:alpha val="43137"/>
                  </a:srgbClr>
                </a:outerShdw>
              </a:effectLst>
              <a:latin typeface="Calibri" panose="020F0502020204030204"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Summary statistics of candidates.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10</a:t>
            </a:fld>
            <a:endParaRPr lang="en-US" altLang="ko-KR" smtClean="0">
              <a:latin typeface="Calibri" pitchFamily="34" charset="0"/>
              <a:ea typeface="굴림" pitchFamily="50" charset="-127"/>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1354" y="1524000"/>
            <a:ext cx="7132046" cy="4306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5994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228600" y="838200"/>
            <a:ext cx="3944938"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Individual-candidate level regression.</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dependent variable is the indicator for whether the candidate’s last name is up to Kim.</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No candidate characteristics can explain the name advantage.</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For the 5</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 incumbent candidates are more likely to have last names up to Kim—the effect from the 4</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11</a:t>
            </a:fld>
            <a:endParaRPr lang="en-US" altLang="ko-KR" dirty="0" smtClean="0">
              <a:latin typeface="Calibri" pitchFamily="34" charset="0"/>
              <a:ea typeface="굴림" pitchFamily="50" charset="-127"/>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7200" y="914400"/>
            <a:ext cx="4741862" cy="5090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직사각형 5"/>
          <p:cNvSpPr/>
          <p:nvPr/>
        </p:nvSpPr>
        <p:spPr bwMode="auto">
          <a:xfrm>
            <a:off x="7072184" y="2106304"/>
            <a:ext cx="825320" cy="381000"/>
          </a:xfrm>
          <a:prstGeom prst="rect">
            <a:avLst/>
          </a:prstGeom>
          <a:noFill/>
          <a:ln w="28575">
            <a:solidFill>
              <a:srgbClr val="FF0000"/>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District-Level Regression Analysis</a:t>
            </a:r>
          </a:p>
        </p:txBody>
      </p:sp>
      <mc:AlternateContent xmlns:mc="http://schemas.openxmlformats.org/markup-compatibility/2006" xmlns:a14="http://schemas.microsoft.com/office/drawing/2010/main">
        <mc:Choice Requires="a14">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Aggregate individual candidates by voting district.</a:t>
                </a:r>
              </a:p>
              <a:p>
                <a:pPr marL="0" indent="0" algn="ctr">
                  <a:buNone/>
                </a:pPr>
                <a:r>
                  <a:rPr lang="en-US" altLang="ko-KR" sz="2400" dirty="0"/>
                  <a:t> </a:t>
                </a:r>
                <a14:m>
                  <m:oMath xmlns:m="http://schemas.openxmlformats.org/officeDocument/2006/math">
                    <m:sSub>
                      <m:sSubPr>
                        <m:ctrlPr>
                          <a:rPr lang="ko-KR" altLang="ko-KR" sz="2400" i="1">
                            <a:latin typeface="Cambria Math"/>
                          </a:rPr>
                        </m:ctrlPr>
                      </m:sSubPr>
                      <m:e>
                        <m:r>
                          <a:rPr lang="en-US" altLang="ko-KR" sz="2400" i="1">
                            <a:latin typeface="Cambria Math"/>
                          </a:rPr>
                          <m:t>𝑦</m:t>
                        </m:r>
                      </m:e>
                      <m:sub>
                        <m:r>
                          <a:rPr lang="en-US" altLang="ko-KR" sz="2400" i="1">
                            <a:latin typeface="Cambria Math"/>
                          </a:rPr>
                          <m:t>𝑖𝑗𝑡</m:t>
                        </m:r>
                      </m:sub>
                    </m:sSub>
                    <m:r>
                      <a:rPr lang="en-US" altLang="ko-KR" sz="2400" i="1">
                        <a:latin typeface="Cambria Math"/>
                      </a:rPr>
                      <m:t>=</m:t>
                    </m:r>
                    <m:sSub>
                      <m:sSubPr>
                        <m:ctrlPr>
                          <a:rPr lang="ko-KR" altLang="ko-KR" sz="2400" i="1">
                            <a:latin typeface="Cambria Math"/>
                          </a:rPr>
                        </m:ctrlPr>
                      </m:sSubPr>
                      <m:e>
                        <m:r>
                          <a:rPr lang="en-US" altLang="ko-KR" sz="2400" i="1">
                            <a:latin typeface="Cambria Math"/>
                          </a:rPr>
                          <m:t>𝛽</m:t>
                        </m:r>
                      </m:e>
                      <m:sub>
                        <m:r>
                          <a:rPr lang="en-US" altLang="ko-KR" sz="2400" i="1">
                            <a:latin typeface="Cambria Math"/>
                          </a:rPr>
                          <m:t>1</m:t>
                        </m:r>
                      </m:sub>
                    </m:sSub>
                    <m:sSub>
                      <m:sSubPr>
                        <m:ctrlPr>
                          <a:rPr lang="ko-KR" altLang="ko-KR" sz="2400" i="1">
                            <a:latin typeface="Cambria Math"/>
                          </a:rPr>
                        </m:ctrlPr>
                      </m:sSubPr>
                      <m:e>
                        <m:r>
                          <a:rPr lang="en-US" altLang="ko-KR" sz="2400" i="1">
                            <a:latin typeface="Cambria Math"/>
                          </a:rPr>
                          <m:t>𝐹𝑉</m:t>
                        </m:r>
                      </m:e>
                      <m:sub>
                        <m:r>
                          <a:rPr lang="en-US" altLang="ko-KR" sz="2400" i="1">
                            <a:latin typeface="Cambria Math"/>
                          </a:rPr>
                          <m:t>𝑖𝑗</m:t>
                        </m:r>
                        <m:r>
                          <a:rPr lang="en-US" altLang="ko-KR" sz="2400" i="1">
                            <a:latin typeface="Cambria Math"/>
                          </a:rPr>
                          <m:t>4</m:t>
                        </m:r>
                      </m:sub>
                    </m:sSub>
                    <m:r>
                      <a:rPr lang="en-US" altLang="ko-KR" sz="2400" i="1">
                        <a:latin typeface="Cambria Math"/>
                      </a:rPr>
                      <m:t>+</m:t>
                    </m:r>
                    <m:sSub>
                      <m:sSubPr>
                        <m:ctrlPr>
                          <a:rPr lang="ko-KR" altLang="ko-KR" sz="2400" i="1">
                            <a:latin typeface="Cambria Math"/>
                          </a:rPr>
                        </m:ctrlPr>
                      </m:sSubPr>
                      <m:e>
                        <m:r>
                          <a:rPr lang="en-US" altLang="ko-KR" sz="2400" i="1">
                            <a:latin typeface="Cambria Math"/>
                          </a:rPr>
                          <m:t>𝛽</m:t>
                        </m:r>
                      </m:e>
                      <m:sub>
                        <m:r>
                          <a:rPr lang="en-US" altLang="ko-KR" sz="2400" i="1">
                            <a:latin typeface="Cambria Math"/>
                          </a:rPr>
                          <m:t>2</m:t>
                        </m:r>
                      </m:sub>
                    </m:sSub>
                    <m:sSub>
                      <m:sSubPr>
                        <m:ctrlPr>
                          <a:rPr lang="ko-KR" altLang="ko-KR" sz="2400" i="1">
                            <a:latin typeface="Cambria Math"/>
                          </a:rPr>
                        </m:ctrlPr>
                      </m:sSubPr>
                      <m:e>
                        <m:r>
                          <a:rPr lang="en-US" altLang="ko-KR" sz="2400" i="1">
                            <a:latin typeface="Cambria Math"/>
                          </a:rPr>
                          <m:t>𝐹𝑅</m:t>
                        </m:r>
                      </m:e>
                      <m:sub>
                        <m:r>
                          <a:rPr lang="en-US" altLang="ko-KR" sz="2400" i="1">
                            <a:latin typeface="Cambria Math"/>
                          </a:rPr>
                          <m:t>𝑖𝑗</m:t>
                        </m:r>
                        <m:r>
                          <a:rPr lang="en-US" altLang="ko-KR" sz="2400" i="1">
                            <a:latin typeface="Cambria Math"/>
                          </a:rPr>
                          <m:t>4</m:t>
                        </m:r>
                      </m:sub>
                    </m:sSub>
                    <m:r>
                      <a:rPr lang="en-US" altLang="ko-KR" sz="2400" i="1">
                        <a:latin typeface="Cambria Math"/>
                      </a:rPr>
                      <m:t>+</m:t>
                    </m:r>
                    <m:sSub>
                      <m:sSubPr>
                        <m:ctrlPr>
                          <a:rPr lang="ko-KR" altLang="ko-KR" sz="2400" i="1">
                            <a:latin typeface="Cambria Math"/>
                          </a:rPr>
                        </m:ctrlPr>
                      </m:sSubPr>
                      <m:e>
                        <m:r>
                          <a:rPr lang="en-US" altLang="ko-KR" sz="2400" i="1">
                            <a:latin typeface="Cambria Math"/>
                          </a:rPr>
                          <m:t>𝑋</m:t>
                        </m:r>
                      </m:e>
                      <m:sub>
                        <m:r>
                          <a:rPr lang="en-US" altLang="ko-KR" sz="2400" i="1">
                            <a:latin typeface="Cambria Math"/>
                          </a:rPr>
                          <m:t>𝑖𝑗𝑡</m:t>
                        </m:r>
                      </m:sub>
                    </m:sSub>
                    <m:r>
                      <a:rPr lang="en-US" altLang="ko-KR" sz="2400" i="1">
                        <a:latin typeface="Cambria Math"/>
                      </a:rPr>
                      <m:t>𝛾</m:t>
                    </m:r>
                    <m:r>
                      <a:rPr lang="en-US" altLang="ko-KR" sz="2400" i="1">
                        <a:latin typeface="Cambria Math"/>
                      </a:rPr>
                      <m:t>+</m:t>
                    </m:r>
                    <m:sSub>
                      <m:sSubPr>
                        <m:ctrlPr>
                          <a:rPr lang="ko-KR" altLang="ko-KR" sz="2400" i="1">
                            <a:latin typeface="Cambria Math"/>
                          </a:rPr>
                        </m:ctrlPr>
                      </m:sSubPr>
                      <m:e>
                        <m:r>
                          <a:rPr lang="en-US" altLang="ko-KR" sz="2400" i="1">
                            <a:latin typeface="Cambria Math"/>
                          </a:rPr>
                          <m:t>𝜇</m:t>
                        </m:r>
                      </m:e>
                      <m:sub>
                        <m:r>
                          <a:rPr lang="en-US" altLang="ko-KR" sz="2400" i="1">
                            <a:latin typeface="Cambria Math"/>
                          </a:rPr>
                          <m:t>𝑗</m:t>
                        </m:r>
                      </m:sub>
                    </m:sSub>
                    <m:r>
                      <a:rPr lang="en-US" altLang="ko-KR" sz="2400" i="1">
                        <a:latin typeface="Cambria Math"/>
                      </a:rPr>
                      <m:t>+</m:t>
                    </m:r>
                    <m:sSub>
                      <m:sSubPr>
                        <m:ctrlPr>
                          <a:rPr lang="ko-KR" altLang="ko-KR" sz="2400" i="1">
                            <a:latin typeface="Cambria Math"/>
                          </a:rPr>
                        </m:ctrlPr>
                      </m:sSubPr>
                      <m:e>
                        <m:r>
                          <a:rPr lang="en-US" altLang="ko-KR" sz="2400" i="1">
                            <a:latin typeface="Cambria Math"/>
                          </a:rPr>
                          <m:t>𝜖</m:t>
                        </m:r>
                      </m:e>
                      <m:sub>
                        <m:r>
                          <a:rPr lang="en-US" altLang="ko-KR" sz="2400" i="1">
                            <a:latin typeface="Cambria Math"/>
                          </a:rPr>
                          <m:t>𝑖𝑗𝑡</m:t>
                        </m:r>
                      </m:sub>
                    </m:sSub>
                  </m:oMath>
                </a14:m>
                <a:endParaRPr lang="ko-KR" altLang="ko-KR" sz="2400" dirty="0"/>
              </a:p>
              <a:p>
                <a:pPr marL="0" indent="0">
                  <a:buNone/>
                </a:pPr>
                <a:endParaRPr lang="ko-KR" altLang="ko-KR" sz="1200" dirty="0"/>
              </a:p>
              <a:p>
                <a:pPr eaLnBrk="1" latinLnBrk="0" hangingPunct="1">
                  <a:buFont typeface="Wingdings" pitchFamily="2" charset="2"/>
                  <a:buChar char="§"/>
                </a:pPr>
                <a14:m>
                  <m:oMath xmlns:m="http://schemas.openxmlformats.org/officeDocument/2006/math">
                    <m:sSub>
                      <m:sSubPr>
                        <m:ctrlPr>
                          <a:rPr lang="ko-KR" altLang="ko-KR" sz="2400" i="1">
                            <a:latin typeface="Cambria Math"/>
                          </a:rPr>
                        </m:ctrlPr>
                      </m:sSubPr>
                      <m:e>
                        <m:r>
                          <a:rPr lang="en-US" altLang="ko-KR" sz="2400" i="1">
                            <a:latin typeface="Cambria Math"/>
                          </a:rPr>
                          <m:t>𝑦</m:t>
                        </m:r>
                      </m:e>
                      <m:sub>
                        <m:r>
                          <a:rPr lang="en-US" altLang="ko-KR" sz="2400" i="1">
                            <a:latin typeface="Cambria Math"/>
                          </a:rPr>
                          <m:t>𝑖𝑗𝑡</m:t>
                        </m:r>
                      </m:sub>
                    </m:sSub>
                  </m:oMath>
                </a14:m>
                <a:r>
                  <a:rPr lang="en-US" altLang="ko-KR" sz="2400" dirty="0" smtClean="0">
                    <a:latin typeface="Calibri" panose="020F0502020204030204" pitchFamily="34" charset="0"/>
                    <a:ea typeface="+mj-ea"/>
                    <a:cs typeface="Calibri" pitchFamily="34" charset="0"/>
                  </a:rPr>
                  <a:t> = voting outcome for women in district </a:t>
                </a:r>
                <a14:m>
                  <m:oMath xmlns:m="http://schemas.openxmlformats.org/officeDocument/2006/math">
                    <m:r>
                      <a:rPr lang="en-US" altLang="ko-KR" sz="2400" b="0" i="1" smtClean="0">
                        <a:latin typeface="Cambria Math"/>
                        <a:ea typeface="+mj-ea"/>
                        <a:cs typeface="Calibri" pitchFamily="34" charset="0"/>
                      </a:rPr>
                      <m:t>𝑖</m:t>
                    </m:r>
                  </m:oMath>
                </a14:m>
                <a:r>
                  <a:rPr lang="en-US" altLang="ko-KR" sz="2400" dirty="0" smtClean="0">
                    <a:latin typeface="Calibri" panose="020F0502020204030204" pitchFamily="34" charset="0"/>
                    <a:ea typeface="+mj-ea"/>
                    <a:cs typeface="Calibri" pitchFamily="34" charset="0"/>
                  </a:rPr>
                  <a:t>, province </a:t>
                </a:r>
                <a14:m>
                  <m:oMath xmlns:m="http://schemas.openxmlformats.org/officeDocument/2006/math">
                    <m:r>
                      <a:rPr lang="en-US" altLang="ko-KR" sz="2400" b="0" i="1" smtClean="0">
                        <a:latin typeface="Cambria Math"/>
                        <a:ea typeface="+mj-ea"/>
                        <a:cs typeface="Calibri" pitchFamily="34" charset="0"/>
                      </a:rPr>
                      <m:t>𝑗</m:t>
                    </m:r>
                  </m:oMath>
                </a14:m>
                <a:r>
                  <a:rPr lang="en-US" altLang="ko-KR" sz="2400" dirty="0" smtClean="0">
                    <a:latin typeface="Calibri" panose="020F0502020204030204" pitchFamily="34" charset="0"/>
                    <a:ea typeface="+mj-ea"/>
                    <a:cs typeface="Calibri" pitchFamily="34" charset="0"/>
                  </a:rPr>
                  <a:t> in election </a:t>
                </a:r>
                <a14:m>
                  <m:oMath xmlns:m="http://schemas.openxmlformats.org/officeDocument/2006/math">
                    <m:r>
                      <a:rPr lang="en-US" altLang="ko-KR" sz="2400" b="0" i="1" smtClean="0">
                        <a:latin typeface="Cambria Math"/>
                        <a:ea typeface="+mj-ea"/>
                        <a:cs typeface="Calibri" pitchFamily="34" charset="0"/>
                      </a:rPr>
                      <m:t>𝑡</m:t>
                    </m:r>
                    <m:r>
                      <a:rPr lang="en-US" altLang="ko-KR" sz="2400" b="0" i="1" smtClean="0">
                        <a:latin typeface="Cambria Math"/>
                        <a:ea typeface="+mj-ea"/>
                        <a:cs typeface="Calibri" pitchFamily="34" charset="0"/>
                      </a:rPr>
                      <m:t>=5.</m:t>
                    </m:r>
                  </m:oMath>
                </a14:m>
                <a:r>
                  <a:rPr lang="en-US" altLang="ko-KR" sz="2400" dirty="0" smtClean="0">
                    <a:latin typeface="Calibri" panose="020F0502020204030204" pitchFamily="34" charset="0"/>
                    <a:ea typeface="+mj-ea"/>
                    <a:cs typeface="Calibri" pitchFamily="34" charset="0"/>
                  </a:rPr>
                  <a:t>  </a:t>
                </a:r>
                <a14:m>
                  <m:oMath xmlns:m="http://schemas.openxmlformats.org/officeDocument/2006/math">
                    <m:sSub>
                      <m:sSubPr>
                        <m:ctrlPr>
                          <a:rPr lang="ko-KR" altLang="ko-KR" sz="2400" i="1">
                            <a:latin typeface="Cambria Math"/>
                          </a:rPr>
                        </m:ctrlPr>
                      </m:sSubPr>
                      <m:e>
                        <m:r>
                          <a:rPr lang="en-US" altLang="ko-KR" sz="2400" i="1">
                            <a:latin typeface="Cambria Math"/>
                          </a:rPr>
                          <m:t>𝐹𝑉</m:t>
                        </m:r>
                      </m:e>
                      <m:sub>
                        <m:r>
                          <a:rPr lang="en-US" altLang="ko-KR" sz="2400" i="1">
                            <a:latin typeface="Cambria Math"/>
                          </a:rPr>
                          <m:t>𝑖𝑗</m:t>
                        </m:r>
                        <m:r>
                          <a:rPr lang="en-US" altLang="ko-KR" sz="2400" i="1">
                            <a:latin typeface="Cambria Math"/>
                          </a:rPr>
                          <m:t>4</m:t>
                        </m:r>
                      </m:sub>
                    </m:sSub>
                  </m:oMath>
                </a14:m>
                <a:r>
                  <a:rPr lang="en-US" altLang="ko-KR" sz="2400" dirty="0" smtClean="0">
                    <a:latin typeface="Calibri" panose="020F0502020204030204" pitchFamily="34" charset="0"/>
                    <a:ea typeface="+mj-ea"/>
                    <a:cs typeface="Calibri" pitchFamily="34" charset="0"/>
                  </a:rPr>
                  <a:t> = 1(any female elected in 4</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 </a:t>
                </a:r>
                <a14:m>
                  <m:oMath xmlns:m="http://schemas.openxmlformats.org/officeDocument/2006/math">
                    <m:sSub>
                      <m:sSubPr>
                        <m:ctrlPr>
                          <a:rPr lang="ko-KR" altLang="ko-KR" sz="2400" i="1">
                            <a:latin typeface="Cambria Math"/>
                          </a:rPr>
                        </m:ctrlPr>
                      </m:sSubPr>
                      <m:e>
                        <m:r>
                          <a:rPr lang="en-US" altLang="ko-KR" sz="2400" i="1">
                            <a:latin typeface="Cambria Math"/>
                          </a:rPr>
                          <m:t>𝐹𝑅</m:t>
                        </m:r>
                      </m:e>
                      <m:sub>
                        <m:r>
                          <a:rPr lang="en-US" altLang="ko-KR" sz="2400" i="1">
                            <a:latin typeface="Cambria Math"/>
                          </a:rPr>
                          <m:t>𝑖𝑗</m:t>
                        </m:r>
                        <m:r>
                          <a:rPr lang="en-US" altLang="ko-KR" sz="2400" i="1">
                            <a:latin typeface="Cambria Math"/>
                          </a:rPr>
                          <m:t>4</m:t>
                        </m:r>
                      </m:sub>
                    </m:sSub>
                  </m:oMath>
                </a14:m>
                <a:r>
                  <a:rPr lang="en-US" altLang="ko-KR" sz="2400" dirty="0" smtClean="0">
                    <a:latin typeface="Calibri" panose="020F0502020204030204" pitchFamily="34" charset="0"/>
                    <a:ea typeface="+mj-ea"/>
                    <a:cs typeface="Calibri" pitchFamily="34" charset="0"/>
                  </a:rPr>
                  <a:t> = the ratio of female candidates. </a:t>
                </a:r>
                <a14:m>
                  <m:oMath xmlns:m="http://schemas.openxmlformats.org/officeDocument/2006/math">
                    <m:sSub>
                      <m:sSubPr>
                        <m:ctrlPr>
                          <a:rPr lang="ko-KR" altLang="ko-KR" sz="2400" i="1">
                            <a:latin typeface="Cambria Math"/>
                          </a:rPr>
                        </m:ctrlPr>
                      </m:sSubPr>
                      <m:e>
                        <m:r>
                          <a:rPr lang="en-US" altLang="ko-KR" sz="2400" i="1">
                            <a:latin typeface="Cambria Math"/>
                          </a:rPr>
                          <m:t>𝑋</m:t>
                        </m:r>
                      </m:e>
                      <m:sub>
                        <m:r>
                          <a:rPr lang="en-US" altLang="ko-KR" sz="2400" i="1">
                            <a:latin typeface="Cambria Math"/>
                          </a:rPr>
                          <m:t>𝑖𝑗𝑡</m:t>
                        </m:r>
                      </m:sub>
                    </m:sSub>
                  </m:oMath>
                </a14:m>
                <a:r>
                  <a:rPr lang="en-US" altLang="ko-KR" sz="2400" dirty="0" smtClean="0">
                    <a:latin typeface="Calibri" panose="020F0502020204030204" pitchFamily="34" charset="0"/>
                    <a:ea typeface="+mj-ea"/>
                    <a:cs typeface="Calibri" pitchFamily="34" charset="0"/>
                  </a:rPr>
                  <a:t> = log # voters, population female ratio, sex ratio at birth, education, employment and age composition. </a:t>
                </a:r>
                <a14:m>
                  <m:oMath xmlns:m="http://schemas.openxmlformats.org/officeDocument/2006/math">
                    <m:sSub>
                      <m:sSubPr>
                        <m:ctrlPr>
                          <a:rPr lang="ko-KR" altLang="ko-KR" sz="2400" i="1">
                            <a:latin typeface="Cambria Math"/>
                          </a:rPr>
                        </m:ctrlPr>
                      </m:sSubPr>
                      <m:e>
                        <m:r>
                          <a:rPr lang="en-US" altLang="ko-KR" sz="2400" i="1">
                            <a:latin typeface="Cambria Math"/>
                          </a:rPr>
                          <m:t>𝛽</m:t>
                        </m:r>
                      </m:e>
                      <m:sub>
                        <m:r>
                          <a:rPr lang="en-US" altLang="ko-KR" sz="2400" i="1">
                            <a:latin typeface="Cambria Math"/>
                          </a:rPr>
                          <m:t>1</m:t>
                        </m:r>
                      </m:sub>
                    </m:sSub>
                  </m:oMath>
                </a14:m>
                <a:r>
                  <a:rPr lang="en-US" altLang="ko-KR" sz="2400" dirty="0" smtClean="0">
                    <a:latin typeface="Calibri" panose="020F0502020204030204" pitchFamily="34" charset="0"/>
                    <a:ea typeface="+mj-ea"/>
                    <a:cs typeface="Calibri" pitchFamily="34" charset="0"/>
                  </a:rPr>
                  <a:t> = exposure effect.</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First-stage equation.</a:t>
                </a:r>
              </a:p>
              <a:p>
                <a:pPr marL="0" indent="0" eaLnBrk="1" latinLnBrk="0" hangingPunct="1">
                  <a:buNone/>
                </a:pPr>
                <a14:m>
                  <m:oMathPara xmlns:m="http://schemas.openxmlformats.org/officeDocument/2006/math">
                    <m:oMathParaPr>
                      <m:jc m:val="centerGroup"/>
                    </m:oMathParaPr>
                    <m:oMath xmlns:m="http://schemas.openxmlformats.org/officeDocument/2006/math">
                      <m:sSub>
                        <m:sSubPr>
                          <m:ctrlPr>
                            <a:rPr lang="ko-KR" altLang="ko-KR" sz="2400" i="1">
                              <a:latin typeface="Cambria Math"/>
                            </a:rPr>
                          </m:ctrlPr>
                        </m:sSubPr>
                        <m:e>
                          <m:r>
                            <a:rPr lang="en-US" altLang="ko-KR" sz="2400" i="1">
                              <a:latin typeface="Cambria Math"/>
                            </a:rPr>
                            <m:t>𝐹𝑉</m:t>
                          </m:r>
                        </m:e>
                        <m:sub>
                          <m:r>
                            <a:rPr lang="en-US" altLang="ko-KR" sz="2400" i="1">
                              <a:latin typeface="Cambria Math"/>
                            </a:rPr>
                            <m:t>𝑖𝑗</m:t>
                          </m:r>
                          <m:r>
                            <a:rPr lang="en-US" altLang="ko-KR" sz="2400" i="1">
                              <a:latin typeface="Cambria Math"/>
                            </a:rPr>
                            <m:t>4</m:t>
                          </m:r>
                        </m:sub>
                      </m:sSub>
                      <m:r>
                        <a:rPr lang="en-US" altLang="ko-KR" sz="2400" i="1">
                          <a:latin typeface="Cambria Math"/>
                        </a:rPr>
                        <m:t>=</m:t>
                      </m:r>
                      <m:r>
                        <a:rPr lang="en-US" altLang="ko-KR" sz="2400" i="1">
                          <a:latin typeface="Cambria Math"/>
                        </a:rPr>
                        <m:t>𝛼</m:t>
                      </m:r>
                      <m:r>
                        <a:rPr lang="en-US" altLang="ko-KR" sz="2400" i="1">
                          <a:latin typeface="Cambria Math"/>
                        </a:rPr>
                        <m:t>∙</m:t>
                      </m:r>
                      <m:sSub>
                        <m:sSubPr>
                          <m:ctrlPr>
                            <a:rPr lang="ko-KR" altLang="ko-KR" sz="2400" i="1">
                              <a:latin typeface="Cambria Math"/>
                            </a:rPr>
                          </m:ctrlPr>
                        </m:sSubPr>
                        <m:e>
                          <m:r>
                            <a:rPr lang="en-US" altLang="ko-KR" sz="2400" i="1">
                              <a:latin typeface="Cambria Math"/>
                            </a:rPr>
                            <m:t>𝐾𝑖𝑚</m:t>
                          </m:r>
                        </m:e>
                        <m:sub>
                          <m:r>
                            <a:rPr lang="en-US" altLang="ko-KR" sz="2400" i="1">
                              <a:latin typeface="Cambria Math"/>
                            </a:rPr>
                            <m:t>𝑖𝑗</m:t>
                          </m:r>
                          <m:r>
                            <a:rPr lang="en-US" altLang="ko-KR" sz="2400" i="1">
                              <a:latin typeface="Cambria Math"/>
                            </a:rPr>
                            <m:t>4</m:t>
                          </m:r>
                        </m:sub>
                      </m:sSub>
                      <m:r>
                        <a:rPr lang="en-US" altLang="ko-KR" sz="2400" i="1">
                          <a:latin typeface="Cambria Math"/>
                        </a:rPr>
                        <m:t>+</m:t>
                      </m:r>
                      <m:sSub>
                        <m:sSubPr>
                          <m:ctrlPr>
                            <a:rPr lang="ko-KR" altLang="ko-KR" sz="2400" i="1">
                              <a:latin typeface="Cambria Math"/>
                            </a:rPr>
                          </m:ctrlPr>
                        </m:sSubPr>
                        <m:e>
                          <m:acc>
                            <m:accPr>
                              <m:chr m:val="̃"/>
                              <m:ctrlPr>
                                <a:rPr lang="ko-KR" altLang="ko-KR" sz="2400" i="1">
                                  <a:latin typeface="Cambria Math"/>
                                </a:rPr>
                              </m:ctrlPr>
                            </m:accPr>
                            <m:e>
                              <m:r>
                                <a:rPr lang="en-US" altLang="ko-KR" sz="2400" i="1">
                                  <a:latin typeface="Cambria Math"/>
                                </a:rPr>
                                <m:t>𝛽</m:t>
                              </m:r>
                            </m:e>
                          </m:acc>
                        </m:e>
                        <m:sub>
                          <m:r>
                            <a:rPr lang="en-US" altLang="ko-KR" sz="2400" i="1">
                              <a:latin typeface="Cambria Math"/>
                            </a:rPr>
                            <m:t>2</m:t>
                          </m:r>
                        </m:sub>
                      </m:sSub>
                      <m:sSub>
                        <m:sSubPr>
                          <m:ctrlPr>
                            <a:rPr lang="ko-KR" altLang="ko-KR" sz="2400" i="1">
                              <a:latin typeface="Cambria Math"/>
                            </a:rPr>
                          </m:ctrlPr>
                        </m:sSubPr>
                        <m:e>
                          <m:r>
                            <a:rPr lang="en-US" altLang="ko-KR" sz="2400" i="1">
                              <a:latin typeface="Cambria Math"/>
                            </a:rPr>
                            <m:t>𝐹𝑅</m:t>
                          </m:r>
                        </m:e>
                        <m:sub>
                          <m:r>
                            <a:rPr lang="en-US" altLang="ko-KR" sz="2400" i="1">
                              <a:latin typeface="Cambria Math"/>
                            </a:rPr>
                            <m:t>𝑖𝑗</m:t>
                          </m:r>
                          <m:r>
                            <a:rPr lang="en-US" altLang="ko-KR" sz="2400" i="1">
                              <a:latin typeface="Cambria Math"/>
                            </a:rPr>
                            <m:t>4</m:t>
                          </m:r>
                        </m:sub>
                      </m:sSub>
                      <m:r>
                        <a:rPr lang="en-US" altLang="ko-KR" sz="2400" i="1">
                          <a:latin typeface="Cambria Math"/>
                        </a:rPr>
                        <m:t>+</m:t>
                      </m:r>
                      <m:sSub>
                        <m:sSubPr>
                          <m:ctrlPr>
                            <a:rPr lang="ko-KR" altLang="ko-KR" sz="2400" i="1">
                              <a:latin typeface="Cambria Math"/>
                            </a:rPr>
                          </m:ctrlPr>
                        </m:sSubPr>
                        <m:e>
                          <m:r>
                            <a:rPr lang="en-US" altLang="ko-KR" sz="2400" i="1">
                              <a:latin typeface="Cambria Math"/>
                            </a:rPr>
                            <m:t>𝑋</m:t>
                          </m:r>
                        </m:e>
                        <m:sub>
                          <m:r>
                            <a:rPr lang="en-US" altLang="ko-KR" sz="2400" i="1">
                              <a:latin typeface="Cambria Math"/>
                            </a:rPr>
                            <m:t>𝑖𝑗𝑡</m:t>
                          </m:r>
                        </m:sub>
                      </m:sSub>
                      <m:acc>
                        <m:accPr>
                          <m:chr m:val="̃"/>
                          <m:ctrlPr>
                            <a:rPr lang="ko-KR" altLang="ko-KR" sz="2400" i="1">
                              <a:latin typeface="Cambria Math"/>
                            </a:rPr>
                          </m:ctrlPr>
                        </m:accPr>
                        <m:e>
                          <m:r>
                            <a:rPr lang="en-US" altLang="ko-KR" sz="2400" i="1">
                              <a:latin typeface="Cambria Math"/>
                            </a:rPr>
                            <m:t>𝛾</m:t>
                          </m:r>
                        </m:e>
                      </m:acc>
                      <m:r>
                        <a:rPr lang="en-US" altLang="ko-KR" sz="2400" i="1">
                          <a:latin typeface="Cambria Math"/>
                        </a:rPr>
                        <m:t>+</m:t>
                      </m:r>
                      <m:sSub>
                        <m:sSubPr>
                          <m:ctrlPr>
                            <a:rPr lang="ko-KR" altLang="ko-KR" sz="2400" i="1">
                              <a:latin typeface="Cambria Math"/>
                            </a:rPr>
                          </m:ctrlPr>
                        </m:sSubPr>
                        <m:e>
                          <m:acc>
                            <m:accPr>
                              <m:chr m:val="̃"/>
                              <m:ctrlPr>
                                <a:rPr lang="ko-KR" altLang="ko-KR" sz="2400" i="1">
                                  <a:latin typeface="Cambria Math"/>
                                </a:rPr>
                              </m:ctrlPr>
                            </m:accPr>
                            <m:e>
                              <m:r>
                                <a:rPr lang="en-US" altLang="ko-KR" sz="2400" i="1">
                                  <a:latin typeface="Cambria Math"/>
                                </a:rPr>
                                <m:t>𝜇</m:t>
                              </m:r>
                            </m:e>
                          </m:acc>
                        </m:e>
                        <m:sub>
                          <m:r>
                            <a:rPr lang="en-US" altLang="ko-KR" sz="2400" i="1">
                              <a:latin typeface="Cambria Math"/>
                            </a:rPr>
                            <m:t>𝑗</m:t>
                          </m:r>
                        </m:sub>
                      </m:sSub>
                      <m:r>
                        <a:rPr lang="en-US" altLang="ko-KR" sz="2400" i="1">
                          <a:latin typeface="Cambria Math"/>
                        </a:rPr>
                        <m:t>+</m:t>
                      </m:r>
                      <m:sSub>
                        <m:sSubPr>
                          <m:ctrlPr>
                            <a:rPr lang="ko-KR" altLang="ko-KR" sz="2400" i="1">
                              <a:latin typeface="Cambria Math"/>
                            </a:rPr>
                          </m:ctrlPr>
                        </m:sSubPr>
                        <m:e>
                          <m:acc>
                            <m:accPr>
                              <m:chr m:val="̃"/>
                              <m:ctrlPr>
                                <a:rPr lang="ko-KR" altLang="ko-KR" sz="2400" i="1">
                                  <a:latin typeface="Cambria Math"/>
                                </a:rPr>
                              </m:ctrlPr>
                            </m:accPr>
                            <m:e>
                              <m:r>
                                <a:rPr lang="en-US" altLang="ko-KR" sz="2400" i="1">
                                  <a:latin typeface="Cambria Math"/>
                                </a:rPr>
                                <m:t>𝜖</m:t>
                              </m:r>
                            </m:e>
                          </m:acc>
                        </m:e>
                        <m:sub>
                          <m:r>
                            <a:rPr lang="en-US" altLang="ko-KR" sz="2400" i="1">
                              <a:latin typeface="Cambria Math"/>
                            </a:rPr>
                            <m:t>𝑖𝑗𝑡</m:t>
                          </m:r>
                        </m:sub>
                      </m:sSub>
                    </m:oMath>
                  </m:oMathPara>
                </a14:m>
                <a:endParaRPr lang="ko-KR" altLang="ko-KR" sz="2400" dirty="0"/>
              </a:p>
              <a:p>
                <a:pPr marL="0" indent="0" eaLnBrk="1" latinLnBrk="0" hangingPunct="1">
                  <a:buNone/>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14:m>
                  <m:oMath xmlns:m="http://schemas.openxmlformats.org/officeDocument/2006/math">
                    <m:sSub>
                      <m:sSubPr>
                        <m:ctrlPr>
                          <a:rPr lang="ko-KR" altLang="ko-KR" sz="2400" i="1">
                            <a:latin typeface="Cambria Math"/>
                          </a:rPr>
                        </m:ctrlPr>
                      </m:sSubPr>
                      <m:e>
                        <m:r>
                          <a:rPr lang="en-US" altLang="ko-KR" sz="2400" i="1">
                            <a:latin typeface="Cambria Math"/>
                          </a:rPr>
                          <m:t>𝐾𝑖𝑚</m:t>
                        </m:r>
                      </m:e>
                      <m:sub>
                        <m:r>
                          <a:rPr lang="en-US" altLang="ko-KR" sz="2400" i="1">
                            <a:latin typeface="Cambria Math"/>
                          </a:rPr>
                          <m:t>𝑖𝑗</m:t>
                        </m:r>
                        <m:r>
                          <a:rPr lang="en-US" altLang="ko-KR" sz="2400" i="1">
                            <a:latin typeface="Cambria Math"/>
                          </a:rPr>
                          <m:t>4</m:t>
                        </m:r>
                      </m:sub>
                    </m:sSub>
                  </m:oMath>
                </a14:m>
                <a:r>
                  <a:rPr lang="en-US" altLang="ko-KR" sz="2400" dirty="0" smtClean="0">
                    <a:latin typeface="Calibri" panose="020F0502020204030204" pitchFamily="34" charset="0"/>
                    <a:ea typeface="+mj-ea"/>
                    <a:cs typeface="Calibri" pitchFamily="34" charset="0"/>
                  </a:rPr>
                  <a:t> = IV: the ratio of female candidates with the name advantage. This creates random variation in </a:t>
                </a:r>
                <a14:m>
                  <m:oMath xmlns:m="http://schemas.openxmlformats.org/officeDocument/2006/math">
                    <m:sSub>
                      <m:sSubPr>
                        <m:ctrlPr>
                          <a:rPr lang="ko-KR" altLang="ko-KR" sz="2400" i="1">
                            <a:latin typeface="Cambria Math"/>
                          </a:rPr>
                        </m:ctrlPr>
                      </m:sSubPr>
                      <m:e>
                        <m:r>
                          <a:rPr lang="en-US" altLang="ko-KR" sz="2400" i="1">
                            <a:latin typeface="Cambria Math"/>
                          </a:rPr>
                          <m:t>𝐹𝑉</m:t>
                        </m:r>
                      </m:e>
                      <m:sub>
                        <m:r>
                          <a:rPr lang="en-US" altLang="ko-KR" sz="2400" i="1">
                            <a:latin typeface="Cambria Math"/>
                          </a:rPr>
                          <m:t>𝑖𝑗</m:t>
                        </m:r>
                        <m:r>
                          <a:rPr lang="en-US" altLang="ko-KR" sz="2400" i="1">
                            <a:latin typeface="Cambria Math"/>
                          </a:rPr>
                          <m:t>4</m:t>
                        </m:r>
                      </m:sub>
                    </m:sSub>
                  </m:oMath>
                </a14:m>
                <a:r>
                  <a:rPr lang="en-US" altLang="ko-KR" sz="2400" dirty="0" smtClean="0">
                    <a:latin typeface="Calibri" panose="020F0502020204030204" pitchFamily="34" charset="0"/>
                    <a:ea typeface="+mj-ea"/>
                    <a:cs typeface="Calibri" pitchFamily="34" charset="0"/>
                  </a:rPr>
                  <a:t> conditional on </a:t>
                </a:r>
                <a14:m>
                  <m:oMath xmlns:m="http://schemas.openxmlformats.org/officeDocument/2006/math">
                    <m:sSub>
                      <m:sSubPr>
                        <m:ctrlPr>
                          <a:rPr lang="ko-KR" altLang="ko-KR" sz="2400" i="1">
                            <a:latin typeface="Cambria Math"/>
                          </a:rPr>
                        </m:ctrlPr>
                      </m:sSubPr>
                      <m:e>
                        <m:r>
                          <a:rPr lang="en-US" altLang="ko-KR" sz="2400" i="1">
                            <a:latin typeface="Cambria Math"/>
                          </a:rPr>
                          <m:t>𝐹𝑅</m:t>
                        </m:r>
                      </m:e>
                      <m:sub>
                        <m:r>
                          <a:rPr lang="en-US" altLang="ko-KR" sz="2400" i="1">
                            <a:latin typeface="Cambria Math"/>
                          </a:rPr>
                          <m:t>𝑖𝑗</m:t>
                        </m:r>
                        <m:r>
                          <a:rPr lang="en-US" altLang="ko-KR" sz="2400" i="1">
                            <a:latin typeface="Cambria Math"/>
                          </a:rPr>
                          <m:t>4</m:t>
                        </m:r>
                      </m:sub>
                    </m:sSub>
                  </m:oMath>
                </a14:m>
                <a:r>
                  <a:rPr lang="en-US" altLang="ko-KR" sz="2400" dirty="0" smtClean="0">
                    <a:latin typeface="Calibri" panose="020F0502020204030204" pitchFamily="34" charset="0"/>
                    <a:ea typeface="+mj-ea"/>
                    <a:cs typeface="Calibri" pitchFamily="34" charset="0"/>
                  </a:rPr>
                  <a:t>.</a:t>
                </a: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p:txBody>
          </p:sp>
        </mc:Choice>
        <mc:Fallback xmlns="">
          <p:sp>
            <p:nvSpPr>
              <p:cNvPr id="18434" name="Rectangle 3"/>
              <p:cNvSpPr>
                <a:spLocks noGrp="1" noRot="1" noChangeAspect="1" noMove="1" noResize="1" noEditPoints="1" noAdjustHandles="1" noChangeArrowheads="1" noChangeShapeType="1" noTextEdit="1"/>
              </p:cNvSpPr>
              <p:nvPr>
                <p:ph type="body" idx="4294967295"/>
              </p:nvPr>
            </p:nvSpPr>
            <p:spPr>
              <a:xfrm>
                <a:off x="381000" y="838200"/>
                <a:ext cx="8382000" cy="5562600"/>
              </a:xfrm>
              <a:blipFill rotWithShape="1">
                <a:blip r:embed="rId3"/>
                <a:stretch>
                  <a:fillRect l="-1018" t="-877" b="-658"/>
                </a:stretch>
              </a:blipFill>
            </p:spPr>
            <p:txBody>
              <a:bodyPr/>
              <a:lstStyle/>
              <a:p>
                <a:r>
                  <a:rPr lang="ko-KR" altLang="en-US">
                    <a:noFill/>
                  </a:rPr>
                  <a:t> </a:t>
                </a:r>
              </a:p>
            </p:txBody>
          </p:sp>
        </mc:Fallback>
      </mc:AlternateContent>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12</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2764953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Estimation Results: Ratio of Female Candidates</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exposure to female council members increased the ratio of female candidates in the 5</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Weighted by # candidates in the district and clustered by province.</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effect seems substantial, given the average ratio was only 9.5%. </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effect is significant only for major party candidates. The effect could be driven by either parties or female candidates.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13</a:t>
            </a:fld>
            <a:endParaRPr lang="en-US" altLang="ko-KR" smtClean="0">
              <a:latin typeface="Calibri" pitchFamily="34" charset="0"/>
              <a:ea typeface="굴림" pitchFamily="50" charset="-127"/>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0463" y="1600200"/>
            <a:ext cx="75115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We divided districts into two groups: competitive and non-competitive districts. In the latter districts, there is no candidate from one of two major parties (severely divided by province).</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exposure effect is not found in non-competitive districts.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14</a:t>
            </a:fld>
            <a:endParaRPr lang="en-US" altLang="ko-KR" smtClean="0">
              <a:latin typeface="Calibri" pitchFamily="34" charset="0"/>
              <a:ea typeface="굴림" pitchFamily="50" charset="-127"/>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9352" y="2035792"/>
            <a:ext cx="6941998"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직사각형 5"/>
          <p:cNvSpPr/>
          <p:nvPr/>
        </p:nvSpPr>
        <p:spPr bwMode="auto">
          <a:xfrm>
            <a:off x="7099480" y="3124200"/>
            <a:ext cx="971870" cy="533400"/>
          </a:xfrm>
          <a:prstGeom prst="rect">
            <a:avLst/>
          </a:prstGeom>
          <a:noFill/>
          <a:ln w="28575">
            <a:solidFill>
              <a:srgbClr val="FF0000"/>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Similar results for total vote share for female candidates.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15</a:t>
            </a:fld>
            <a:endParaRPr lang="en-US" altLang="ko-KR" smtClean="0">
              <a:latin typeface="Calibri" pitchFamily="34" charset="0"/>
              <a:ea typeface="굴림" pitchFamily="50" charset="-127"/>
            </a:endParaRPr>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294144"/>
            <a:ext cx="6915470" cy="529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직사각형 1"/>
          <p:cNvSpPr/>
          <p:nvPr/>
        </p:nvSpPr>
        <p:spPr bwMode="auto">
          <a:xfrm>
            <a:off x="7086600" y="3810000"/>
            <a:ext cx="971870" cy="533400"/>
          </a:xfrm>
          <a:prstGeom prst="rect">
            <a:avLst/>
          </a:prstGeom>
          <a:noFill/>
          <a:ln w="28575">
            <a:solidFill>
              <a:srgbClr val="FF0000"/>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Similar results for the ratio of female elected members in the council.</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16</a:t>
            </a:fld>
            <a:endParaRPr lang="en-US" altLang="ko-KR" smtClean="0">
              <a:latin typeface="Calibri" pitchFamily="34" charset="0"/>
              <a:ea typeface="굴림" pitchFamily="50" charset="-127"/>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371600"/>
            <a:ext cx="6705600" cy="5255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직사각형 5"/>
          <p:cNvSpPr/>
          <p:nvPr/>
        </p:nvSpPr>
        <p:spPr bwMode="auto">
          <a:xfrm>
            <a:off x="7086600" y="3886200"/>
            <a:ext cx="838200" cy="533400"/>
          </a:xfrm>
          <a:prstGeom prst="rect">
            <a:avLst/>
          </a:prstGeom>
          <a:noFill/>
          <a:ln w="28575">
            <a:solidFill>
              <a:srgbClr val="FF0000"/>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
        <p:nvSpPr>
          <p:cNvPr id="7" name="직사각형 6"/>
          <p:cNvSpPr/>
          <p:nvPr/>
        </p:nvSpPr>
        <p:spPr bwMode="auto">
          <a:xfrm>
            <a:off x="4495800" y="5334000"/>
            <a:ext cx="3505200" cy="533400"/>
          </a:xfrm>
          <a:prstGeom prst="rect">
            <a:avLst/>
          </a:prstGeom>
          <a:noFill/>
          <a:ln w="28575">
            <a:solidFill>
              <a:srgbClr val="FF0000"/>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Summary</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exposure to female elected members produces some positive impacts on female candidates in the next election; mainly on party-nominated candidates and those in competitive districts. We find some adverse impacts on female candidates in non-competitive districts.</a:t>
            </a: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negative effects on female candidates in non-competitive districts might indicate that the effect that we found is not really the exposure effect. In those districts, voters have strong preferences for certain parties and thus parties have political monopoly power. Nomination determines voting outcome.</a:t>
            </a: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Why is there the exposure effect in competitive districts? </a:t>
            </a: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17</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Same regression analysis using the sub-sample of non-incumbents.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18</a:t>
            </a:fld>
            <a:endParaRPr lang="en-US" altLang="ko-KR" smtClean="0">
              <a:latin typeface="Calibri" pitchFamily="34" charset="0"/>
              <a:ea typeface="굴림" pitchFamily="50" charset="-127"/>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1295400"/>
            <a:ext cx="6629400" cy="523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Summary and Future Work</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We exploited random variation in the exposure to female politicians arising from unique rules in Korean local council elections. We found some evidence for positive exposure effects, consistent with previous findings. However, the effects are mainly driven by the incumbency advantage (unlike </a:t>
            </a:r>
            <a:r>
              <a:rPr lang="en-US" altLang="ko-KR" sz="2400" dirty="0">
                <a:latin typeface="Calibri" panose="020F0502020204030204" pitchFamily="34" charset="0"/>
              </a:rPr>
              <a:t>De Paola et al. </a:t>
            </a:r>
            <a:r>
              <a:rPr lang="en-US" altLang="ko-KR" sz="2400" dirty="0" smtClean="0">
                <a:latin typeface="Calibri" panose="020F0502020204030204" pitchFamily="34" charset="0"/>
              </a:rPr>
              <a:t>2010)</a:t>
            </a:r>
            <a:r>
              <a:rPr lang="en-US" altLang="ko-KR" sz="2400" dirty="0" smtClean="0">
                <a:latin typeface="Calibri" panose="020F0502020204030204" pitchFamily="34" charset="0"/>
                <a:ea typeface="+mj-ea"/>
                <a:cs typeface="Calibri" pitchFamily="34" charset="0"/>
              </a:rPr>
              <a:t>. </a:t>
            </a:r>
          </a:p>
          <a:p>
            <a:pPr eaLnBrk="1" latinLnBrk="0" hangingPunct="1">
              <a:buFont typeface="Wingdings" pitchFamily="2" charset="2"/>
              <a:buChar char="§"/>
            </a:pPr>
            <a:endParaRPr lang="en-US" altLang="ko-KR" sz="1200" dirty="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Any impacts on council spending and voters’ attitudes</a:t>
            </a:r>
            <a:r>
              <a:rPr lang="en-US" altLang="ko-KR" sz="2400" dirty="0">
                <a:latin typeface="Calibri" panose="020F0502020204030204" pitchFamily="34" charset="0"/>
                <a:ea typeface="+mj-ea"/>
                <a:cs typeface="Calibri" pitchFamily="34" charset="0"/>
              </a:rPr>
              <a:t>?</a:t>
            </a:r>
            <a:r>
              <a:rPr lang="en-US" altLang="ko-KR" sz="2400" dirty="0" smtClean="0">
                <a:latin typeface="Calibri" panose="020F0502020204030204" pitchFamily="34" charset="0"/>
                <a:ea typeface="+mj-ea"/>
                <a:cs typeface="Calibri" pitchFamily="34" charset="0"/>
              </a:rPr>
              <a:t> We have data on council budget reports and the General Social Survey (questions on gender roles and female social participation).</a:t>
            </a:r>
          </a:p>
          <a:p>
            <a:pPr eaLnBrk="1" latinLnBrk="0" hangingPunct="1">
              <a:buFont typeface="Wingdings" pitchFamily="2" charset="2"/>
              <a:buChar char="§"/>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Extend to the exposure effect for other politically disadvantaged groups, such as younger and lower educated.</a:t>
            </a: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19</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Introduction</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Female under-representation in politics is prevalent in many countries.</a:t>
            </a: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a:latin typeface="Calibri" panose="020F0502020204030204" pitchFamily="34" charset="0"/>
              <a:ea typeface="+mj-ea"/>
              <a:cs typeface="Calibri" pitchFamily="34" charset="0"/>
            </a:endParaRP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a:latin typeface="Calibri" panose="020F0502020204030204" pitchFamily="34" charset="0"/>
              <a:ea typeface="+mj-ea"/>
              <a:cs typeface="Calibri" pitchFamily="34" charset="0"/>
            </a:endParaRP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a:latin typeface="Calibri" panose="020F0502020204030204" pitchFamily="34" charset="0"/>
              <a:ea typeface="+mj-ea"/>
              <a:cs typeface="Calibri" pitchFamily="34" charset="0"/>
            </a:endParaRP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r>
              <a:rPr lang="en-US" altLang="ko-KR" sz="1800" dirty="0" smtClean="0">
                <a:latin typeface="Calibri" panose="020F0502020204030204" pitchFamily="34" charset="0"/>
                <a:ea typeface="+mj-ea"/>
                <a:cs typeface="Calibri" pitchFamily="34" charset="0"/>
              </a:rPr>
              <a:t>      Data source: The International Organization of Parliaments (</a:t>
            </a:r>
            <a:r>
              <a:rPr lang="en-US" altLang="ko-KR" sz="1800" dirty="0" smtClean="0">
                <a:latin typeface="Calibri" panose="020F0502020204030204" pitchFamily="34" charset="0"/>
                <a:ea typeface="+mj-ea"/>
                <a:cs typeface="Calibri" pitchFamily="34" charset="0"/>
                <a:hlinkClick r:id="rId3"/>
              </a:rPr>
              <a:t>www.ipu.org</a:t>
            </a:r>
            <a:r>
              <a:rPr lang="en-US" altLang="ko-KR" sz="1800" dirty="0" smtClean="0">
                <a:latin typeface="Calibri" panose="020F0502020204030204" pitchFamily="34" charset="0"/>
                <a:ea typeface="+mj-ea"/>
                <a:cs typeface="Calibri" pitchFamily="34" charset="0"/>
              </a:rPr>
              <a:t>)</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2</a:t>
            </a:fld>
            <a:endParaRPr lang="en-US" altLang="ko-KR" smtClean="0">
              <a:latin typeface="Calibri" pitchFamily="34" charset="0"/>
              <a:ea typeface="굴림" pitchFamily="50" charset="-127"/>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9814" y="1600200"/>
            <a:ext cx="7203586"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5396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first female president in Korea!</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Her main support region is the most gender-biased region in Korea, Daegu-</a:t>
            </a:r>
            <a:r>
              <a:rPr lang="en-US" altLang="ko-KR" sz="2400" dirty="0" err="1" smtClean="0">
                <a:latin typeface="Calibri" panose="020F0502020204030204" pitchFamily="34" charset="0"/>
                <a:ea typeface="+mj-ea"/>
                <a:cs typeface="Calibri" pitchFamily="34" charset="0"/>
              </a:rPr>
              <a:t>Gyoungbuk</a:t>
            </a:r>
            <a:r>
              <a:rPr lang="en-US" altLang="ko-KR" sz="2400" dirty="0" smtClean="0">
                <a:latin typeface="Calibri" panose="020F0502020204030204" pitchFamily="34" charset="0"/>
                <a:ea typeface="+mj-ea"/>
                <a:cs typeface="Calibri" pitchFamily="34" charset="0"/>
              </a:rPr>
              <a:t> province. Another example showing that party preferences are stronger than gender preferences.</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20</a:t>
            </a:fld>
            <a:endParaRPr lang="en-US" altLang="ko-KR" smtClean="0">
              <a:latin typeface="Calibri" pitchFamily="34" charset="0"/>
              <a:ea typeface="굴림" pitchFamily="50" charset="-127"/>
            </a:endParaRPr>
          </a:p>
        </p:txBody>
      </p:sp>
      <p:pic>
        <p:nvPicPr>
          <p:cNvPr id="1026" name="Picture 2" descr="http://ojsfile.ohmynews.com/STD_IMG_FILE/2015/1229/IE001908039_ST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524000"/>
            <a:ext cx="3733800" cy="2551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7145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2400" dirty="0">
              <a:latin typeface="Calibri" panose="020F0502020204030204" pitchFamily="34" charset="0"/>
              <a:ea typeface="+mj-ea"/>
              <a:cs typeface="Calibri" pitchFamily="34" charset="0"/>
            </a:endParaRP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algn="ctr" eaLnBrk="1" latinLnBrk="0" hangingPunct="1">
              <a:buNone/>
            </a:pPr>
            <a:r>
              <a:rPr lang="en-US" altLang="ko-KR" sz="4800" b="1" dirty="0" smtClean="0">
                <a:effectLst>
                  <a:outerShdw blurRad="38100" dist="38100" dir="2700000" algn="tl">
                    <a:srgbClr val="000000">
                      <a:alpha val="43137"/>
                    </a:srgbClr>
                  </a:outerShdw>
                </a:effectLst>
                <a:latin typeface="Calibri" panose="020F0502020204030204" pitchFamily="34" charset="0"/>
                <a:ea typeface="+mj-ea"/>
                <a:cs typeface="Calibri" pitchFamily="34" charset="0"/>
              </a:rPr>
              <a:t>Thank You!</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21</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1442107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Introduction</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A popular explanation is that voters/parties trust female politicians less.</a:t>
            </a:r>
          </a:p>
          <a:p>
            <a:pPr lvl="1"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Risk-averse voters disfavor female politicians if there is more uncertainty about their political ability.</a:t>
            </a:r>
          </a:p>
          <a:p>
            <a:pPr lvl="1"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Vote-maximizing or prejudiced party leaders nominate fewer female candidates. This creates a vicious cycle.  </a:t>
            </a:r>
          </a:p>
          <a:p>
            <a:pPr marL="457200" lvl="1" indent="0" eaLnBrk="1" latinLnBrk="0" hangingPunct="1">
              <a:buNone/>
            </a:pPr>
            <a:endParaRPr lang="en-US" altLang="ko-KR" sz="1200" dirty="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Female under-representation is a sort of information/agency problem. Information about female politicians’ quality is deficient.</a:t>
            </a:r>
          </a:p>
          <a:p>
            <a:pPr marL="0" indent="0" eaLnBrk="1" latinLnBrk="0" hangingPunct="1">
              <a:buNone/>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An ideal setting for testing the hypothesis is a social experiment where voters/parties are </a:t>
            </a:r>
            <a:r>
              <a:rPr lang="en-US" altLang="ko-KR" sz="2400" i="1" dirty="0" smtClean="0">
                <a:latin typeface="Calibri" panose="020F0502020204030204" pitchFamily="34" charset="0"/>
                <a:ea typeface="+mj-ea"/>
                <a:cs typeface="Calibri" pitchFamily="34" charset="0"/>
              </a:rPr>
              <a:t>exogenously exposed</a:t>
            </a:r>
            <a:r>
              <a:rPr lang="en-US" altLang="ko-KR" sz="2400" dirty="0" smtClean="0">
                <a:latin typeface="Calibri" panose="020F0502020204030204" pitchFamily="34" charset="0"/>
                <a:ea typeface="+mj-ea"/>
                <a:cs typeface="Calibri" pitchFamily="34" charset="0"/>
              </a:rPr>
              <a:t> to female politicians. The exposure may create a virtuous cycle.</a:t>
            </a:r>
          </a:p>
          <a:p>
            <a:pPr marL="0" indent="0" eaLnBrk="1" latinLnBrk="0" hangingPunct="1">
              <a:buNone/>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3</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Literature and This Paper</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err="1" smtClean="0">
                <a:latin typeface="Calibri" panose="020F0502020204030204" pitchFamily="34" charset="0"/>
                <a:ea typeface="+mj-ea"/>
                <a:cs typeface="Calibri" pitchFamily="34" charset="0"/>
              </a:rPr>
              <a:t>Beaman</a:t>
            </a:r>
            <a:r>
              <a:rPr lang="en-US" altLang="ko-KR" sz="2400" dirty="0" smtClean="0">
                <a:latin typeface="Calibri" panose="020F0502020204030204" pitchFamily="34" charset="0"/>
                <a:ea typeface="+mj-ea"/>
                <a:cs typeface="Calibri" pitchFamily="34" charset="0"/>
              </a:rPr>
              <a:t>, Chattopadhyay, </a:t>
            </a:r>
            <a:r>
              <a:rPr lang="en-US" altLang="ko-KR" sz="2400" dirty="0" err="1" smtClean="0">
                <a:latin typeface="Calibri" panose="020F0502020204030204" pitchFamily="34" charset="0"/>
                <a:ea typeface="+mj-ea"/>
                <a:cs typeface="Calibri" pitchFamily="34" charset="0"/>
              </a:rPr>
              <a:t>Duflo</a:t>
            </a:r>
            <a:r>
              <a:rPr lang="en-US" altLang="ko-KR" sz="2400" dirty="0" smtClean="0">
                <a:latin typeface="Calibri" panose="020F0502020204030204" pitchFamily="34" charset="0"/>
                <a:ea typeface="+mj-ea"/>
                <a:cs typeface="Calibri" pitchFamily="34" charset="0"/>
              </a:rPr>
              <a:t>, </a:t>
            </a:r>
            <a:r>
              <a:rPr lang="en-US" altLang="ko-KR" sz="2400" dirty="0" err="1" smtClean="0">
                <a:latin typeface="Calibri" panose="020F0502020204030204" pitchFamily="34" charset="0"/>
                <a:ea typeface="+mj-ea"/>
                <a:cs typeface="Calibri" pitchFamily="34" charset="0"/>
              </a:rPr>
              <a:t>Pande</a:t>
            </a:r>
            <a:r>
              <a:rPr lang="en-US" altLang="ko-KR" sz="2400" dirty="0" smtClean="0">
                <a:latin typeface="Calibri" panose="020F0502020204030204" pitchFamily="34" charset="0"/>
                <a:ea typeface="+mj-ea"/>
                <a:cs typeface="Calibri" pitchFamily="34" charset="0"/>
              </a:rPr>
              <a:t> and </a:t>
            </a:r>
            <a:r>
              <a:rPr lang="en-US" altLang="ko-KR" sz="2400" dirty="0" err="1" smtClean="0">
                <a:latin typeface="Calibri" panose="020F0502020204030204" pitchFamily="34" charset="0"/>
                <a:ea typeface="+mj-ea"/>
                <a:cs typeface="Calibri" pitchFamily="34" charset="0"/>
              </a:rPr>
              <a:t>Topalova</a:t>
            </a:r>
            <a:r>
              <a:rPr lang="en-US" altLang="ko-KR" sz="2400" dirty="0" smtClean="0">
                <a:latin typeface="Calibri" panose="020F0502020204030204" pitchFamily="34" charset="0"/>
                <a:ea typeface="+mj-ea"/>
                <a:cs typeface="Calibri" pitchFamily="34" charset="0"/>
              </a:rPr>
              <a:t> (2009) examined the effect of </a:t>
            </a:r>
            <a:r>
              <a:rPr lang="en-US" altLang="ko-KR" sz="2400" i="1" dirty="0" smtClean="0">
                <a:latin typeface="Calibri" panose="020F0502020204030204" pitchFamily="34" charset="0"/>
                <a:ea typeface="+mj-ea"/>
                <a:cs typeface="Calibri" pitchFamily="34" charset="0"/>
              </a:rPr>
              <a:t>gender quotas</a:t>
            </a:r>
            <a:r>
              <a:rPr lang="en-US" altLang="ko-KR" sz="2400" dirty="0" smtClean="0">
                <a:latin typeface="Calibri" panose="020F0502020204030204" pitchFamily="34" charset="0"/>
                <a:ea typeface="+mj-ea"/>
                <a:cs typeface="Calibri" pitchFamily="34" charset="0"/>
              </a:rPr>
              <a:t> in village elections in India and checked whether the mandated exposure to female leaders increased electoral prospects of later female candidates. Also see </a:t>
            </a:r>
            <a:r>
              <a:rPr lang="en-US" altLang="ko-KR" sz="2400" dirty="0" smtClean="0">
                <a:latin typeface="Calibri" panose="020F0502020204030204" pitchFamily="34" charset="0"/>
              </a:rPr>
              <a:t>De </a:t>
            </a:r>
            <a:r>
              <a:rPr lang="en-US" altLang="ko-KR" sz="2400" dirty="0">
                <a:latin typeface="Calibri" panose="020F0502020204030204" pitchFamily="34" charset="0"/>
              </a:rPr>
              <a:t>Paola et al</a:t>
            </a:r>
            <a:r>
              <a:rPr lang="en-US" altLang="ko-KR" sz="2400" dirty="0" smtClean="0">
                <a:latin typeface="Calibri" panose="020F0502020204030204" pitchFamily="34" charset="0"/>
              </a:rPr>
              <a:t>. (2010) for Italy.</a:t>
            </a:r>
            <a:endParaRPr lang="en-US" altLang="ko-KR" sz="2400" dirty="0" smtClean="0">
              <a:latin typeface="Calibri" panose="020F0502020204030204" pitchFamily="34" charset="0"/>
              <a:ea typeface="+mj-ea"/>
              <a:cs typeface="Calibri" pitchFamily="34" charset="0"/>
            </a:endParaRPr>
          </a:p>
          <a:p>
            <a:pPr marL="0" indent="0" eaLnBrk="1" latinLnBrk="0" hangingPunct="1">
              <a:buNone/>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Subsequently, there have been a set of papers based on the same idea, examining various potential exposure effects, such as average quality of politicians (</a:t>
            </a:r>
            <a:r>
              <a:rPr lang="en-US" altLang="ko-KR" sz="2400" dirty="0" err="1">
                <a:latin typeface="Calibri" panose="020F0502020204030204" pitchFamily="34" charset="0"/>
              </a:rPr>
              <a:t>Baltrunaite</a:t>
            </a:r>
            <a:r>
              <a:rPr lang="en-US" altLang="ko-KR" sz="2400" dirty="0">
                <a:latin typeface="Calibri" panose="020F0502020204030204" pitchFamily="34" charset="0"/>
              </a:rPr>
              <a:t> et al</a:t>
            </a:r>
            <a:r>
              <a:rPr lang="en-US" altLang="ko-KR" sz="2400" dirty="0" smtClean="0">
                <a:latin typeface="Calibri" panose="020F0502020204030204" pitchFamily="34" charset="0"/>
              </a:rPr>
              <a:t>. </a:t>
            </a:r>
            <a:r>
              <a:rPr lang="en-US" altLang="ko-KR" sz="2400" dirty="0">
                <a:latin typeface="Calibri" panose="020F0502020204030204" pitchFamily="34" charset="0"/>
              </a:rPr>
              <a:t>2014</a:t>
            </a:r>
            <a:r>
              <a:rPr lang="en-US" altLang="ko-KR" sz="2400" dirty="0" smtClean="0">
                <a:latin typeface="Calibri" panose="020F0502020204030204" pitchFamily="34" charset="0"/>
                <a:ea typeface="+mj-ea"/>
                <a:cs typeface="Calibri" pitchFamily="34" charset="0"/>
              </a:rPr>
              <a:t>), pro-women policies (</a:t>
            </a:r>
            <a:r>
              <a:rPr lang="en-US" altLang="ko-KR" sz="2400" dirty="0">
                <a:latin typeface="Calibri" panose="020F0502020204030204" pitchFamily="34" charset="0"/>
              </a:rPr>
              <a:t>Chattopadhyay and </a:t>
            </a:r>
            <a:r>
              <a:rPr lang="en-US" altLang="ko-KR" sz="2400" dirty="0" err="1" smtClean="0">
                <a:latin typeface="Calibri" panose="020F0502020204030204" pitchFamily="34" charset="0"/>
              </a:rPr>
              <a:t>Duflo</a:t>
            </a:r>
            <a:r>
              <a:rPr lang="en-US" altLang="ko-KR" sz="2400" dirty="0" smtClean="0">
                <a:latin typeface="Calibri" panose="020F0502020204030204" pitchFamily="34" charset="0"/>
              </a:rPr>
              <a:t> </a:t>
            </a:r>
            <a:r>
              <a:rPr lang="en-US" altLang="ko-KR" sz="2400" dirty="0">
                <a:latin typeface="Calibri" panose="020F0502020204030204" pitchFamily="34" charset="0"/>
              </a:rPr>
              <a:t>2004</a:t>
            </a:r>
            <a:r>
              <a:rPr lang="en-US" altLang="ko-KR" sz="2400" dirty="0" smtClean="0">
                <a:latin typeface="Calibri" panose="020F0502020204030204" pitchFamily="34" charset="0"/>
                <a:ea typeface="+mj-ea"/>
                <a:cs typeface="Calibri" pitchFamily="34" charset="0"/>
              </a:rPr>
              <a:t>), and (female) education</a:t>
            </a:r>
            <a:r>
              <a:rPr lang="en-US" altLang="ko-KR" sz="2400" dirty="0" smtClean="0">
                <a:latin typeface="Calibri" panose="020F0502020204030204" pitchFamily="34" charset="0"/>
                <a:cs typeface="Calibri" pitchFamily="34" charset="0"/>
              </a:rPr>
              <a:t> (</a:t>
            </a:r>
            <a:r>
              <a:rPr lang="en-US" altLang="ko-KR" sz="2400" dirty="0" err="1" smtClean="0">
                <a:latin typeface="Calibri" panose="020F0502020204030204" pitchFamily="34" charset="0"/>
                <a:cs typeface="Calibri" pitchFamily="34" charset="0"/>
              </a:rPr>
              <a:t>Beaman</a:t>
            </a:r>
            <a:r>
              <a:rPr lang="en-US" altLang="ko-KR" sz="2400" dirty="0" smtClean="0">
                <a:latin typeface="Calibri" panose="020F0502020204030204" pitchFamily="34" charset="0"/>
                <a:cs typeface="Calibri" pitchFamily="34" charset="0"/>
              </a:rPr>
              <a:t> et al. 2012; </a:t>
            </a:r>
            <a:r>
              <a:rPr lang="en-US" altLang="ko-KR" sz="2400" dirty="0" smtClean="0">
                <a:latin typeface="Calibri" panose="020F0502020204030204" pitchFamily="34" charset="0"/>
              </a:rPr>
              <a:t>Clots-</a:t>
            </a:r>
            <a:r>
              <a:rPr lang="en-US" altLang="ko-KR" sz="2400" dirty="0" err="1" smtClean="0">
                <a:latin typeface="Calibri" panose="020F0502020204030204" pitchFamily="34" charset="0"/>
              </a:rPr>
              <a:t>Figueras</a:t>
            </a:r>
            <a:r>
              <a:rPr lang="en-US" altLang="ko-KR" sz="2400" dirty="0" smtClean="0">
                <a:latin typeface="Calibri" panose="020F0502020204030204" pitchFamily="34" charset="0"/>
              </a:rPr>
              <a:t> 2012)</a:t>
            </a:r>
            <a:r>
              <a:rPr lang="en-US" altLang="ko-KR" sz="2400" dirty="0" smtClean="0">
                <a:latin typeface="Calibri" panose="020F0502020204030204" pitchFamily="34" charset="0"/>
                <a:ea typeface="+mj-ea"/>
                <a:cs typeface="Calibri" pitchFamily="34" charset="0"/>
              </a:rPr>
              <a:t>.</a:t>
            </a:r>
          </a:p>
          <a:p>
            <a:pPr eaLnBrk="1" latinLnBrk="0" hangingPunct="1">
              <a:buFont typeface="Wingdings" pitchFamily="2" charset="2"/>
              <a:buChar char="§"/>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In this paper, we exploit a non-affirmative action/non-gender quota natural experiment in Korea—no direct effect of the pro-women policy.  An exception is a fuzzy RD setting in </a:t>
            </a:r>
            <a:r>
              <a:rPr lang="en-US" altLang="ko-KR" sz="2400" dirty="0">
                <a:latin typeface="Calibri" panose="020F0502020204030204" pitchFamily="34" charset="0"/>
              </a:rPr>
              <a:t>Clots-</a:t>
            </a:r>
            <a:r>
              <a:rPr lang="en-US" altLang="ko-KR" sz="2400" dirty="0" err="1">
                <a:latin typeface="Calibri" panose="020F0502020204030204" pitchFamily="34" charset="0"/>
              </a:rPr>
              <a:t>Figueras</a:t>
            </a:r>
            <a:r>
              <a:rPr lang="en-US" altLang="ko-KR" sz="2400" dirty="0">
                <a:latin typeface="Calibri" panose="020F0502020204030204" pitchFamily="34" charset="0"/>
              </a:rPr>
              <a:t> </a:t>
            </a:r>
            <a:r>
              <a:rPr lang="en-US" altLang="ko-KR" sz="2400" dirty="0" smtClean="0">
                <a:latin typeface="Calibri" panose="020F0502020204030204" pitchFamily="34" charset="0"/>
              </a:rPr>
              <a:t>(2012).</a:t>
            </a:r>
            <a:endParaRPr lang="en-US" altLang="ko-KR" sz="2400" dirty="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4</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Institutional Background</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By the local self government system, local/municipal council elections since 1995 and every 4 years since 1998.</a:t>
            </a:r>
          </a:p>
          <a:p>
            <a:pPr eaLnBrk="1" latinLnBrk="0" hangingPunct="1">
              <a:buFont typeface="Wingdings" pitchFamily="2" charset="2"/>
              <a:buChar char="§"/>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There are 230 local councils, each of which consists of about 11 elected council members in the 4</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 (2006).</a:t>
            </a:r>
          </a:p>
          <a:p>
            <a:pPr eaLnBrk="1" latinLnBrk="0" hangingPunct="1">
              <a:buFont typeface="Wingdings" pitchFamily="2" charset="2"/>
              <a:buChar char="§"/>
            </a:pPr>
            <a:endParaRPr lang="en-US" altLang="ko-KR" sz="12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Two features of the 4</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a:t>
            </a:r>
            <a:endParaRPr lang="en-US" altLang="ko-KR" sz="2400" dirty="0">
              <a:latin typeface="Calibri" panose="020F0502020204030204" pitchFamily="34" charset="0"/>
              <a:ea typeface="+mj-ea"/>
              <a:cs typeface="Calibri" pitchFamily="34" charset="0"/>
            </a:endParaRPr>
          </a:p>
          <a:p>
            <a:pPr lvl="1" eaLnBrk="1" latinLnBrk="0" hangingPunct="1">
              <a:buFont typeface="Wingdings" pitchFamily="2" charset="2"/>
              <a:buChar char="§"/>
            </a:pPr>
            <a:r>
              <a:rPr lang="en-US" altLang="ko-KR" sz="2000" dirty="0" smtClean="0">
                <a:latin typeface="Calibri" panose="020F0502020204030204" pitchFamily="34" charset="0"/>
                <a:ea typeface="+mj-ea"/>
                <a:cs typeface="Calibri" pitchFamily="34" charset="0"/>
              </a:rPr>
              <a:t>Multi-member single plurality voting. 230 councils and 1,000 voting districts.</a:t>
            </a:r>
          </a:p>
          <a:p>
            <a:pPr lvl="1" eaLnBrk="1" latinLnBrk="0" hangingPunct="1">
              <a:buFont typeface="Wingdings" pitchFamily="2" charset="2"/>
              <a:buChar char="§"/>
            </a:pPr>
            <a:r>
              <a:rPr lang="en-US" altLang="ko-KR" sz="2000" dirty="0" smtClean="0">
                <a:latin typeface="Calibri" panose="020F0502020204030204" pitchFamily="34" charset="0"/>
                <a:ea typeface="+mj-ea"/>
                <a:cs typeface="Calibri" pitchFamily="34" charset="0"/>
              </a:rPr>
              <a:t>Party nomination.</a:t>
            </a:r>
          </a:p>
          <a:p>
            <a:pPr lvl="1" eaLnBrk="1" latinLnBrk="0" hangingPunct="1">
              <a:buFont typeface="Wingdings" pitchFamily="2" charset="2"/>
              <a:buChar char="§"/>
            </a:pPr>
            <a:r>
              <a:rPr lang="en-US" altLang="ko-KR" sz="2000" dirty="0" smtClean="0">
                <a:latin typeface="Calibri" panose="020F0502020204030204" pitchFamily="34" charset="0"/>
                <a:ea typeface="+mj-ea"/>
                <a:cs typeface="Calibri" pitchFamily="34" charset="0"/>
              </a:rPr>
              <a:t>Within-party ballot number assignment rule: Korean alphabetical order.</a:t>
            </a:r>
          </a:p>
          <a:p>
            <a:pPr eaLnBrk="1" latinLnBrk="0" hangingPunct="1">
              <a:buFont typeface="Wingdings" pitchFamily="2" charset="2"/>
              <a:buChar char="§"/>
            </a:pPr>
            <a:endParaRPr lang="en-US" altLang="ko-KR" sz="1200" dirty="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 The rule created random variation in the gender ratio of elected members, due to a name-order effect (primacy effect/ballot order effect/position bias). </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5</a:t>
            </a:fld>
            <a:endParaRPr lang="en-US" altLang="ko-KR" smtClean="0">
              <a:latin typeface="Calibri" pitchFamily="34" charset="0"/>
              <a:ea typeface="굴림" pitchFamily="50" charset="-127"/>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Ballot in the 4</a:t>
            </a:r>
            <a:r>
              <a:rPr lang="en-US" altLang="ko-KR" b="1" baseline="30000" dirty="0" smtClean="0">
                <a:latin typeface="Calibri" panose="020F0502020204030204" pitchFamily="34" charset="0"/>
              </a:rPr>
              <a:t>th</a:t>
            </a:r>
            <a:r>
              <a:rPr lang="en-US" altLang="ko-KR" b="1" dirty="0" smtClean="0">
                <a:latin typeface="Calibri" panose="020F0502020204030204" pitchFamily="34" charset="0"/>
              </a:rPr>
              <a:t> election</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7 ballots.</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6</a:t>
            </a:fld>
            <a:endParaRPr lang="en-US" altLang="ko-KR" smtClean="0">
              <a:latin typeface="Calibri" pitchFamily="34" charset="0"/>
              <a:ea typeface="굴림" pitchFamily="50" charset="-127"/>
            </a:endParaRPr>
          </a:p>
        </p:txBody>
      </p:sp>
      <p:pic>
        <p:nvPicPr>
          <p:cNvPr id="5" name="그림 4" descr="https://namu.wiki/file/%ED%8C%8C%EC%9D%BC:35HXY3J.png"/>
          <p:cNvPicPr/>
          <p:nvPr/>
        </p:nvPicPr>
        <p:blipFill>
          <a:blip r:embed="rId3">
            <a:extLst>
              <a:ext uri="{28A0092B-C50C-407E-A947-70E740481C1C}">
                <a14:useLocalDpi xmlns:a14="http://schemas.microsoft.com/office/drawing/2010/main" val="0"/>
              </a:ext>
            </a:extLst>
          </a:blip>
          <a:srcRect/>
          <a:stretch>
            <a:fillRect/>
          </a:stretch>
        </p:blipFill>
        <p:spPr bwMode="auto">
          <a:xfrm>
            <a:off x="2218690" y="790575"/>
            <a:ext cx="5325110" cy="5838825"/>
          </a:xfrm>
          <a:prstGeom prst="rect">
            <a:avLst/>
          </a:prstGeom>
          <a:noFill/>
          <a:ln>
            <a:noFill/>
          </a:ln>
        </p:spPr>
      </p:pic>
      <p:sp>
        <p:nvSpPr>
          <p:cNvPr id="2" name="직사각형 1"/>
          <p:cNvSpPr/>
          <p:nvPr/>
        </p:nvSpPr>
        <p:spPr bwMode="auto">
          <a:xfrm>
            <a:off x="3621101" y="3469944"/>
            <a:ext cx="1290955" cy="2209800"/>
          </a:xfrm>
          <a:prstGeom prst="rect">
            <a:avLst/>
          </a:prstGeom>
          <a:noFill/>
          <a:ln w="952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
        <p:nvSpPr>
          <p:cNvPr id="7" name="직사각형 6"/>
          <p:cNvSpPr/>
          <p:nvPr/>
        </p:nvSpPr>
        <p:spPr bwMode="auto">
          <a:xfrm>
            <a:off x="6123296" y="3459710"/>
            <a:ext cx="1290955" cy="2209800"/>
          </a:xfrm>
          <a:prstGeom prst="rect">
            <a:avLst/>
          </a:prstGeom>
          <a:noFill/>
          <a:ln w="952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ko-KR" altLang="en-US" sz="1800" b="0" i="0" u="none" strike="noStrike" cap="none" normalizeH="0" baseline="0" smtClean="0">
              <a:ln>
                <a:noFill/>
              </a:ln>
              <a:solidFill>
                <a:schemeClr val="tx1"/>
              </a:solidFill>
              <a:effectLst/>
              <a:latin typeface="굴림" pitchFamily="50" charset="-127"/>
              <a:ea typeface="굴림" pitchFamily="50" charset="-127"/>
            </a:endParaRPr>
          </a:p>
        </p:txBody>
      </p:sp>
      <p:sp>
        <p:nvSpPr>
          <p:cNvPr id="3" name="TextBox 2"/>
          <p:cNvSpPr txBox="1"/>
          <p:nvPr/>
        </p:nvSpPr>
        <p:spPr>
          <a:xfrm>
            <a:off x="533400" y="2991866"/>
            <a:ext cx="1600200" cy="3139321"/>
          </a:xfrm>
          <a:prstGeom prst="rect">
            <a:avLst/>
          </a:prstGeom>
          <a:noFill/>
        </p:spPr>
        <p:txBody>
          <a:bodyPr wrap="square" rtlCol="0">
            <a:spAutoFit/>
          </a:bodyPr>
          <a:lstStyle/>
          <a:p>
            <a:r>
              <a:rPr lang="en-US" altLang="ko-KR" sz="1800" dirty="0" smtClean="0">
                <a:latin typeface="Calibri" panose="020F0502020204030204" pitchFamily="34" charset="0"/>
              </a:rPr>
              <a:t>Local council </a:t>
            </a:r>
          </a:p>
          <a:p>
            <a:r>
              <a:rPr lang="en-US" altLang="ko-KR" sz="1800" dirty="0" smtClean="0">
                <a:latin typeface="Calibri" panose="020F0502020204030204" pitchFamily="34" charset="0"/>
              </a:rPr>
              <a:t>individual </a:t>
            </a:r>
          </a:p>
          <a:p>
            <a:r>
              <a:rPr lang="en-US" altLang="ko-KR" sz="1800" dirty="0" smtClean="0">
                <a:latin typeface="Calibri" panose="020F0502020204030204" pitchFamily="34" charset="0"/>
              </a:rPr>
              <a:t>candidates</a:t>
            </a:r>
          </a:p>
          <a:p>
            <a:endParaRPr lang="en-US" altLang="ko-KR" sz="1800" dirty="0" smtClean="0">
              <a:latin typeface="Calibri" panose="020F0502020204030204" pitchFamily="34" charset="0"/>
            </a:endParaRPr>
          </a:p>
          <a:p>
            <a:r>
              <a:rPr lang="en-US" altLang="ko-KR" sz="1800" dirty="0" smtClean="0">
                <a:latin typeface="Calibri" panose="020F0502020204030204" pitchFamily="34" charset="0"/>
              </a:rPr>
              <a:t>Example:</a:t>
            </a:r>
            <a:endParaRPr lang="en-US" altLang="ko-KR" sz="1800" dirty="0">
              <a:latin typeface="Calibri" panose="020F0502020204030204" pitchFamily="34" charset="0"/>
            </a:endParaRPr>
          </a:p>
          <a:p>
            <a:r>
              <a:rPr lang="en-US" altLang="ko-KR" sz="1800" dirty="0" smtClean="0">
                <a:latin typeface="Calibri" panose="020F0502020204030204" pitchFamily="34" charset="0"/>
              </a:rPr>
              <a:t>Party 1</a:t>
            </a:r>
          </a:p>
          <a:p>
            <a:r>
              <a:rPr lang="en-US" altLang="ko-KR" sz="1800" dirty="0">
                <a:latin typeface="Calibri" panose="020F0502020204030204" pitchFamily="34" charset="0"/>
              </a:rPr>
              <a:t> </a:t>
            </a:r>
            <a:r>
              <a:rPr lang="en-US" altLang="ko-KR" sz="1800" dirty="0" smtClean="0">
                <a:latin typeface="Calibri" panose="020F0502020204030204" pitchFamily="34" charset="0"/>
              </a:rPr>
              <a:t>    1-a, 1-b</a:t>
            </a:r>
          </a:p>
          <a:p>
            <a:r>
              <a:rPr lang="en-US" altLang="ko-KR" sz="1800" dirty="0" smtClean="0">
                <a:latin typeface="Calibri" panose="020F0502020204030204" pitchFamily="34" charset="0"/>
              </a:rPr>
              <a:t>Party 2</a:t>
            </a:r>
          </a:p>
          <a:p>
            <a:r>
              <a:rPr lang="en-US" altLang="ko-KR" sz="1800" dirty="0">
                <a:latin typeface="Calibri" panose="020F0502020204030204" pitchFamily="34" charset="0"/>
              </a:rPr>
              <a:t> </a:t>
            </a:r>
            <a:r>
              <a:rPr lang="en-US" altLang="ko-KR" sz="1800" dirty="0" smtClean="0">
                <a:latin typeface="Calibri" panose="020F0502020204030204" pitchFamily="34" charset="0"/>
              </a:rPr>
              <a:t>   2-a, 2-b</a:t>
            </a:r>
          </a:p>
          <a:p>
            <a:r>
              <a:rPr lang="en-US" altLang="ko-KR" sz="1800" dirty="0" smtClean="0">
                <a:latin typeface="Calibri" panose="020F0502020204030204" pitchFamily="34" charset="0"/>
              </a:rPr>
              <a:t>Independent</a:t>
            </a:r>
          </a:p>
          <a:p>
            <a:endParaRPr lang="en-US" altLang="ko-KR" sz="1800" dirty="0" smtClean="0">
              <a:latin typeface="Calibri" panose="020F0502020204030204" pitchFamily="34" charset="0"/>
            </a:endParaRPr>
          </a:p>
        </p:txBody>
      </p:sp>
      <p:sp>
        <p:nvSpPr>
          <p:cNvPr id="9" name="TextBox 8"/>
          <p:cNvSpPr txBox="1"/>
          <p:nvPr/>
        </p:nvSpPr>
        <p:spPr>
          <a:xfrm>
            <a:off x="7467600" y="2962870"/>
            <a:ext cx="1600200" cy="1477328"/>
          </a:xfrm>
          <a:prstGeom prst="rect">
            <a:avLst/>
          </a:prstGeom>
          <a:noFill/>
        </p:spPr>
        <p:txBody>
          <a:bodyPr wrap="square" rtlCol="0">
            <a:spAutoFit/>
          </a:bodyPr>
          <a:lstStyle/>
          <a:p>
            <a:r>
              <a:rPr lang="en-US" altLang="ko-KR" sz="1800" dirty="0">
                <a:latin typeface="Calibri" panose="020F0502020204030204" pitchFamily="34" charset="0"/>
              </a:rPr>
              <a:t>P</a:t>
            </a:r>
            <a:r>
              <a:rPr lang="en-US" altLang="ko-KR" sz="1800" dirty="0" smtClean="0">
                <a:latin typeface="Calibri" panose="020F0502020204030204" pitchFamily="34" charset="0"/>
              </a:rPr>
              <a:t>roportional representation</a:t>
            </a:r>
          </a:p>
          <a:p>
            <a:endParaRPr lang="en-US" altLang="ko-KR" sz="1800" dirty="0">
              <a:latin typeface="Calibri" panose="020F0502020204030204" pitchFamily="34" charset="0"/>
            </a:endParaRPr>
          </a:p>
          <a:p>
            <a:r>
              <a:rPr lang="en-US" altLang="ko-KR" sz="1800" dirty="0" smtClean="0">
                <a:latin typeface="Calibri" panose="020F0502020204030204" pitchFamily="34" charset="0"/>
              </a:rPr>
              <a:t>Example:</a:t>
            </a:r>
          </a:p>
          <a:p>
            <a:r>
              <a:rPr lang="en-US" altLang="ko-KR" sz="1800" dirty="0" smtClean="0">
                <a:latin typeface="Calibri" panose="020F0502020204030204" pitchFamily="34" charset="0"/>
              </a:rPr>
              <a:t>Party 1-5</a:t>
            </a:r>
            <a:endParaRPr lang="en-US" altLang="ko-KR" sz="1800" dirty="0">
              <a:latin typeface="Calibri" panose="020F0502020204030204" pitchFamily="34" charset="0"/>
            </a:endParaRPr>
          </a:p>
        </p:txBody>
      </p:sp>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endParaRPr lang="en-US" altLang="ko-KR" b="1" dirty="0" smtClean="0">
              <a:latin typeface="Calibri" panose="020F0502020204030204" pitchFamily="34" charset="0"/>
            </a:endParaRP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Three major last names in Korea: Kim, Park, and Lee accounting for about 45% of total population.</a:t>
            </a: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Korean alphabetical order: Kim </a:t>
            </a:r>
            <a:r>
              <a:rPr lang="en-US" altLang="ko-KR" sz="2400" dirty="0" smtClean="0">
                <a:latin typeface="Calibri" panose="020F0502020204030204" pitchFamily="34" charset="0"/>
                <a:ea typeface="+mj-ea"/>
                <a:cs typeface="Calibri" pitchFamily="34" charset="0"/>
                <a:sym typeface="Wingdings" panose="05000000000000000000" pitchFamily="2" charset="2"/>
              </a:rPr>
              <a:t> Park  Lee</a:t>
            </a:r>
            <a:r>
              <a:rPr lang="en-US" altLang="ko-KR" sz="2400" dirty="0" smtClean="0">
                <a:latin typeface="Calibri" panose="020F0502020204030204" pitchFamily="34" charset="0"/>
                <a:ea typeface="+mj-ea"/>
                <a:cs typeface="Calibri" pitchFamily="34" charset="0"/>
              </a:rPr>
              <a:t>.</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distribution of candidates’ last names  is similar to that in the population. There is no observable difference for the 4</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 This means that parties did not consider it or couldn’t when they selected candidates.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7</a:t>
            </a:fld>
            <a:endParaRPr lang="en-US" altLang="ko-KR" smtClean="0">
              <a:latin typeface="Calibri" pitchFamily="34" charset="0"/>
              <a:ea typeface="굴림" pitchFamily="50" charset="-127"/>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9190" y="2174544"/>
            <a:ext cx="714421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357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The Source of Randomness</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In the 4</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 those candidates with the name order advantage were more likely to have a primacy ballot number and they were more likely to be elected.</a:t>
            </a: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a:p>
            <a:pPr marL="0" indent="0" eaLnBrk="1" latinLnBrk="0" hangingPunct="1">
              <a:buNone/>
            </a:pPr>
            <a:r>
              <a:rPr lang="en-US" altLang="ko-KR" sz="2400" dirty="0" smtClean="0">
                <a:latin typeface="Calibri" panose="020F0502020204030204" pitchFamily="34" charset="0"/>
                <a:ea typeface="+mj-ea"/>
                <a:cs typeface="Calibri" pitchFamily="34" charset="0"/>
              </a:rPr>
              <a:t>The distribution of last names </a:t>
            </a:r>
          </a:p>
          <a:p>
            <a:pPr marL="0" indent="0" eaLnBrk="1" latinLnBrk="0" hangingPunct="1">
              <a:buNone/>
            </a:pPr>
            <a:r>
              <a:rPr lang="en-US" altLang="ko-KR" sz="2400" dirty="0" smtClean="0">
                <a:latin typeface="Calibri" panose="020F0502020204030204" pitchFamily="34" charset="0"/>
                <a:ea typeface="+mj-ea"/>
                <a:cs typeface="Calibri" pitchFamily="34" charset="0"/>
              </a:rPr>
              <a:t>of elected members</a:t>
            </a: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smtClean="0">
              <a:latin typeface="Calibri" panose="020F0502020204030204" pitchFamily="34" charset="0"/>
              <a:ea typeface="+mj-ea"/>
              <a:cs typeface="Calibri" pitchFamily="34" charset="0"/>
            </a:endParaRPr>
          </a:p>
          <a:p>
            <a:pPr eaLnBrk="1" latinLnBrk="0" hangingPunct="1">
              <a:buFont typeface="Wingdings" pitchFamily="2" charset="2"/>
              <a:buChar char="§"/>
            </a:pPr>
            <a:endParaRPr lang="en-US" altLang="ko-KR" sz="2400" dirty="0">
              <a:latin typeface="Calibri" panose="020F0502020204030204" pitchFamily="34" charset="0"/>
              <a:ea typeface="+mj-ea"/>
              <a:cs typeface="Calibri" pitchFamily="34" charset="0"/>
            </a:endParaRPr>
          </a:p>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 effect is significant for both genders. But the distribution of names across districts is random.</a:t>
            </a:r>
          </a:p>
          <a:p>
            <a:pPr marL="0" indent="0" eaLnBrk="1" latinLnBrk="0" hangingPunct="1">
              <a:buNone/>
            </a:pPr>
            <a:endParaRPr lang="en-US" altLang="ko-KR" sz="2400" dirty="0" smtClean="0">
              <a:latin typeface="Calibri" panose="020F0502020204030204" pitchFamily="34" charset="0"/>
              <a:ea typeface="+mj-ea"/>
              <a:cs typeface="Calibri" pitchFamily="34" charset="0"/>
            </a:endParaRP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8</a:t>
            </a:fld>
            <a:endParaRPr lang="en-US" altLang="ko-KR" smtClean="0">
              <a:latin typeface="Calibri" pitchFamily="34" charset="0"/>
              <a:ea typeface="굴림" pitchFamily="50" charset="-127"/>
            </a:endParaRPr>
          </a:p>
        </p:txBody>
      </p:sp>
      <p:pic>
        <p:nvPicPr>
          <p:cNvPr id="5" name="그림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2209800"/>
            <a:ext cx="4164329" cy="304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3414866"/>
            <a:ext cx="4419600" cy="1614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5137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457200" y="228600"/>
            <a:ext cx="8229600" cy="207963"/>
          </a:xfrm>
        </p:spPr>
        <p:txBody>
          <a:bodyPr/>
          <a:lstStyle/>
          <a:p>
            <a:pPr eaLnBrk="1" hangingPunct="1"/>
            <a:r>
              <a:rPr lang="en-US" altLang="ko-KR" b="1" dirty="0" smtClean="0">
                <a:latin typeface="Calibri" panose="020F0502020204030204" pitchFamily="34" charset="0"/>
              </a:rPr>
              <a:t>Placebo Tests: 5</a:t>
            </a:r>
            <a:r>
              <a:rPr lang="en-US" altLang="ko-KR" b="1" baseline="30000" dirty="0" smtClean="0">
                <a:latin typeface="Calibri" panose="020F0502020204030204" pitchFamily="34" charset="0"/>
              </a:rPr>
              <a:t>th</a:t>
            </a:r>
            <a:r>
              <a:rPr lang="en-US" altLang="ko-KR" b="1" dirty="0" smtClean="0">
                <a:latin typeface="Calibri" panose="020F0502020204030204" pitchFamily="34" charset="0"/>
              </a:rPr>
              <a:t> and 6</a:t>
            </a:r>
            <a:r>
              <a:rPr lang="en-US" altLang="ko-KR" b="1" baseline="30000" dirty="0" smtClean="0">
                <a:latin typeface="Calibri" panose="020F0502020204030204" pitchFamily="34" charset="0"/>
              </a:rPr>
              <a:t>th</a:t>
            </a:r>
            <a:r>
              <a:rPr lang="en-US" altLang="ko-KR" b="1" dirty="0" smtClean="0">
                <a:latin typeface="Calibri" panose="020F0502020204030204" pitchFamily="34" charset="0"/>
              </a:rPr>
              <a:t> Elections</a:t>
            </a:r>
          </a:p>
        </p:txBody>
      </p:sp>
      <p:sp>
        <p:nvSpPr>
          <p:cNvPr id="18434" name="Rectangle 3"/>
          <p:cNvSpPr>
            <a:spLocks noGrp="1" noChangeArrowheads="1"/>
          </p:cNvSpPr>
          <p:nvPr>
            <p:ph type="body" idx="4294967295"/>
          </p:nvPr>
        </p:nvSpPr>
        <p:spPr>
          <a:xfrm>
            <a:off x="381000" y="838200"/>
            <a:ext cx="8382000" cy="5562600"/>
          </a:xfrm>
        </p:spPr>
        <p:txBody>
          <a:bodyPr/>
          <a:lstStyle/>
          <a:p>
            <a:pPr eaLnBrk="1" latinLnBrk="0" hangingPunct="1">
              <a:buFont typeface="Wingdings" pitchFamily="2" charset="2"/>
              <a:buChar char="§"/>
            </a:pPr>
            <a:r>
              <a:rPr lang="en-US" altLang="ko-KR" sz="2400" dirty="0" smtClean="0">
                <a:latin typeface="Calibri" panose="020F0502020204030204" pitchFamily="34" charset="0"/>
                <a:ea typeface="+mj-ea"/>
                <a:cs typeface="Calibri" pitchFamily="34" charset="0"/>
              </a:rPr>
              <a:t>There is no name-order advantage in the 5</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and 6</a:t>
            </a:r>
            <a:r>
              <a:rPr lang="en-US" altLang="ko-KR" sz="2400" baseline="30000" dirty="0" smtClean="0">
                <a:latin typeface="Calibri" panose="020F0502020204030204" pitchFamily="34" charset="0"/>
                <a:ea typeface="+mj-ea"/>
                <a:cs typeface="Calibri" pitchFamily="34" charset="0"/>
              </a:rPr>
              <a:t>th</a:t>
            </a:r>
            <a:r>
              <a:rPr lang="en-US" altLang="ko-KR" sz="2400" dirty="0" smtClean="0">
                <a:latin typeface="Calibri" panose="020F0502020204030204" pitchFamily="34" charset="0"/>
                <a:ea typeface="+mj-ea"/>
                <a:cs typeface="Calibri" pitchFamily="34" charset="0"/>
              </a:rPr>
              <a:t> elections.</a:t>
            </a:r>
          </a:p>
        </p:txBody>
      </p:sp>
      <p:sp>
        <p:nvSpPr>
          <p:cNvPr id="18435" name="슬라이드 번호 개체 틀 3"/>
          <p:cNvSpPr>
            <a:spLocks noGrp="1"/>
          </p:cNvSpPr>
          <p:nvPr>
            <p:ph type="sldNum" sz="quarter" idx="12"/>
          </p:nvPr>
        </p:nvSpPr>
        <p:spPr>
          <a:noFill/>
        </p:spPr>
        <p:txBody>
          <a:bodyPr/>
          <a:lstStyle/>
          <a:p>
            <a:fld id="{A040DB21-0404-4C4E-8E95-4765A63DA875}" type="slidenum">
              <a:rPr lang="en-US" altLang="ko-KR" smtClean="0">
                <a:latin typeface="Calibri" pitchFamily="34" charset="0"/>
                <a:ea typeface="굴림" pitchFamily="50" charset="-127"/>
              </a:rPr>
              <a:pPr/>
              <a:t>9</a:t>
            </a:fld>
            <a:endParaRPr lang="en-US" altLang="ko-KR" smtClean="0">
              <a:latin typeface="Calibri" pitchFamily="34" charset="0"/>
              <a:ea typeface="굴림" pitchFamily="50" charset="-127"/>
            </a:endParaRPr>
          </a:p>
        </p:txBody>
      </p:sp>
      <p:pic>
        <p:nvPicPr>
          <p:cNvPr id="5" name="그림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895216"/>
            <a:ext cx="4281801" cy="3133983"/>
          </a:xfrm>
          <a:prstGeom prst="rect">
            <a:avLst/>
          </a:prstGeom>
          <a:noFill/>
          <a:extLst>
            <a:ext uri="{909E8E84-426E-40DD-AFC4-6F175D3DCCD1}">
              <a14:hiddenFill xmlns:a14="http://schemas.microsoft.com/office/drawing/2010/main">
                <a:solidFill>
                  <a:srgbClr val="FFFFFF"/>
                </a:solidFill>
              </a14:hiddenFill>
            </a:ext>
          </a:extLst>
        </p:spPr>
      </p:pic>
      <p:pic>
        <p:nvPicPr>
          <p:cNvPr id="6" name="그림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33601" y="1895217"/>
            <a:ext cx="4281799" cy="3133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2468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Hong-02">
  <a:themeElements>
    <a:clrScheme name="Hong-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ong-02">
      <a:majorFont>
        <a:latin typeface="Times New Roman"/>
        <a:ea typeface="굴림"/>
        <a:cs typeface=""/>
      </a:majorFont>
      <a:minorFont>
        <a:latin typeface="Times New Roman"/>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18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18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Hong-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ong-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ong-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ong-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ong-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ong-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ong-0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ong-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ong-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ong-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ong-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ong-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22188</TotalTime>
  <Words>1081</Words>
  <Application>Microsoft Office PowerPoint</Application>
  <PresentationFormat>화면 슬라이드 쇼(4:3)</PresentationFormat>
  <Paragraphs>194</Paragraphs>
  <Slides>21</Slides>
  <Notes>21</Notes>
  <HiddenSlides>0</HiddenSlides>
  <MMClips>0</MMClips>
  <ScaleCrop>false</ScaleCrop>
  <HeadingPairs>
    <vt:vector size="4" baseType="variant">
      <vt:variant>
        <vt:lpstr>테마</vt:lpstr>
      </vt:variant>
      <vt:variant>
        <vt:i4>1</vt:i4>
      </vt:variant>
      <vt:variant>
        <vt:lpstr>슬라이드 제목</vt:lpstr>
      </vt:variant>
      <vt:variant>
        <vt:i4>21</vt:i4>
      </vt:variant>
    </vt:vector>
  </HeadingPairs>
  <TitlesOfParts>
    <vt:vector size="22" baseType="lpstr">
      <vt:lpstr>Hong-02</vt:lpstr>
      <vt:lpstr>Does Exposure Reduce Bias in Politics? Evidence from A Non-Affirmative Action Natural Experiment</vt:lpstr>
      <vt:lpstr>Introduction</vt:lpstr>
      <vt:lpstr>Introduction</vt:lpstr>
      <vt:lpstr>Literature and This Paper</vt:lpstr>
      <vt:lpstr>Institutional Background</vt:lpstr>
      <vt:lpstr>Ballot in the 4th election</vt:lpstr>
      <vt:lpstr>PowerPoint 프레젠테이션</vt:lpstr>
      <vt:lpstr>The Source of Randomness</vt:lpstr>
      <vt:lpstr>Placebo Tests: 5th and 6th Elections</vt:lpstr>
      <vt:lpstr>PowerPoint 프레젠테이션</vt:lpstr>
      <vt:lpstr>PowerPoint 프레젠테이션</vt:lpstr>
      <vt:lpstr>District-Level Regression Analysis</vt:lpstr>
      <vt:lpstr>Estimation Results: Ratio of Female Candidates</vt:lpstr>
      <vt:lpstr>PowerPoint 프레젠테이션</vt:lpstr>
      <vt:lpstr>PowerPoint 프레젠테이션</vt:lpstr>
      <vt:lpstr>PowerPoint 프레젠테이션</vt:lpstr>
      <vt:lpstr>Summary</vt:lpstr>
      <vt:lpstr>PowerPoint 프레젠테이션</vt:lpstr>
      <vt:lpstr>Summary and Future Work</vt:lpstr>
      <vt:lpstr>PowerPoint 프레젠테이션</vt:lpstr>
      <vt:lpstr>PowerPoint 프레젠테이션</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and Historical U.S. Farm Productivity: Relation to the Changing Disease Environment</dc:title>
  <dc:creator>Sok Chul Hong</dc:creator>
  <cp:lastModifiedBy>Jungmin Lee</cp:lastModifiedBy>
  <cp:revision>1060</cp:revision>
  <cp:lastPrinted>2016-05-17T07:49:35Z</cp:lastPrinted>
  <dcterms:created xsi:type="dcterms:W3CDTF">2009-12-31T15:09:04Z</dcterms:created>
  <dcterms:modified xsi:type="dcterms:W3CDTF">2016-06-17T06:19:18Z</dcterms:modified>
</cp:coreProperties>
</file>