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57" r:id="rId2"/>
    <p:sldId id="306" r:id="rId3"/>
    <p:sldId id="379" r:id="rId4"/>
    <p:sldId id="375" r:id="rId5"/>
    <p:sldId id="304" r:id="rId6"/>
    <p:sldId id="398" r:id="rId7"/>
    <p:sldId id="305" r:id="rId8"/>
    <p:sldId id="310" r:id="rId9"/>
    <p:sldId id="312" r:id="rId10"/>
    <p:sldId id="313" r:id="rId11"/>
    <p:sldId id="377" r:id="rId12"/>
    <p:sldId id="385" r:id="rId13"/>
    <p:sldId id="290" r:id="rId14"/>
    <p:sldId id="291" r:id="rId15"/>
    <p:sldId id="293" r:id="rId16"/>
    <p:sldId id="314" r:id="rId17"/>
    <p:sldId id="386" r:id="rId18"/>
    <p:sldId id="353" r:id="rId19"/>
    <p:sldId id="362" r:id="rId20"/>
    <p:sldId id="363" r:id="rId21"/>
    <p:sldId id="272" r:id="rId22"/>
    <p:sldId id="390" r:id="rId23"/>
    <p:sldId id="297" r:id="rId24"/>
    <p:sldId id="350" r:id="rId25"/>
    <p:sldId id="351" r:id="rId26"/>
    <p:sldId id="275" r:id="rId27"/>
    <p:sldId id="328" r:id="rId28"/>
    <p:sldId id="329" r:id="rId29"/>
    <p:sldId id="330" r:id="rId30"/>
    <p:sldId id="331" r:id="rId31"/>
    <p:sldId id="341" r:id="rId32"/>
    <p:sldId id="333" r:id="rId33"/>
    <p:sldId id="370" r:id="rId34"/>
    <p:sldId id="366" r:id="rId35"/>
    <p:sldId id="342" r:id="rId36"/>
    <p:sldId id="371" r:id="rId37"/>
    <p:sldId id="368" r:id="rId38"/>
    <p:sldId id="382" r:id="rId39"/>
    <p:sldId id="384" r:id="rId40"/>
    <p:sldId id="381" r:id="rId41"/>
    <p:sldId id="389" r:id="rId42"/>
    <p:sldId id="391" r:id="rId43"/>
    <p:sldId id="388" r:id="rId44"/>
    <p:sldId id="392" r:id="rId45"/>
    <p:sldId id="393" r:id="rId46"/>
    <p:sldId id="394" r:id="rId47"/>
    <p:sldId id="395" r:id="rId48"/>
    <p:sldId id="39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onghoon KIM" initials="SK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1867" autoAdjust="0"/>
  </p:normalViewPr>
  <p:slideViewPr>
    <p:cSldViewPr snapToGrid="0">
      <p:cViewPr varScale="1">
        <p:scale>
          <a:sx n="116" d="100"/>
          <a:sy n="116" d="100"/>
        </p:scale>
        <p:origin x="-3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9075B-920D-4066-928F-99C774319F2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4586F6-4800-412A-AE7E-989C8539493B}">
      <dgm:prSet phldrT="[Text]"/>
      <dgm:spPr/>
      <dgm:t>
        <a:bodyPr/>
        <a:lstStyle/>
        <a:p>
          <a:r>
            <a:rPr lang="en-US" dirty="0" smtClean="0"/>
            <a:t>N=536</a:t>
          </a:r>
          <a:endParaRPr lang="en-US" dirty="0"/>
        </a:p>
      </dgm:t>
    </dgm:pt>
    <dgm:pt modelId="{2EF3E919-AF76-4A88-8434-B2BB82DD1713}" type="parTrans" cxnId="{FD0B88E5-8C33-48F3-A215-7110F2380157}">
      <dgm:prSet/>
      <dgm:spPr/>
      <dgm:t>
        <a:bodyPr/>
        <a:lstStyle/>
        <a:p>
          <a:endParaRPr lang="en-US"/>
        </a:p>
      </dgm:t>
    </dgm:pt>
    <dgm:pt modelId="{37BEBF0A-3FFF-4C93-AEE7-C35438B3205D}" type="sibTrans" cxnId="{FD0B88E5-8C33-48F3-A215-7110F2380157}">
      <dgm:prSet/>
      <dgm:spPr/>
      <dgm:t>
        <a:bodyPr/>
        <a:lstStyle/>
        <a:p>
          <a:endParaRPr lang="en-US"/>
        </a:p>
      </dgm:t>
    </dgm:pt>
    <dgm:pt modelId="{09E76727-09C0-40C9-A5FC-42DD37DD1484}">
      <dgm:prSet phldrT="[Text]" custT="1"/>
      <dgm:spPr/>
      <dgm:t>
        <a:bodyPr/>
        <a:lstStyle/>
        <a:p>
          <a:r>
            <a:rPr lang="en-US" sz="2000" dirty="0" smtClean="0"/>
            <a:t>Invite randomly chosen from the sample pool of male secondary school graduates in rural districts in Malawi</a:t>
          </a:r>
          <a:endParaRPr lang="en-US" sz="2000" dirty="0"/>
        </a:p>
      </dgm:t>
    </dgm:pt>
    <dgm:pt modelId="{F5E4FB76-8336-4651-9517-B829A2C9E14D}" type="parTrans" cxnId="{928B2AE2-71AB-4B98-A5DE-F0FDE5C4E410}">
      <dgm:prSet/>
      <dgm:spPr/>
      <dgm:t>
        <a:bodyPr/>
        <a:lstStyle/>
        <a:p>
          <a:endParaRPr lang="en-US"/>
        </a:p>
      </dgm:t>
    </dgm:pt>
    <dgm:pt modelId="{2E4F5323-1F75-4153-9D73-ABF7D840AC9E}" type="sibTrans" cxnId="{928B2AE2-71AB-4B98-A5DE-F0FDE5C4E410}">
      <dgm:prSet/>
      <dgm:spPr/>
      <dgm:t>
        <a:bodyPr/>
        <a:lstStyle/>
        <a:p>
          <a:endParaRPr lang="en-US"/>
        </a:p>
      </dgm:t>
    </dgm:pt>
    <dgm:pt modelId="{BA734696-4E8B-4803-A1ED-E86236FCCB25}">
      <dgm:prSet phldrT="[Text]"/>
      <dgm:spPr/>
      <dgm:t>
        <a:bodyPr/>
        <a:lstStyle/>
        <a:p>
          <a:r>
            <a:rPr lang="en-US" dirty="0" smtClean="0"/>
            <a:t>N=443</a:t>
          </a:r>
          <a:endParaRPr lang="en-US" dirty="0"/>
        </a:p>
      </dgm:t>
    </dgm:pt>
    <dgm:pt modelId="{EC70FD96-54E2-454A-9DD1-FA6BBD22C962}" type="parTrans" cxnId="{F766E7B7-7DFE-4F0C-A23E-62FEDE68C323}">
      <dgm:prSet/>
      <dgm:spPr/>
      <dgm:t>
        <a:bodyPr/>
        <a:lstStyle/>
        <a:p>
          <a:endParaRPr lang="en-US"/>
        </a:p>
      </dgm:t>
    </dgm:pt>
    <dgm:pt modelId="{12C9948C-D7F1-4BE9-8DCF-A720B91B2948}" type="sibTrans" cxnId="{F766E7B7-7DFE-4F0C-A23E-62FEDE68C323}">
      <dgm:prSet/>
      <dgm:spPr/>
      <dgm:t>
        <a:bodyPr/>
        <a:lstStyle/>
        <a:p>
          <a:endParaRPr lang="en-US"/>
        </a:p>
      </dgm:t>
    </dgm:pt>
    <dgm:pt modelId="{73F12777-ACEF-4C71-8230-5A5E4C8F2FE5}">
      <dgm:prSet phldrT="[Text]" custT="1"/>
      <dgm:spPr/>
      <dgm:t>
        <a:bodyPr/>
        <a:lstStyle/>
        <a:p>
          <a:r>
            <a:rPr lang="en-US" sz="2000" dirty="0" smtClean="0"/>
            <a:t>Participated in the baseline survey (83%)</a:t>
          </a:r>
          <a:endParaRPr lang="en-US" sz="2000" dirty="0"/>
        </a:p>
      </dgm:t>
    </dgm:pt>
    <dgm:pt modelId="{3C9F5F65-FED0-4481-9BB9-A41CE7B480EF}" type="parTrans" cxnId="{09FAC13D-65B3-4036-BEF3-972D1E8EA67F}">
      <dgm:prSet/>
      <dgm:spPr/>
      <dgm:t>
        <a:bodyPr/>
        <a:lstStyle/>
        <a:p>
          <a:endParaRPr lang="en-US"/>
        </a:p>
      </dgm:t>
    </dgm:pt>
    <dgm:pt modelId="{573900ED-299B-496C-9D9A-B7B04475855A}" type="sibTrans" cxnId="{09FAC13D-65B3-4036-BEF3-972D1E8EA67F}">
      <dgm:prSet/>
      <dgm:spPr/>
      <dgm:t>
        <a:bodyPr/>
        <a:lstStyle/>
        <a:p>
          <a:endParaRPr lang="en-US"/>
        </a:p>
      </dgm:t>
    </dgm:pt>
    <dgm:pt modelId="{ED6348DA-DE8D-43A0-A451-A23B84CC37A6}">
      <dgm:prSet phldrT="[Text]"/>
      <dgm:spPr/>
      <dgm:t>
        <a:bodyPr/>
        <a:lstStyle/>
        <a:p>
          <a:r>
            <a:rPr lang="en-US" dirty="0" smtClean="0"/>
            <a:t>N=362</a:t>
          </a:r>
          <a:endParaRPr lang="en-US" dirty="0"/>
        </a:p>
      </dgm:t>
    </dgm:pt>
    <dgm:pt modelId="{9D3B7DAA-B115-490C-BC5C-E655ED00B46E}" type="parTrans" cxnId="{00DEF609-C8B6-4FB5-8CAA-F1D5C28F5552}">
      <dgm:prSet/>
      <dgm:spPr/>
      <dgm:t>
        <a:bodyPr/>
        <a:lstStyle/>
        <a:p>
          <a:endParaRPr lang="en-US"/>
        </a:p>
      </dgm:t>
    </dgm:pt>
    <dgm:pt modelId="{DCDDC257-37BB-42CB-AEA7-67ED091C9E78}" type="sibTrans" cxnId="{00DEF609-C8B6-4FB5-8CAA-F1D5C28F5552}">
      <dgm:prSet/>
      <dgm:spPr/>
      <dgm:t>
        <a:bodyPr/>
        <a:lstStyle/>
        <a:p>
          <a:endParaRPr lang="en-US"/>
        </a:p>
      </dgm:t>
    </dgm:pt>
    <dgm:pt modelId="{38C3AF87-1B1E-4022-B912-7EB1772DDFBD}">
      <dgm:prSet phldrT="[Text]" custT="1"/>
      <dgm:spPr/>
      <dgm:t>
        <a:bodyPr/>
        <a:lstStyle/>
        <a:p>
          <a:r>
            <a:rPr lang="en-US" sz="2000" dirty="0" smtClean="0"/>
            <a:t>Received a randomized job offer (conditional on successful completion of training)</a:t>
          </a:r>
          <a:endParaRPr lang="en-US" sz="2000" dirty="0"/>
        </a:p>
      </dgm:t>
    </dgm:pt>
    <dgm:pt modelId="{7207DC1F-B590-4E75-8214-ADFC1275F374}" type="parTrans" cxnId="{98598C86-F944-4556-942E-D478E21B6EB0}">
      <dgm:prSet/>
      <dgm:spPr/>
      <dgm:t>
        <a:bodyPr/>
        <a:lstStyle/>
        <a:p>
          <a:endParaRPr lang="en-US"/>
        </a:p>
      </dgm:t>
    </dgm:pt>
    <dgm:pt modelId="{BCC486B8-C1EE-4917-BCE4-71CA9FD9CC6B}" type="sibTrans" cxnId="{98598C86-F944-4556-942E-D478E21B6EB0}">
      <dgm:prSet/>
      <dgm:spPr/>
      <dgm:t>
        <a:bodyPr/>
        <a:lstStyle/>
        <a:p>
          <a:endParaRPr lang="en-US"/>
        </a:p>
      </dgm:t>
    </dgm:pt>
    <dgm:pt modelId="{B267A2E5-563C-4CDC-AE83-16F3E06FF250}">
      <dgm:prSet phldrT="[Text]"/>
      <dgm:spPr/>
      <dgm:t>
        <a:bodyPr/>
        <a:lstStyle/>
        <a:p>
          <a:r>
            <a:rPr lang="en-US" dirty="0" smtClean="0"/>
            <a:t>N=148</a:t>
          </a:r>
          <a:endParaRPr lang="en-US" dirty="0"/>
        </a:p>
      </dgm:t>
    </dgm:pt>
    <dgm:pt modelId="{FFA705D8-4F44-437C-8408-E5D535015C73}" type="parTrans" cxnId="{4D07D6E3-FDAE-49A8-8289-0EFD61307C50}">
      <dgm:prSet/>
      <dgm:spPr/>
      <dgm:t>
        <a:bodyPr/>
        <a:lstStyle/>
        <a:p>
          <a:endParaRPr lang="en-US"/>
        </a:p>
      </dgm:t>
    </dgm:pt>
    <dgm:pt modelId="{FB9A7296-4EA3-48FC-9C0D-867A327099C0}" type="sibTrans" cxnId="{4D07D6E3-FDAE-49A8-8289-0EFD61307C50}">
      <dgm:prSet/>
      <dgm:spPr/>
      <dgm:t>
        <a:bodyPr/>
        <a:lstStyle/>
        <a:p>
          <a:endParaRPr lang="en-US"/>
        </a:p>
      </dgm:t>
    </dgm:pt>
    <dgm:pt modelId="{74BC6EE1-E822-411A-AF50-234305D80D77}">
      <dgm:prSet phldrT="[Text]" custT="1"/>
      <dgm:spPr/>
      <dgm:t>
        <a:bodyPr/>
        <a:lstStyle/>
        <a:p>
          <a:r>
            <a:rPr lang="en-US" sz="2000" dirty="0" smtClean="0"/>
            <a:t>Accepted the offer (about 40%)</a:t>
          </a:r>
          <a:endParaRPr lang="en-US" sz="2000" dirty="0"/>
        </a:p>
      </dgm:t>
    </dgm:pt>
    <dgm:pt modelId="{CB004B35-DEB6-4339-A69E-967F4F5E76AF}" type="parTrans" cxnId="{050015F2-24CB-4E52-B591-867B7D1369FF}">
      <dgm:prSet/>
      <dgm:spPr/>
      <dgm:t>
        <a:bodyPr/>
        <a:lstStyle/>
        <a:p>
          <a:endParaRPr lang="en-US"/>
        </a:p>
      </dgm:t>
    </dgm:pt>
    <dgm:pt modelId="{39B040F1-B470-4107-905C-7E6F7639FC48}" type="sibTrans" cxnId="{050015F2-24CB-4E52-B591-867B7D1369FF}">
      <dgm:prSet/>
      <dgm:spPr/>
      <dgm:t>
        <a:bodyPr/>
        <a:lstStyle/>
        <a:p>
          <a:endParaRPr lang="en-US"/>
        </a:p>
      </dgm:t>
    </dgm:pt>
    <dgm:pt modelId="{D494EB9B-1CE5-4D41-8F5A-E0761C3C8B61}">
      <dgm:prSet phldrT="[Text]"/>
      <dgm:spPr/>
      <dgm:t>
        <a:bodyPr/>
        <a:lstStyle/>
        <a:p>
          <a:r>
            <a:rPr lang="en-US" dirty="0" smtClean="0"/>
            <a:t>N=137</a:t>
          </a:r>
          <a:endParaRPr lang="en-US" dirty="0"/>
        </a:p>
      </dgm:t>
    </dgm:pt>
    <dgm:pt modelId="{2522AC1F-C7C3-4201-9F67-93A612B032DA}" type="parTrans" cxnId="{DFE897A4-56AB-42B7-8604-8853B4C4AC5A}">
      <dgm:prSet/>
      <dgm:spPr/>
      <dgm:t>
        <a:bodyPr/>
        <a:lstStyle/>
        <a:p>
          <a:endParaRPr lang="en-US"/>
        </a:p>
      </dgm:t>
    </dgm:pt>
    <dgm:pt modelId="{C7CFDBDD-BEA5-4A07-80C5-26A7558D4FB0}" type="sibTrans" cxnId="{DFE897A4-56AB-42B7-8604-8853B4C4AC5A}">
      <dgm:prSet/>
      <dgm:spPr/>
      <dgm:t>
        <a:bodyPr/>
        <a:lstStyle/>
        <a:p>
          <a:endParaRPr lang="en-US"/>
        </a:p>
      </dgm:t>
    </dgm:pt>
    <dgm:pt modelId="{BE1374B3-8818-4D35-97C4-39EC0025CB2F}">
      <dgm:prSet phldrT="[Text]" custT="1"/>
      <dgm:spPr/>
      <dgm:t>
        <a:bodyPr/>
        <a:lstStyle/>
        <a:p>
          <a:r>
            <a:rPr lang="en-US" sz="2000" dirty="0" smtClean="0"/>
            <a:t>11 individuals fail to pass the training requirements</a:t>
          </a:r>
          <a:endParaRPr lang="en-US" sz="2000" dirty="0"/>
        </a:p>
      </dgm:t>
    </dgm:pt>
    <dgm:pt modelId="{030A204F-2E5C-46E3-9BB6-A66F3385D6B6}" type="parTrans" cxnId="{3D053B11-ADA6-43DF-AFAB-85DAF6F49BB2}">
      <dgm:prSet/>
      <dgm:spPr/>
      <dgm:t>
        <a:bodyPr/>
        <a:lstStyle/>
        <a:p>
          <a:endParaRPr lang="en-US"/>
        </a:p>
      </dgm:t>
    </dgm:pt>
    <dgm:pt modelId="{0DE9E712-F6C8-4609-8F3D-37AB05213F79}" type="sibTrans" cxnId="{3D053B11-ADA6-43DF-AFAB-85DAF6F49BB2}">
      <dgm:prSet/>
      <dgm:spPr/>
      <dgm:t>
        <a:bodyPr/>
        <a:lstStyle/>
        <a:p>
          <a:endParaRPr lang="en-US"/>
        </a:p>
      </dgm:t>
    </dgm:pt>
    <dgm:pt modelId="{33022381-4F80-4059-B0E9-8A5FB36D588F}">
      <dgm:prSet phldrT="[Text]" custT="1"/>
      <dgm:spPr/>
      <dgm:t>
        <a:bodyPr/>
        <a:lstStyle/>
        <a:p>
          <a:r>
            <a:rPr lang="en-US" sz="2000" dirty="0" smtClean="0"/>
            <a:t>Second-stage randomization results announced and dispatch to the field</a:t>
          </a:r>
          <a:endParaRPr lang="en-US" sz="2000" dirty="0"/>
        </a:p>
      </dgm:t>
    </dgm:pt>
    <dgm:pt modelId="{62516B49-16CE-4D09-B0C6-D8E6E29C357A}" type="parTrans" cxnId="{AFF14466-6B19-49DB-8CF0-E3C4D2FA6654}">
      <dgm:prSet/>
      <dgm:spPr/>
      <dgm:t>
        <a:bodyPr/>
        <a:lstStyle/>
        <a:p>
          <a:endParaRPr lang="en-US"/>
        </a:p>
      </dgm:t>
    </dgm:pt>
    <dgm:pt modelId="{BEF93681-3FDD-40D2-AAA4-E2F0624F343D}" type="sibTrans" cxnId="{AFF14466-6B19-49DB-8CF0-E3C4D2FA6654}">
      <dgm:prSet/>
      <dgm:spPr/>
      <dgm:t>
        <a:bodyPr/>
        <a:lstStyle/>
        <a:p>
          <a:endParaRPr lang="en-US"/>
        </a:p>
      </dgm:t>
    </dgm:pt>
    <dgm:pt modelId="{6BD8B860-DC3B-4744-8B85-EC47010F19FF}" type="pres">
      <dgm:prSet presAssocID="{9529075B-920D-4066-928F-99C774319F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D07AE9-BF7C-45FE-A098-CFE8FD548A7A}" type="pres">
      <dgm:prSet presAssocID="{8C4586F6-4800-412A-AE7E-989C8539493B}" presName="composite" presStyleCnt="0"/>
      <dgm:spPr/>
    </dgm:pt>
    <dgm:pt modelId="{AF8BFB82-C1DD-45A9-AF50-008559946EA4}" type="pres">
      <dgm:prSet presAssocID="{8C4586F6-4800-412A-AE7E-989C8539493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E30BB-4C33-4074-B319-258AA46B9B46}" type="pres">
      <dgm:prSet presAssocID="{8C4586F6-4800-412A-AE7E-989C8539493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0AA9E-DE26-43D8-B40A-D128DE9DC30B}" type="pres">
      <dgm:prSet presAssocID="{37BEBF0A-3FFF-4C93-AEE7-C35438B3205D}" presName="sp" presStyleCnt="0"/>
      <dgm:spPr/>
    </dgm:pt>
    <dgm:pt modelId="{729C3576-9B20-4673-A0FF-C56050AE2DA5}" type="pres">
      <dgm:prSet presAssocID="{BA734696-4E8B-4803-A1ED-E86236FCCB25}" presName="composite" presStyleCnt="0"/>
      <dgm:spPr/>
    </dgm:pt>
    <dgm:pt modelId="{8A29637E-2F46-4D91-92D4-F3DE82325C22}" type="pres">
      <dgm:prSet presAssocID="{BA734696-4E8B-4803-A1ED-E86236FCCB25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0BE4F-2B1C-4E3E-9D1D-00F14856734C}" type="pres">
      <dgm:prSet presAssocID="{BA734696-4E8B-4803-A1ED-E86236FCCB25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E52AE-D807-4435-8CFE-9C023064FFA4}" type="pres">
      <dgm:prSet presAssocID="{12C9948C-D7F1-4BE9-8DCF-A720B91B2948}" presName="sp" presStyleCnt="0"/>
      <dgm:spPr/>
    </dgm:pt>
    <dgm:pt modelId="{4254FBDE-A191-4838-8C0D-8D08E8BB4556}" type="pres">
      <dgm:prSet presAssocID="{ED6348DA-DE8D-43A0-A451-A23B84CC37A6}" presName="composite" presStyleCnt="0"/>
      <dgm:spPr/>
    </dgm:pt>
    <dgm:pt modelId="{FB843BBD-9330-49E7-B958-E9DCF4AB2765}" type="pres">
      <dgm:prSet presAssocID="{ED6348DA-DE8D-43A0-A451-A23B84CC37A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CCD0E-5B94-4A6A-B73A-8B49BA47AAF0}" type="pres">
      <dgm:prSet presAssocID="{ED6348DA-DE8D-43A0-A451-A23B84CC37A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051F36-F938-4C9F-B002-ED6FD466240F}" type="pres">
      <dgm:prSet presAssocID="{DCDDC257-37BB-42CB-AEA7-67ED091C9E78}" presName="sp" presStyleCnt="0"/>
      <dgm:spPr/>
    </dgm:pt>
    <dgm:pt modelId="{BBD44C8A-738A-429D-9AF0-4E082E896F28}" type="pres">
      <dgm:prSet presAssocID="{B267A2E5-563C-4CDC-AE83-16F3E06FF250}" presName="composite" presStyleCnt="0"/>
      <dgm:spPr/>
    </dgm:pt>
    <dgm:pt modelId="{6E706435-C4F5-4FB8-A07E-4F6FC2B6F6CA}" type="pres">
      <dgm:prSet presAssocID="{B267A2E5-563C-4CDC-AE83-16F3E06FF25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93274-57C9-4C71-B8B9-E895C6C3D7C4}" type="pres">
      <dgm:prSet presAssocID="{B267A2E5-563C-4CDC-AE83-16F3E06FF25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103877-3C91-41CE-B851-F6C2287DA544}" type="pres">
      <dgm:prSet presAssocID="{FB9A7296-4EA3-48FC-9C0D-867A327099C0}" presName="sp" presStyleCnt="0"/>
      <dgm:spPr/>
    </dgm:pt>
    <dgm:pt modelId="{8CFE905C-9634-4EC9-B51E-9F9538044B4E}" type="pres">
      <dgm:prSet presAssocID="{D494EB9B-1CE5-4D41-8F5A-E0761C3C8B61}" presName="composite" presStyleCnt="0"/>
      <dgm:spPr/>
    </dgm:pt>
    <dgm:pt modelId="{B3D29B70-BFFD-4310-BB10-E3CB0F03FBE9}" type="pres">
      <dgm:prSet presAssocID="{D494EB9B-1CE5-4D41-8F5A-E0761C3C8B6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9DCCD-1B21-4F60-B548-D0BC861B3E03}" type="pres">
      <dgm:prSet presAssocID="{D494EB9B-1CE5-4D41-8F5A-E0761C3C8B61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FAC13D-65B3-4036-BEF3-972D1E8EA67F}" srcId="{BA734696-4E8B-4803-A1ED-E86236FCCB25}" destId="{73F12777-ACEF-4C71-8230-5A5E4C8F2FE5}" srcOrd="0" destOrd="0" parTransId="{3C9F5F65-FED0-4481-9BB9-A41CE7B480EF}" sibTransId="{573900ED-299B-496C-9D9A-B7B04475855A}"/>
    <dgm:cxn modelId="{F766E7B7-7DFE-4F0C-A23E-62FEDE68C323}" srcId="{9529075B-920D-4066-928F-99C774319F24}" destId="{BA734696-4E8B-4803-A1ED-E86236FCCB25}" srcOrd="1" destOrd="0" parTransId="{EC70FD96-54E2-454A-9DD1-FA6BBD22C962}" sibTransId="{12C9948C-D7F1-4BE9-8DCF-A720B91B2948}"/>
    <dgm:cxn modelId="{928B2AE2-71AB-4B98-A5DE-F0FDE5C4E410}" srcId="{8C4586F6-4800-412A-AE7E-989C8539493B}" destId="{09E76727-09C0-40C9-A5FC-42DD37DD1484}" srcOrd="0" destOrd="0" parTransId="{F5E4FB76-8336-4651-9517-B829A2C9E14D}" sibTransId="{2E4F5323-1F75-4153-9D73-ABF7D840AC9E}"/>
    <dgm:cxn modelId="{AFF14466-6B19-49DB-8CF0-E3C4D2FA6654}" srcId="{D494EB9B-1CE5-4D41-8F5A-E0761C3C8B61}" destId="{33022381-4F80-4059-B0E9-8A5FB36D588F}" srcOrd="1" destOrd="0" parTransId="{62516B49-16CE-4D09-B0C6-D8E6E29C357A}" sibTransId="{BEF93681-3FDD-40D2-AAA4-E2F0624F343D}"/>
    <dgm:cxn modelId="{083DABFE-8E75-4C1E-80B0-DBA5839E7C9F}" type="presOf" srcId="{73F12777-ACEF-4C71-8230-5A5E4C8F2FE5}" destId="{CC90BE4F-2B1C-4E3E-9D1D-00F14856734C}" srcOrd="0" destOrd="0" presId="urn:microsoft.com/office/officeart/2005/8/layout/chevron2"/>
    <dgm:cxn modelId="{206630A8-F396-40E1-991C-21D43C165AAC}" type="presOf" srcId="{BA734696-4E8B-4803-A1ED-E86236FCCB25}" destId="{8A29637E-2F46-4D91-92D4-F3DE82325C22}" srcOrd="0" destOrd="0" presId="urn:microsoft.com/office/officeart/2005/8/layout/chevron2"/>
    <dgm:cxn modelId="{6DC361D3-BDA4-459B-8671-5D70C6D7E9F6}" type="presOf" srcId="{BE1374B3-8818-4D35-97C4-39EC0025CB2F}" destId="{2B69DCCD-1B21-4F60-B548-D0BC861B3E03}" srcOrd="0" destOrd="0" presId="urn:microsoft.com/office/officeart/2005/8/layout/chevron2"/>
    <dgm:cxn modelId="{9ECC8AB3-E7D0-458F-9967-06EFDC83B0C0}" type="presOf" srcId="{38C3AF87-1B1E-4022-B912-7EB1772DDFBD}" destId="{519CCD0E-5B94-4A6A-B73A-8B49BA47AAF0}" srcOrd="0" destOrd="0" presId="urn:microsoft.com/office/officeart/2005/8/layout/chevron2"/>
    <dgm:cxn modelId="{2A9C620A-214A-40DB-A88E-7ED5C89A3719}" type="presOf" srcId="{09E76727-09C0-40C9-A5FC-42DD37DD1484}" destId="{5CCE30BB-4C33-4074-B319-258AA46B9B46}" srcOrd="0" destOrd="0" presId="urn:microsoft.com/office/officeart/2005/8/layout/chevron2"/>
    <dgm:cxn modelId="{00DEF609-C8B6-4FB5-8CAA-F1D5C28F5552}" srcId="{9529075B-920D-4066-928F-99C774319F24}" destId="{ED6348DA-DE8D-43A0-A451-A23B84CC37A6}" srcOrd="2" destOrd="0" parTransId="{9D3B7DAA-B115-490C-BC5C-E655ED00B46E}" sibTransId="{DCDDC257-37BB-42CB-AEA7-67ED091C9E78}"/>
    <dgm:cxn modelId="{E126C9B1-B702-457E-A2B4-FE07A61D6857}" type="presOf" srcId="{D494EB9B-1CE5-4D41-8F5A-E0761C3C8B61}" destId="{B3D29B70-BFFD-4310-BB10-E3CB0F03FBE9}" srcOrd="0" destOrd="0" presId="urn:microsoft.com/office/officeart/2005/8/layout/chevron2"/>
    <dgm:cxn modelId="{DE4A7E24-6347-4961-BEEE-415473D9AD2C}" type="presOf" srcId="{9529075B-920D-4066-928F-99C774319F24}" destId="{6BD8B860-DC3B-4744-8B85-EC47010F19FF}" srcOrd="0" destOrd="0" presId="urn:microsoft.com/office/officeart/2005/8/layout/chevron2"/>
    <dgm:cxn modelId="{98598C86-F944-4556-942E-D478E21B6EB0}" srcId="{ED6348DA-DE8D-43A0-A451-A23B84CC37A6}" destId="{38C3AF87-1B1E-4022-B912-7EB1772DDFBD}" srcOrd="0" destOrd="0" parTransId="{7207DC1F-B590-4E75-8214-ADFC1275F374}" sibTransId="{BCC486B8-C1EE-4917-BCE4-71CA9FD9CC6B}"/>
    <dgm:cxn modelId="{4D07D6E3-FDAE-49A8-8289-0EFD61307C50}" srcId="{9529075B-920D-4066-928F-99C774319F24}" destId="{B267A2E5-563C-4CDC-AE83-16F3E06FF250}" srcOrd="3" destOrd="0" parTransId="{FFA705D8-4F44-437C-8408-E5D535015C73}" sibTransId="{FB9A7296-4EA3-48FC-9C0D-867A327099C0}"/>
    <dgm:cxn modelId="{2DA7668D-41D3-4F13-AEBC-0C92A348D8D8}" type="presOf" srcId="{8C4586F6-4800-412A-AE7E-989C8539493B}" destId="{AF8BFB82-C1DD-45A9-AF50-008559946EA4}" srcOrd="0" destOrd="0" presId="urn:microsoft.com/office/officeart/2005/8/layout/chevron2"/>
    <dgm:cxn modelId="{5E4DD57E-91FF-439A-B41E-2DE6DD209432}" type="presOf" srcId="{B267A2E5-563C-4CDC-AE83-16F3E06FF250}" destId="{6E706435-C4F5-4FB8-A07E-4F6FC2B6F6CA}" srcOrd="0" destOrd="0" presId="urn:microsoft.com/office/officeart/2005/8/layout/chevron2"/>
    <dgm:cxn modelId="{050015F2-24CB-4E52-B591-867B7D1369FF}" srcId="{B267A2E5-563C-4CDC-AE83-16F3E06FF250}" destId="{74BC6EE1-E822-411A-AF50-234305D80D77}" srcOrd="0" destOrd="0" parTransId="{CB004B35-DEB6-4339-A69E-967F4F5E76AF}" sibTransId="{39B040F1-B470-4107-905C-7E6F7639FC48}"/>
    <dgm:cxn modelId="{93EF7D49-60F4-44BE-9470-33C85887BE9B}" type="presOf" srcId="{ED6348DA-DE8D-43A0-A451-A23B84CC37A6}" destId="{FB843BBD-9330-49E7-B958-E9DCF4AB2765}" srcOrd="0" destOrd="0" presId="urn:microsoft.com/office/officeart/2005/8/layout/chevron2"/>
    <dgm:cxn modelId="{3D053B11-ADA6-43DF-AFAB-85DAF6F49BB2}" srcId="{D494EB9B-1CE5-4D41-8F5A-E0761C3C8B61}" destId="{BE1374B3-8818-4D35-97C4-39EC0025CB2F}" srcOrd="0" destOrd="0" parTransId="{030A204F-2E5C-46E3-9BB6-A66F3385D6B6}" sibTransId="{0DE9E712-F6C8-4609-8F3D-37AB05213F79}"/>
    <dgm:cxn modelId="{617C5A15-DC4D-4EFB-8D94-B496A8AA8EA4}" type="presOf" srcId="{33022381-4F80-4059-B0E9-8A5FB36D588F}" destId="{2B69DCCD-1B21-4F60-B548-D0BC861B3E03}" srcOrd="0" destOrd="1" presId="urn:microsoft.com/office/officeart/2005/8/layout/chevron2"/>
    <dgm:cxn modelId="{DFE897A4-56AB-42B7-8604-8853B4C4AC5A}" srcId="{9529075B-920D-4066-928F-99C774319F24}" destId="{D494EB9B-1CE5-4D41-8F5A-E0761C3C8B61}" srcOrd="4" destOrd="0" parTransId="{2522AC1F-C7C3-4201-9F67-93A612B032DA}" sibTransId="{C7CFDBDD-BEA5-4A07-80C5-26A7558D4FB0}"/>
    <dgm:cxn modelId="{CD668042-6CF4-4584-8CAE-DC85BACBADA5}" type="presOf" srcId="{74BC6EE1-E822-411A-AF50-234305D80D77}" destId="{F2593274-57C9-4C71-B8B9-E895C6C3D7C4}" srcOrd="0" destOrd="0" presId="urn:microsoft.com/office/officeart/2005/8/layout/chevron2"/>
    <dgm:cxn modelId="{FD0B88E5-8C33-48F3-A215-7110F2380157}" srcId="{9529075B-920D-4066-928F-99C774319F24}" destId="{8C4586F6-4800-412A-AE7E-989C8539493B}" srcOrd="0" destOrd="0" parTransId="{2EF3E919-AF76-4A88-8434-B2BB82DD1713}" sibTransId="{37BEBF0A-3FFF-4C93-AEE7-C35438B3205D}"/>
    <dgm:cxn modelId="{99B2AC7E-C7B2-406A-9E84-3227A9619B7F}" type="presParOf" srcId="{6BD8B860-DC3B-4744-8B85-EC47010F19FF}" destId="{31D07AE9-BF7C-45FE-A098-CFE8FD548A7A}" srcOrd="0" destOrd="0" presId="urn:microsoft.com/office/officeart/2005/8/layout/chevron2"/>
    <dgm:cxn modelId="{C066CE58-775F-48E6-BB13-8ACFF987D50F}" type="presParOf" srcId="{31D07AE9-BF7C-45FE-A098-CFE8FD548A7A}" destId="{AF8BFB82-C1DD-45A9-AF50-008559946EA4}" srcOrd="0" destOrd="0" presId="urn:microsoft.com/office/officeart/2005/8/layout/chevron2"/>
    <dgm:cxn modelId="{261F2652-8837-4BEF-92CE-896B619A48D0}" type="presParOf" srcId="{31D07AE9-BF7C-45FE-A098-CFE8FD548A7A}" destId="{5CCE30BB-4C33-4074-B319-258AA46B9B46}" srcOrd="1" destOrd="0" presId="urn:microsoft.com/office/officeart/2005/8/layout/chevron2"/>
    <dgm:cxn modelId="{1E9C8CD0-4A52-4C8D-B54F-1DA2062B8379}" type="presParOf" srcId="{6BD8B860-DC3B-4744-8B85-EC47010F19FF}" destId="{6970AA9E-DE26-43D8-B40A-D128DE9DC30B}" srcOrd="1" destOrd="0" presId="urn:microsoft.com/office/officeart/2005/8/layout/chevron2"/>
    <dgm:cxn modelId="{08B80C0F-0FDF-4E9B-95FE-875B3D53AD09}" type="presParOf" srcId="{6BD8B860-DC3B-4744-8B85-EC47010F19FF}" destId="{729C3576-9B20-4673-A0FF-C56050AE2DA5}" srcOrd="2" destOrd="0" presId="urn:microsoft.com/office/officeart/2005/8/layout/chevron2"/>
    <dgm:cxn modelId="{F1A24F52-FE3A-4FF8-ABAE-0418854B42F6}" type="presParOf" srcId="{729C3576-9B20-4673-A0FF-C56050AE2DA5}" destId="{8A29637E-2F46-4D91-92D4-F3DE82325C22}" srcOrd="0" destOrd="0" presId="urn:microsoft.com/office/officeart/2005/8/layout/chevron2"/>
    <dgm:cxn modelId="{E73E05CC-A52F-4B36-9F01-B05ACA067102}" type="presParOf" srcId="{729C3576-9B20-4673-A0FF-C56050AE2DA5}" destId="{CC90BE4F-2B1C-4E3E-9D1D-00F14856734C}" srcOrd="1" destOrd="0" presId="urn:microsoft.com/office/officeart/2005/8/layout/chevron2"/>
    <dgm:cxn modelId="{B5485E97-A91C-49BD-92AF-175617E92110}" type="presParOf" srcId="{6BD8B860-DC3B-4744-8B85-EC47010F19FF}" destId="{9F0E52AE-D807-4435-8CFE-9C023064FFA4}" srcOrd="3" destOrd="0" presId="urn:microsoft.com/office/officeart/2005/8/layout/chevron2"/>
    <dgm:cxn modelId="{A5AF7D3F-90DD-40D8-83F5-20CE176BC7D9}" type="presParOf" srcId="{6BD8B860-DC3B-4744-8B85-EC47010F19FF}" destId="{4254FBDE-A191-4838-8C0D-8D08E8BB4556}" srcOrd="4" destOrd="0" presId="urn:microsoft.com/office/officeart/2005/8/layout/chevron2"/>
    <dgm:cxn modelId="{A2191AA6-EDD3-4501-B043-577CBB463738}" type="presParOf" srcId="{4254FBDE-A191-4838-8C0D-8D08E8BB4556}" destId="{FB843BBD-9330-49E7-B958-E9DCF4AB2765}" srcOrd="0" destOrd="0" presId="urn:microsoft.com/office/officeart/2005/8/layout/chevron2"/>
    <dgm:cxn modelId="{25B8FBA7-FA7D-49ED-B53B-CD55898CD911}" type="presParOf" srcId="{4254FBDE-A191-4838-8C0D-8D08E8BB4556}" destId="{519CCD0E-5B94-4A6A-B73A-8B49BA47AAF0}" srcOrd="1" destOrd="0" presId="urn:microsoft.com/office/officeart/2005/8/layout/chevron2"/>
    <dgm:cxn modelId="{889F9E1D-2D6D-487F-B52F-19DD0628E35B}" type="presParOf" srcId="{6BD8B860-DC3B-4744-8B85-EC47010F19FF}" destId="{D6051F36-F938-4C9F-B002-ED6FD466240F}" srcOrd="5" destOrd="0" presId="urn:microsoft.com/office/officeart/2005/8/layout/chevron2"/>
    <dgm:cxn modelId="{6E053A27-2823-4CDA-A249-1756C817A80A}" type="presParOf" srcId="{6BD8B860-DC3B-4744-8B85-EC47010F19FF}" destId="{BBD44C8A-738A-429D-9AF0-4E082E896F28}" srcOrd="6" destOrd="0" presId="urn:microsoft.com/office/officeart/2005/8/layout/chevron2"/>
    <dgm:cxn modelId="{469A0255-D292-4BCB-8903-4B319D451000}" type="presParOf" srcId="{BBD44C8A-738A-429D-9AF0-4E082E896F28}" destId="{6E706435-C4F5-4FB8-A07E-4F6FC2B6F6CA}" srcOrd="0" destOrd="0" presId="urn:microsoft.com/office/officeart/2005/8/layout/chevron2"/>
    <dgm:cxn modelId="{578FB2DF-65AB-4C4B-8C6B-64C96AB913CD}" type="presParOf" srcId="{BBD44C8A-738A-429D-9AF0-4E082E896F28}" destId="{F2593274-57C9-4C71-B8B9-E895C6C3D7C4}" srcOrd="1" destOrd="0" presId="urn:microsoft.com/office/officeart/2005/8/layout/chevron2"/>
    <dgm:cxn modelId="{7581D6E4-5768-44D4-B299-271C579A8D0A}" type="presParOf" srcId="{6BD8B860-DC3B-4744-8B85-EC47010F19FF}" destId="{6F103877-3C91-41CE-B851-F6C2287DA544}" srcOrd="7" destOrd="0" presId="urn:microsoft.com/office/officeart/2005/8/layout/chevron2"/>
    <dgm:cxn modelId="{0F410454-0BE7-49E5-AA35-B415D00B3A03}" type="presParOf" srcId="{6BD8B860-DC3B-4744-8B85-EC47010F19FF}" destId="{8CFE905C-9634-4EC9-B51E-9F9538044B4E}" srcOrd="8" destOrd="0" presId="urn:microsoft.com/office/officeart/2005/8/layout/chevron2"/>
    <dgm:cxn modelId="{836EDC33-8D25-425B-BFA1-99D9F682B52B}" type="presParOf" srcId="{8CFE905C-9634-4EC9-B51E-9F9538044B4E}" destId="{B3D29B70-BFFD-4310-BB10-E3CB0F03FBE9}" srcOrd="0" destOrd="0" presId="urn:microsoft.com/office/officeart/2005/8/layout/chevron2"/>
    <dgm:cxn modelId="{B36A8CBE-5AE9-4973-BA00-B84A35557D31}" type="presParOf" srcId="{8CFE905C-9634-4EC9-B51E-9F9538044B4E}" destId="{2B69DCCD-1B21-4F60-B548-D0BC861B3E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BFB82-C1DD-45A9-AF50-008559946EA4}">
      <dsp:nvSpPr>
        <dsp:cNvPr id="0" name=""/>
        <dsp:cNvSpPr/>
      </dsp:nvSpPr>
      <dsp:spPr>
        <a:xfrm rot="5400000">
          <a:off x="-149845" y="154007"/>
          <a:ext cx="998968" cy="6992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N=536</a:t>
          </a:r>
          <a:endParaRPr lang="en-US" sz="1900" kern="1200" dirty="0"/>
        </a:p>
      </dsp:txBody>
      <dsp:txXfrm rot="-5400000">
        <a:off x="0" y="353801"/>
        <a:ext cx="699278" cy="299690"/>
      </dsp:txXfrm>
    </dsp:sp>
    <dsp:sp modelId="{5CCE30BB-4C33-4074-B319-258AA46B9B46}">
      <dsp:nvSpPr>
        <dsp:cNvPr id="0" name=""/>
        <dsp:cNvSpPr/>
      </dsp:nvSpPr>
      <dsp:spPr>
        <a:xfrm rot="5400000">
          <a:off x="5635199" y="-4931758"/>
          <a:ext cx="649329" cy="10521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Invite randomly chosen from the sample pool of male secondary school graduates in rural districts in Malawi</a:t>
          </a:r>
          <a:endParaRPr lang="en-US" sz="2000" kern="1200" dirty="0"/>
        </a:p>
      </dsp:txBody>
      <dsp:txXfrm rot="-5400000">
        <a:off x="699278" y="35861"/>
        <a:ext cx="10489473" cy="585933"/>
      </dsp:txXfrm>
    </dsp:sp>
    <dsp:sp modelId="{8A29637E-2F46-4D91-92D4-F3DE82325C22}">
      <dsp:nvSpPr>
        <dsp:cNvPr id="0" name=""/>
        <dsp:cNvSpPr/>
      </dsp:nvSpPr>
      <dsp:spPr>
        <a:xfrm rot="5400000">
          <a:off x="-149845" y="1034865"/>
          <a:ext cx="998968" cy="6992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N=443</a:t>
          </a:r>
          <a:endParaRPr lang="en-US" sz="1900" kern="1200" dirty="0"/>
        </a:p>
      </dsp:txBody>
      <dsp:txXfrm rot="-5400000">
        <a:off x="0" y="1234659"/>
        <a:ext cx="699278" cy="299690"/>
      </dsp:txXfrm>
    </dsp:sp>
    <dsp:sp modelId="{CC90BE4F-2B1C-4E3E-9D1D-00F14856734C}">
      <dsp:nvSpPr>
        <dsp:cNvPr id="0" name=""/>
        <dsp:cNvSpPr/>
      </dsp:nvSpPr>
      <dsp:spPr>
        <a:xfrm rot="5400000">
          <a:off x="5635199" y="-4050900"/>
          <a:ext cx="649329" cy="10521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Participated in the baseline survey (83%)</a:t>
          </a:r>
          <a:endParaRPr lang="en-US" sz="2000" kern="1200" dirty="0"/>
        </a:p>
      </dsp:txBody>
      <dsp:txXfrm rot="-5400000">
        <a:off x="699278" y="916719"/>
        <a:ext cx="10489473" cy="585933"/>
      </dsp:txXfrm>
    </dsp:sp>
    <dsp:sp modelId="{FB843BBD-9330-49E7-B958-E9DCF4AB2765}">
      <dsp:nvSpPr>
        <dsp:cNvPr id="0" name=""/>
        <dsp:cNvSpPr/>
      </dsp:nvSpPr>
      <dsp:spPr>
        <a:xfrm rot="5400000">
          <a:off x="-149845" y="1915723"/>
          <a:ext cx="998968" cy="6992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N=362</a:t>
          </a:r>
          <a:endParaRPr lang="en-US" sz="1900" kern="1200" dirty="0"/>
        </a:p>
      </dsp:txBody>
      <dsp:txXfrm rot="-5400000">
        <a:off x="0" y="2115517"/>
        <a:ext cx="699278" cy="299690"/>
      </dsp:txXfrm>
    </dsp:sp>
    <dsp:sp modelId="{519CCD0E-5B94-4A6A-B73A-8B49BA47AAF0}">
      <dsp:nvSpPr>
        <dsp:cNvPr id="0" name=""/>
        <dsp:cNvSpPr/>
      </dsp:nvSpPr>
      <dsp:spPr>
        <a:xfrm rot="5400000">
          <a:off x="5635199" y="-3170042"/>
          <a:ext cx="649329" cy="10521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Received a randomized job offer (conditional on successful completion of training)</a:t>
          </a:r>
          <a:endParaRPr lang="en-US" sz="2000" kern="1200" dirty="0"/>
        </a:p>
      </dsp:txBody>
      <dsp:txXfrm rot="-5400000">
        <a:off x="699278" y="1797577"/>
        <a:ext cx="10489473" cy="585933"/>
      </dsp:txXfrm>
    </dsp:sp>
    <dsp:sp modelId="{6E706435-C4F5-4FB8-A07E-4F6FC2B6F6CA}">
      <dsp:nvSpPr>
        <dsp:cNvPr id="0" name=""/>
        <dsp:cNvSpPr/>
      </dsp:nvSpPr>
      <dsp:spPr>
        <a:xfrm rot="5400000">
          <a:off x="-149845" y="2796581"/>
          <a:ext cx="998968" cy="6992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N=148</a:t>
          </a:r>
          <a:endParaRPr lang="en-US" sz="1900" kern="1200" dirty="0"/>
        </a:p>
      </dsp:txBody>
      <dsp:txXfrm rot="-5400000">
        <a:off x="0" y="2996375"/>
        <a:ext cx="699278" cy="299690"/>
      </dsp:txXfrm>
    </dsp:sp>
    <dsp:sp modelId="{F2593274-57C9-4C71-B8B9-E895C6C3D7C4}">
      <dsp:nvSpPr>
        <dsp:cNvPr id="0" name=""/>
        <dsp:cNvSpPr/>
      </dsp:nvSpPr>
      <dsp:spPr>
        <a:xfrm rot="5400000">
          <a:off x="5635199" y="-2289185"/>
          <a:ext cx="649329" cy="10521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Accepted the offer (about 40%)</a:t>
          </a:r>
          <a:endParaRPr lang="en-US" sz="2000" kern="1200" dirty="0"/>
        </a:p>
      </dsp:txBody>
      <dsp:txXfrm rot="-5400000">
        <a:off x="699278" y="2678434"/>
        <a:ext cx="10489473" cy="585933"/>
      </dsp:txXfrm>
    </dsp:sp>
    <dsp:sp modelId="{B3D29B70-BFFD-4310-BB10-E3CB0F03FBE9}">
      <dsp:nvSpPr>
        <dsp:cNvPr id="0" name=""/>
        <dsp:cNvSpPr/>
      </dsp:nvSpPr>
      <dsp:spPr>
        <a:xfrm rot="5400000">
          <a:off x="-149845" y="3677439"/>
          <a:ext cx="998968" cy="6992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N=137</a:t>
          </a:r>
          <a:endParaRPr lang="en-US" sz="1900" kern="1200" dirty="0"/>
        </a:p>
      </dsp:txBody>
      <dsp:txXfrm rot="-5400000">
        <a:off x="0" y="3877233"/>
        <a:ext cx="699278" cy="299690"/>
      </dsp:txXfrm>
    </dsp:sp>
    <dsp:sp modelId="{2B69DCCD-1B21-4F60-B548-D0BC861B3E03}">
      <dsp:nvSpPr>
        <dsp:cNvPr id="0" name=""/>
        <dsp:cNvSpPr/>
      </dsp:nvSpPr>
      <dsp:spPr>
        <a:xfrm rot="5400000">
          <a:off x="5635199" y="-1408327"/>
          <a:ext cx="649329" cy="10521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11 individuals fail to pass the training requirements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Second-stage randomization results announced and dispatch to the field</a:t>
          </a:r>
          <a:endParaRPr lang="en-US" sz="2000" kern="1200" dirty="0"/>
        </a:p>
      </dsp:txBody>
      <dsp:txXfrm rot="-5400000">
        <a:off x="699278" y="3559292"/>
        <a:ext cx="10489473" cy="585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D31A9-D01D-4D44-9E83-CF759C194D26}" type="datetimeFigureOut">
              <a:rPr lang="en-SG" smtClean="0"/>
              <a:t>28/6/2016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54502-B8B8-4778-926C-EA8F1C61883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35676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90-minute version</a:t>
            </a:r>
          </a:p>
          <a:p>
            <a:r>
              <a:rPr lang="en-US" dirty="0" smtClean="0"/>
              <a:t>30 slides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54C61-A61C-43EA-8622-250A77EF2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7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ko-KR" smtClean="0"/>
              <a:t>HIV</a:t>
            </a:r>
            <a:r>
              <a:rPr lang="ko-KR" altLang="en-US" smtClean="0"/>
              <a:t> 팔로업 추가</a:t>
            </a:r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873BD8EC-0589-4763-816D-DBD4E72BE3EE}" type="slidenum">
              <a:rPr lang="ko-KR" altLang="en-US"/>
              <a:pPr>
                <a:spcBef>
                  <a:spcPct val="0"/>
                </a:spcBef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39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54502-B8B8-4778-926C-EA8F1C618837}" type="slidenum">
              <a:rPr lang="en-SG" smtClean="0"/>
              <a:t>17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79301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E32-9B6D-4674-82B4-705C9C7AC022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8737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C608-EB47-42DD-AC91-05E52CED06F7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3657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2FFE-B69F-469D-8CA3-E2AB530796B4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8650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B81C7-0AD9-48E3-8AC0-4B98188D1512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5558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8F087-3C54-4F79-A028-D6CFDC0CE03F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0419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7F5A-E9DA-4A84-8BB2-DCC98A4ECC0E}" type="datetime1">
              <a:rPr lang="en-SG" smtClean="0"/>
              <a:t>28/6/2016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7177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F036-9E59-4FA9-BFA6-B8D591D0B2D4}" type="datetime1">
              <a:rPr lang="en-SG" smtClean="0"/>
              <a:t>28/6/2016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1037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E568-C334-4701-8136-220F26408040}" type="datetime1">
              <a:rPr lang="en-SG" smtClean="0"/>
              <a:t>28/6/2016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65743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23827-6156-4C73-ACE3-9E1CA41D1A16}" type="datetime1">
              <a:rPr lang="en-SG" smtClean="0"/>
              <a:t>28/6/2016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3886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5900-07D5-4A04-B75F-9C21D8448914}" type="datetime1">
              <a:rPr lang="en-SG" smtClean="0"/>
              <a:t>28/6/2016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6424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8BF7-1EEB-412A-A9FE-1C8F7DCA6D3D}" type="datetime1">
              <a:rPr lang="en-SG" smtClean="0"/>
              <a:t>28/6/2016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6721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AEE59-4173-4379-AE98-4A2AE6197BFC}" type="datetime1">
              <a:rPr lang="en-SG" smtClean="0"/>
              <a:t>28/6/2016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EB0C5-B776-43D9-B6CD-B7056950A5E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1253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>
          <a:xfrm>
            <a:off x="896815" y="1268760"/>
            <a:ext cx="10515599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900"/>
              </a:lnSpc>
            </a:pPr>
            <a:r>
              <a:rPr lang="en-US" altLang="ko-KR" sz="3200" kern="1500" dirty="0" smtClean="0">
                <a:solidFill>
                  <a:srgbClr val="005EA4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The Selection </a:t>
            </a:r>
            <a:r>
              <a:rPr lang="en-US" altLang="ko-KR" sz="3200" kern="1500" dirty="0">
                <a:solidFill>
                  <a:srgbClr val="005EA4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and Incentive </a:t>
            </a:r>
            <a:r>
              <a:rPr lang="en-US" altLang="ko-KR" sz="3200" kern="1500" dirty="0" smtClean="0">
                <a:solidFill>
                  <a:srgbClr val="005EA4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Effects of Career and Financial Incentives: Experimental Evidence from Malawi</a:t>
            </a:r>
            <a:endParaRPr lang="ko-KR" altLang="en-US" sz="3000" b="1" kern="1500" dirty="0">
              <a:solidFill>
                <a:srgbClr val="005EA4"/>
              </a:solidFill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5" name="텍스트 개체 틀 6"/>
          <p:cNvSpPr txBox="1">
            <a:spLocks/>
          </p:cNvSpPr>
          <p:nvPr/>
        </p:nvSpPr>
        <p:spPr>
          <a:xfrm>
            <a:off x="1524000" y="4869161"/>
            <a:ext cx="9144000" cy="649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 smtClean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June </a:t>
            </a:r>
            <a:r>
              <a:rPr lang="en-US" altLang="ko-KR" sz="2800" b="1" dirty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2016</a:t>
            </a:r>
          </a:p>
        </p:txBody>
      </p:sp>
      <p:sp>
        <p:nvSpPr>
          <p:cNvPr id="6" name="텍스트 개체 틀 7"/>
          <p:cNvSpPr txBox="1">
            <a:spLocks/>
          </p:cNvSpPr>
          <p:nvPr/>
        </p:nvSpPr>
        <p:spPr>
          <a:xfrm>
            <a:off x="1524000" y="3356992"/>
            <a:ext cx="9144000" cy="1440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Hyuncheol Bryant Kim (Cornell University)</a:t>
            </a:r>
          </a:p>
          <a:p>
            <a:r>
              <a:rPr lang="en-US" altLang="ko-KR" sz="2400" b="1" dirty="0" err="1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Seonghoon</a:t>
            </a:r>
            <a:r>
              <a:rPr lang="en-US" altLang="ko-KR" sz="2400" b="1" dirty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 Kim (Singapore Management University)</a:t>
            </a:r>
          </a:p>
          <a:p>
            <a:r>
              <a:rPr lang="en-US" altLang="ko-KR" sz="2400" b="1" dirty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Thomas T. Kim (</a:t>
            </a:r>
            <a:r>
              <a:rPr lang="en-US" altLang="ko-KR" sz="2400" b="1" dirty="0" err="1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Yonsei</a:t>
            </a:r>
            <a:r>
              <a:rPr lang="en-US" altLang="ko-KR" sz="2400" b="1" dirty="0"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 University)</a:t>
            </a:r>
          </a:p>
        </p:txBody>
      </p:sp>
    </p:spTree>
    <p:extLst>
      <p:ext uri="{BB962C8B-B14F-4D97-AF65-F5344CB8AC3E}">
        <p14:creationId xmlns:p14="http://schemas.microsoft.com/office/powerpoint/2010/main" val="27332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</a:t>
            </a:r>
            <a:r>
              <a:rPr lang="en-US" dirty="0" smtClean="0"/>
              <a:t>Design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28" y="2171699"/>
            <a:ext cx="9090572" cy="4160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2646938" y="5261811"/>
            <a:ext cx="3545305" cy="145966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Oval 7"/>
          <p:cNvSpPr/>
          <p:nvPr/>
        </p:nvSpPr>
        <p:spPr>
          <a:xfrm>
            <a:off x="4483759" y="5237748"/>
            <a:ext cx="4307315" cy="145966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2862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Contribution to the literature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Two-stage </a:t>
            </a:r>
            <a:r>
              <a:rPr lang="en-SG" dirty="0"/>
              <a:t>experimental design to control for self-selection (</a:t>
            </a:r>
            <a:r>
              <a:rPr lang="da-DK" dirty="0"/>
              <a:t>Ashraf et al., 2010; Beaman et al., 2014). </a:t>
            </a:r>
          </a:p>
          <a:p>
            <a:pPr lvl="1"/>
            <a:r>
              <a:rPr lang="da-DK" sz="2600" dirty="0"/>
              <a:t>Does not require artificial/imperfect inference on reservation wage (Guiteras and Jack, 2014)</a:t>
            </a:r>
          </a:p>
          <a:p>
            <a:pPr lvl="1"/>
            <a:r>
              <a:rPr lang="da-DK" sz="2600" dirty="0"/>
              <a:t>Does not require employee panel data and a rare HRM policy change (Lazear, 2000)</a:t>
            </a:r>
          </a:p>
          <a:p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The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role of internships on worker selection and job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performance</a:t>
            </a:r>
          </a:p>
          <a:p>
            <a:pPr lvl="1"/>
            <a:r>
              <a:rPr lang="en-SG" dirty="0"/>
              <a:t>Descriptive studies outside economics (Brooks et al., 1995, </a:t>
            </a:r>
            <a:r>
              <a:rPr lang="en-SG" dirty="0" err="1"/>
              <a:t>D’abate</a:t>
            </a:r>
            <a:r>
              <a:rPr lang="en-SG" dirty="0"/>
              <a:t> et al., 2009, Friedman and </a:t>
            </a:r>
            <a:r>
              <a:rPr lang="en-SG" dirty="0" err="1"/>
              <a:t>Roodin</a:t>
            </a:r>
            <a:r>
              <a:rPr lang="en-SG" dirty="0"/>
              <a:t>, 2013, Liu et al., 2014)</a:t>
            </a:r>
          </a:p>
          <a:p>
            <a:pPr lvl="1"/>
            <a:r>
              <a:rPr lang="en-SG" dirty="0"/>
              <a:t>Fake resume study (</a:t>
            </a:r>
            <a:r>
              <a:rPr lang="en-SG" dirty="0" err="1"/>
              <a:t>Nunley</a:t>
            </a:r>
            <a:r>
              <a:rPr lang="en-SG" dirty="0"/>
              <a:t> et al., 2016)</a:t>
            </a:r>
          </a:p>
          <a:p>
            <a:pPr lvl="1"/>
            <a:endParaRPr lang="en-US" altLang="ko-KR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8530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of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448" y="1600201"/>
            <a:ext cx="10279118" cy="4525963"/>
          </a:xfrm>
        </p:spPr>
        <p:txBody>
          <a:bodyPr/>
          <a:lstStyle/>
          <a:p>
            <a:r>
              <a:rPr lang="en-US" dirty="0" smtClean="0"/>
              <a:t>Career incentives provided through internships attract more productive workers </a:t>
            </a:r>
          </a:p>
          <a:p>
            <a:r>
              <a:rPr lang="en-US" dirty="0" smtClean="0"/>
              <a:t>Importance of hiring skilled workers  via a self-selection channel</a:t>
            </a:r>
          </a:p>
          <a:p>
            <a:r>
              <a:rPr lang="en-US" dirty="0" smtClean="0"/>
              <a:t>Importance of non-cognitive skills in explaining the job performance differences for those attracted by career incentives</a:t>
            </a:r>
          </a:p>
          <a:p>
            <a:r>
              <a:rPr lang="en-US" dirty="0" smtClean="0"/>
              <a:t>Incentives matter differently at the recruitment stage and during the work stage</a:t>
            </a:r>
          </a:p>
          <a:p>
            <a:pPr lvl="1"/>
            <a:r>
              <a:rPr lang="en-US" smtClean="0"/>
              <a:t>Hiring </a:t>
            </a:r>
            <a:r>
              <a:rPr lang="en-US" dirty="0" smtClean="0"/>
              <a:t>via career incentives + motivating via financial incentives work best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41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survey</a:t>
            </a:r>
            <a:endParaRPr lang="en-US" dirty="0"/>
          </a:p>
        </p:txBody>
      </p:sp>
      <p:pic>
        <p:nvPicPr>
          <p:cNvPr id="6146" name="Picture 2" descr="D:\Dropbox\Camera Uploads\2014-12-26 17.44.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463" y="893060"/>
            <a:ext cx="4137924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524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census survey</a:t>
            </a:r>
            <a:endParaRPr lang="en-US" dirty="0"/>
          </a:p>
        </p:txBody>
      </p:sp>
      <p:pic>
        <p:nvPicPr>
          <p:cNvPr id="2050" name="Picture 2" descr="C:\Users\seonghoonkim\AppData\Local\Microsoft\Windows\Temporary Internet Files\Content.Outlook\REBOUAPF\142407572716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118" y="231244"/>
            <a:ext cx="4677984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618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census survey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036" y="236664"/>
            <a:ext cx="4859585" cy="647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230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Actual census survey in the field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16</a:t>
            </a:fld>
            <a:endParaRPr lang="en-SG"/>
          </a:p>
        </p:txBody>
      </p:sp>
      <p:pic>
        <p:nvPicPr>
          <p:cNvPr id="6" name="Picture 2" descr="C:\Users\seonghoonkim\Dropbox\Malawi Internship\census_pics\unname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710" y="1825625"/>
            <a:ext cx="7316580" cy="48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4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timeline</a:t>
            </a:r>
            <a:endParaRPr lang="en-SG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568093"/>
              </p:ext>
            </p:extLst>
          </p:nvPr>
        </p:nvGraphicFramePr>
        <p:xfrm>
          <a:off x="647700" y="1825624"/>
          <a:ext cx="1122045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714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Project timeline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100"/>
              </a:lnSpc>
            </a:pP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Phase 1: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Recruitment (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January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2015)</a:t>
            </a:r>
          </a:p>
          <a:p>
            <a:pPr lvl="1">
              <a:lnSpc>
                <a:spcPts val="3100"/>
              </a:lnSpc>
            </a:pP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Approached 536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representative study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subjects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from a pool of males who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graduated from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secondary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schools on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August 2014 in rural Malawi</a:t>
            </a:r>
            <a:endParaRPr lang="en-US" altLang="ko-KR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lnSpc>
                <a:spcPts val="3100"/>
              </a:lnSpc>
            </a:pP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82.6% (443 out of 536) successfully completed a baseline survey</a:t>
            </a:r>
          </a:p>
          <a:p>
            <a:pPr lvl="2">
              <a:lnSpc>
                <a:spcPts val="3100"/>
              </a:lnSpc>
            </a:pPr>
            <a:r>
              <a:rPr lang="en-US" altLang="ko-KR" sz="2400" dirty="0">
                <a:latin typeface="Nirmala UI" panose="020B0502040204020203" pitchFamily="34" charset="0"/>
                <a:cs typeface="Nirmala UI" panose="020B0502040204020203" pitchFamily="34" charset="0"/>
              </a:rPr>
              <a:t>Non-participants: unreachable (45.2%), in school (32.2%), currently working(9.7%), and </a:t>
            </a:r>
            <a:r>
              <a:rPr lang="en-US" altLang="ko-KR" sz="24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refused to participate without providing a reason </a:t>
            </a:r>
            <a:r>
              <a:rPr lang="en-US" altLang="ko-KR" sz="2400" dirty="0">
                <a:latin typeface="Nirmala UI" panose="020B0502040204020203" pitchFamily="34" charset="0"/>
                <a:cs typeface="Nirmala UI" panose="020B0502040204020203" pitchFamily="34" charset="0"/>
              </a:rPr>
              <a:t>(12.9%). </a:t>
            </a:r>
          </a:p>
          <a:p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715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Project </a:t>
            </a:r>
            <a:r>
              <a:rPr lang="en-SG" dirty="0" smtClean="0"/>
              <a:t>timeline (continued)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SG" sz="3000" dirty="0">
                <a:latin typeface="Nirmala UI" panose="020B0502040204020203" pitchFamily="34" charset="0"/>
                <a:cs typeface="Nirmala UI" panose="020B0502040204020203" pitchFamily="34" charset="0"/>
              </a:rPr>
              <a:t>Phase </a:t>
            </a:r>
            <a:r>
              <a:rPr lang="en-SG" sz="30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2 </a:t>
            </a:r>
            <a:r>
              <a:rPr lang="en-SG" sz="3000" dirty="0">
                <a:latin typeface="Nirmala UI" panose="020B0502040204020203" pitchFamily="34" charset="0"/>
                <a:cs typeface="Nirmala UI" panose="020B0502040204020203" pitchFamily="34" charset="0"/>
              </a:rPr>
              <a:t>: First-stage randomization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Career incentive: a job offer with recommendation letter and a </a:t>
            </a:r>
            <a:r>
              <a:rPr lang="en-SG" sz="2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long-term </a:t>
            </a:r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job opportunity at the NGO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Wage </a:t>
            </a:r>
            <a:r>
              <a:rPr lang="en-SG" sz="2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incentive</a:t>
            </a:r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: a job offer with a fixed wage of 10,000 MK for 20 </a:t>
            </a:r>
            <a:r>
              <a:rPr lang="en-SG" sz="2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working days </a:t>
            </a:r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(MK 500 per day, MK 500 = US $1.3)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Control group: </a:t>
            </a:r>
            <a:r>
              <a:rPr lang="en-SG" sz="2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no </a:t>
            </a:r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job </a:t>
            </a:r>
            <a:r>
              <a:rPr lang="en-SG" sz="2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offer</a:t>
            </a:r>
            <a:endParaRPr lang="en-SG" sz="2600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endParaRPr lang="en-SG" sz="3000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r>
              <a:rPr lang="en-SG" sz="3000" dirty="0">
                <a:latin typeface="Nirmala UI" panose="020B0502040204020203" pitchFamily="34" charset="0"/>
                <a:cs typeface="Nirmala UI" panose="020B0502040204020203" pitchFamily="34" charset="0"/>
              </a:rPr>
              <a:t>Phase </a:t>
            </a:r>
            <a:r>
              <a:rPr lang="en-SG" sz="30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3 </a:t>
            </a:r>
            <a:r>
              <a:rPr lang="en-SG" sz="3000" dirty="0">
                <a:latin typeface="Nirmala UI" panose="020B0502040204020203" pitchFamily="34" charset="0"/>
                <a:cs typeface="Nirmala UI" panose="020B0502040204020203" pitchFamily="34" charset="0"/>
              </a:rPr>
              <a:t>: Training (1 week)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Enumerator training for survey procedures and field logistics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A quiz test on the understanding of the census survey and enumerator tasks and a mock survey</a:t>
            </a:r>
          </a:p>
          <a:p>
            <a:pPr lvl="1"/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A </a:t>
            </a:r>
            <a:r>
              <a:rPr lang="en-SG" sz="2600" dirty="0" err="1">
                <a:latin typeface="Nirmala UI" panose="020B0502040204020203" pitchFamily="34" charset="0"/>
                <a:cs typeface="Nirmala UI" panose="020B0502040204020203" pitchFamily="34" charset="0"/>
              </a:rPr>
              <a:t>cutoff</a:t>
            </a:r>
            <a:r>
              <a:rPr lang="en-SG" sz="2600" dirty="0">
                <a:latin typeface="Nirmala UI" panose="020B0502040204020203" pitchFamily="34" charset="0"/>
                <a:cs typeface="Nirmala UI" panose="020B0502040204020203" pitchFamily="34" charset="0"/>
              </a:rPr>
              <a:t> to qualify enumerators with minimum level of skills evaluated by the test and the mock survey</a:t>
            </a:r>
          </a:p>
          <a:p>
            <a:endParaRPr lang="en-SG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19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119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195"/>
            <a:ext cx="10515600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SG" dirty="0" smtClean="0">
                <a:cs typeface="Nirmala UI" panose="020B0502040204020203" pitchFamily="34" charset="0"/>
              </a:rPr>
              <a:t>Hiring  productive workers and motivating them to become more productive are an ultimate holy quest for HR managers</a:t>
            </a:r>
          </a:p>
          <a:p>
            <a:pPr>
              <a:buFont typeface="Wingdings" panose="05000000000000000000" pitchFamily="2" charset="2"/>
              <a:buChar char="q"/>
            </a:pPr>
            <a:endParaRPr lang="en-SG" dirty="0" smtClean="0">
              <a:cs typeface="Nirmala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SG" altLang="ko-KR" dirty="0">
                <a:cs typeface="Nirmala UI" panose="020B0502040204020203" pitchFamily="34" charset="0"/>
              </a:rPr>
              <a:t>Impacts of incentives on </a:t>
            </a:r>
            <a:r>
              <a:rPr lang="en-SG" altLang="ko-KR" dirty="0" err="1">
                <a:cs typeface="Nirmala UI" panose="020B0502040204020203" pitchFamily="34" charset="0"/>
              </a:rPr>
              <a:t>labor</a:t>
            </a:r>
            <a:r>
              <a:rPr lang="en-SG" altLang="ko-KR" dirty="0">
                <a:cs typeface="Nirmala UI" panose="020B0502040204020203" pitchFamily="34" charset="0"/>
              </a:rPr>
              <a:t> productivity through selection of workers at the recruitment </a:t>
            </a:r>
            <a:r>
              <a:rPr lang="en-SG" altLang="ko-KR" dirty="0" smtClean="0">
                <a:cs typeface="Nirmala UI" panose="020B0502040204020203" pitchFamily="34" charset="0"/>
              </a:rPr>
              <a:t>stage (Ashraf </a:t>
            </a:r>
            <a:r>
              <a:rPr lang="en-SG" altLang="ko-KR" dirty="0">
                <a:cs typeface="Nirmala UI" panose="020B0502040204020203" pitchFamily="34" charset="0"/>
              </a:rPr>
              <a:t>et al. ,</a:t>
            </a:r>
            <a:r>
              <a:rPr lang="en-SG" altLang="ko-KR" dirty="0" smtClean="0">
                <a:cs typeface="Nirmala UI" panose="020B0502040204020203" pitchFamily="34" charset="0"/>
              </a:rPr>
              <a:t>2014; Dal </a:t>
            </a:r>
            <a:r>
              <a:rPr lang="en-SG" altLang="ko-KR" dirty="0">
                <a:cs typeface="Nirmala UI" panose="020B0502040204020203" pitchFamily="34" charset="0"/>
              </a:rPr>
              <a:t>Bo et al., 2014; </a:t>
            </a:r>
            <a:r>
              <a:rPr lang="en-SG" altLang="ko-KR" dirty="0" err="1">
                <a:cs typeface="Nirmala UI" panose="020B0502040204020203" pitchFamily="34" charset="0"/>
              </a:rPr>
              <a:t>Deserrano</a:t>
            </a:r>
            <a:r>
              <a:rPr lang="en-SG" altLang="ko-KR" dirty="0">
                <a:cs typeface="Nirmala UI" panose="020B0502040204020203" pitchFamily="34" charset="0"/>
              </a:rPr>
              <a:t>, 2015</a:t>
            </a:r>
            <a:r>
              <a:rPr lang="en-SG" altLang="ko-KR" dirty="0" smtClean="0">
                <a:cs typeface="Nirmala UI" panose="020B0502040204020203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q"/>
            </a:pPr>
            <a:endParaRPr lang="en-SG" altLang="ko-KR" dirty="0">
              <a:cs typeface="Nirmala UI" panose="020B0502040204020203" pitchFamily="34" charset="0"/>
            </a:endParaRPr>
          </a:p>
          <a:p>
            <a:pPr>
              <a:lnSpc>
                <a:spcPts val="3100"/>
              </a:lnSpc>
              <a:buFont typeface="Wingdings" panose="05000000000000000000" pitchFamily="2" charset="2"/>
              <a:buChar char="q"/>
            </a:pPr>
            <a:r>
              <a:rPr lang="en-US" altLang="ko-KR" dirty="0">
                <a:cs typeface="Nirmala UI" panose="020B0502040204020203" pitchFamily="34" charset="0"/>
              </a:rPr>
              <a:t>Impacts of incentives on labor productivity through </a:t>
            </a:r>
            <a:r>
              <a:rPr lang="en-US" altLang="ko-KR" i="1" dirty="0">
                <a:cs typeface="Nirmala UI" panose="020B0502040204020203" pitchFamily="34" charset="0"/>
              </a:rPr>
              <a:t>incentive effect </a:t>
            </a:r>
            <a:r>
              <a:rPr lang="en-US" altLang="ko-KR" dirty="0">
                <a:cs typeface="Nirmala UI" panose="020B0502040204020203" pitchFamily="34" charset="0"/>
              </a:rPr>
              <a:t>at </a:t>
            </a:r>
            <a:r>
              <a:rPr lang="en-US" altLang="ko-KR" dirty="0" smtClean="0">
                <a:cs typeface="Nirmala UI" panose="020B0502040204020203" pitchFamily="34" charset="0"/>
              </a:rPr>
              <a:t>work (Shearer</a:t>
            </a:r>
            <a:r>
              <a:rPr lang="en-US" altLang="ko-KR" dirty="0">
                <a:cs typeface="Nirmala UI" panose="020B0502040204020203" pitchFamily="34" charset="0"/>
              </a:rPr>
              <a:t>, 2004; </a:t>
            </a:r>
            <a:r>
              <a:rPr lang="en-US" altLang="ko-KR" dirty="0" err="1">
                <a:cs typeface="Nirmala UI" panose="020B0502040204020203" pitchFamily="34" charset="0"/>
              </a:rPr>
              <a:t>Lazear</a:t>
            </a:r>
            <a:r>
              <a:rPr lang="en-US" altLang="ko-KR" dirty="0">
                <a:cs typeface="Nirmala UI" panose="020B0502040204020203" pitchFamily="34" charset="0"/>
              </a:rPr>
              <a:t>, </a:t>
            </a:r>
            <a:r>
              <a:rPr lang="en-US" altLang="ko-KR" dirty="0" smtClean="0">
                <a:cs typeface="Nirmala UI" panose="020B0502040204020203" pitchFamily="34" charset="0"/>
              </a:rPr>
              <a:t>2000; </a:t>
            </a:r>
            <a:r>
              <a:rPr lang="en-US" altLang="ko-KR" dirty="0" err="1" smtClean="0">
                <a:cs typeface="Nirmala UI" panose="020B0502040204020203" pitchFamily="34" charset="0"/>
              </a:rPr>
              <a:t>Gine</a:t>
            </a:r>
            <a:r>
              <a:rPr lang="en-US" altLang="ko-KR" dirty="0">
                <a:cs typeface="Nirmala UI" panose="020B0502040204020203" pitchFamily="34" charset="0"/>
              </a:rPr>
              <a:t>, </a:t>
            </a:r>
            <a:r>
              <a:rPr lang="en-US" altLang="ko-KR" dirty="0" err="1">
                <a:cs typeface="Nirmala UI" panose="020B0502040204020203" pitchFamily="34" charset="0"/>
              </a:rPr>
              <a:t>Mansuri</a:t>
            </a:r>
            <a:r>
              <a:rPr lang="en-US" altLang="ko-KR" dirty="0">
                <a:cs typeface="Nirmala UI" panose="020B0502040204020203" pitchFamily="34" charset="0"/>
              </a:rPr>
              <a:t>, and Shrestha, 2015) </a:t>
            </a:r>
            <a:r>
              <a:rPr lang="en-US" altLang="ko-KR" dirty="0" smtClean="0">
                <a:cs typeface="Nirmala UI" panose="020B0502040204020203" pitchFamily="34" charset="0"/>
              </a:rPr>
              <a:t>	</a:t>
            </a:r>
            <a:endParaRPr lang="en-US" dirty="0"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9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Project </a:t>
            </a:r>
            <a:r>
              <a:rPr lang="en-SG" dirty="0" smtClean="0"/>
              <a:t>timeline </a:t>
            </a:r>
            <a:r>
              <a:rPr lang="en-SG" dirty="0"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6" y="1463007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Phase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4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: Second-stage randomization</a:t>
            </a:r>
          </a:p>
          <a:p>
            <a:pPr lvl="1">
              <a:lnSpc>
                <a:spcPts val="3100"/>
              </a:lnSpc>
            </a:pP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On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the first working day, we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announce the additional incentives by surprise</a:t>
            </a:r>
            <a:endParaRPr lang="en-US" altLang="ko-KR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lnSpc>
                <a:spcPts val="3100"/>
              </a:lnSpc>
            </a:pP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Contract document specifying the incentive provision and performance measurements signed</a:t>
            </a:r>
          </a:p>
          <a:p>
            <a:pPr lvl="1">
              <a:lnSpc>
                <a:spcPts val="3100"/>
              </a:lnSpc>
            </a:pPr>
            <a:endParaRPr lang="en-US" altLang="ko-KR" sz="1800" dirty="0" smtClean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>
              <a:lnSpc>
                <a:spcPts val="3100"/>
              </a:lnSpc>
            </a:pP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Phase 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5: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Field work (Feb – Apr 2015</a:t>
            </a: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)</a:t>
            </a:r>
          </a:p>
          <a:p>
            <a:pPr lvl="1">
              <a:lnSpc>
                <a:spcPts val="3100"/>
              </a:lnSpc>
            </a:pPr>
            <a:r>
              <a:rPr lang="en-US" altLang="ko-KR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Randomly </a:t>
            </a:r>
            <a:r>
              <a:rPr lang="en-US" altLang="ko-KR" dirty="0">
                <a:latin typeface="Nirmala UI" panose="020B0502040204020203" pitchFamily="34" charset="0"/>
                <a:cs typeface="Nirmala UI" panose="020B0502040204020203" pitchFamily="34" charset="0"/>
              </a:rPr>
              <a:t>assigned to 52 areas</a:t>
            </a:r>
          </a:p>
          <a:p>
            <a:pPr lvl="2">
              <a:lnSpc>
                <a:spcPts val="3100"/>
              </a:lnSpc>
            </a:pPr>
            <a:r>
              <a:rPr lang="en-US" altLang="ko-KR" sz="2400" dirty="0">
                <a:latin typeface="Nirmala UI" panose="020B0502040204020203" pitchFamily="34" charset="0"/>
                <a:cs typeface="Nirmala UI" panose="020B0502040204020203" pitchFamily="34" charset="0"/>
              </a:rPr>
              <a:t>Stratified by population and land size of each area</a:t>
            </a:r>
          </a:p>
          <a:p>
            <a:pPr lvl="2">
              <a:lnSpc>
                <a:spcPts val="3100"/>
              </a:lnSpc>
            </a:pPr>
            <a:r>
              <a:rPr lang="en-US" altLang="ko-KR" sz="2400" dirty="0">
                <a:latin typeface="Nirmala UI" panose="020B0502040204020203" pitchFamily="34" charset="0"/>
                <a:cs typeface="Nirmala UI" panose="020B0502040204020203" pitchFamily="34" charset="0"/>
              </a:rPr>
              <a:t>Each area has workers with </a:t>
            </a:r>
            <a:r>
              <a:rPr lang="en-US" altLang="ko-KR" sz="24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the same incentive</a:t>
            </a:r>
          </a:p>
          <a:p>
            <a:pPr marL="914400" lvl="2" indent="0">
              <a:lnSpc>
                <a:spcPts val="3100"/>
              </a:lnSpc>
              <a:buNone/>
            </a:pPr>
            <a:endParaRPr lang="en-US" altLang="ko-KR" sz="2400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20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380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stages and sample composition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21</a:t>
            </a:fld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707616"/>
              </p:ext>
            </p:extLst>
          </p:nvPr>
        </p:nvGraphicFramePr>
        <p:xfrm>
          <a:off x="829007" y="1269650"/>
          <a:ext cx="10533987" cy="5164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0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427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88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18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527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3826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173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6678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513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82046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Experimental stage</a:t>
                      </a:r>
                      <a:endParaRPr lang="ko-KR" sz="4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Number of individuals </a:t>
                      </a:r>
                      <a:endParaRPr lang="ko-KR" sz="32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227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G1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(internship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only</a:t>
                      </a: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)</a:t>
                      </a:r>
                      <a:endParaRPr lang="ko-KR" sz="18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G2 </a:t>
                      </a:r>
                      <a:endParaRPr lang="en-US" sz="1400" b="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</a:t>
                      </a:r>
                      <a:endParaRPr lang="en-US" sz="1200" b="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and </a:t>
                      </a: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wage)</a:t>
                      </a:r>
                      <a:endParaRPr lang="ko-KR" sz="18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G3 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(wage </a:t>
                      </a: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and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</a:t>
                      </a: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)</a:t>
                      </a:r>
                      <a:endParaRPr lang="ko-KR" sz="18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G4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</a:t>
                      </a:r>
                      <a:r>
                        <a:rPr lang="en-US" sz="12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(wage </a:t>
                      </a:r>
                      <a:endParaRPr lang="en-US" sz="1200" b="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only)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p-value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Total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Original target subjects</a:t>
                      </a:r>
                      <a:endParaRPr lang="ko-KR" sz="24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220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220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96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　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536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5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B </a:t>
                      </a:r>
                      <a:endParaRPr lang="en-US" sz="1400" b="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B/A)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Participated in </a:t>
                      </a:r>
                      <a:endParaRPr lang="en-US" sz="160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the baseline </a:t>
                      </a:r>
                      <a:r>
                        <a:rPr lang="en-US" sz="16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survey</a:t>
                      </a:r>
                      <a:endParaRPr lang="ko-KR" sz="24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186 (84.6%)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176 (80.0%)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81 </a:t>
                      </a:r>
                      <a:endParaRPr lang="en-US" sz="140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84.4%)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.402</a:t>
                      </a:r>
                      <a:b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(F-stat)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443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95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 </a:t>
                      </a:r>
                      <a:b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(C/B)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Accepted the conditional job offer </a:t>
                      </a:r>
                      <a:endParaRPr lang="ko-KR" sz="24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 (39.8%)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 (42.0%)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.663</a:t>
                      </a:r>
                      <a:b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40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(t-stat</a:t>
                      </a: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148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3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Failed training</a:t>
                      </a:r>
                      <a:endParaRPr lang="ko-KR" sz="24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0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320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 </a:t>
                      </a:r>
                      <a:endParaRPr lang="en-US" sz="1400" b="0" kern="100" dirty="0" smtClean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4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E/B)</a:t>
                      </a:r>
                      <a:endParaRPr lang="ko-KR" sz="2000" b="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Hired as enumerators</a:t>
                      </a:r>
                      <a:endParaRPr lang="ko-KR" sz="24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63 (33.9%)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 (42.0%)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2000" kern="10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137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62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33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30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35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39</a:t>
                      </a:r>
                      <a:endParaRPr lang="ko-KR" sz="20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2046">
                <a:tc gridSpan="9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Note: The proportion of individuals remaining at each stage is in parentheses</a:t>
                      </a:r>
                      <a:r>
                        <a:rPr lang="en-US" sz="1600" kern="10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 </a:t>
                      </a:r>
                      <a:endParaRPr lang="ko-KR" sz="2400" kern="10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31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checks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933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1</a:t>
            </a:r>
            <a:r>
              <a:rPr lang="en-SG" baseline="30000" dirty="0" smtClean="0"/>
              <a:t>st</a:t>
            </a:r>
            <a:r>
              <a:rPr lang="en-SG" dirty="0" smtClean="0"/>
              <a:t> stage randomization balance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9897"/>
              </p:ext>
            </p:extLst>
          </p:nvPr>
        </p:nvGraphicFramePr>
        <p:xfrm>
          <a:off x="1009680" y="1490493"/>
          <a:ext cx="9521161" cy="4247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64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7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2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850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7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/>
                      </a:r>
                      <a:b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(p-value)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8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　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Age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20.5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20.4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.065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(.120)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(.126)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(.707)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Height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164.5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164.7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-.241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(.625)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(.556)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(.774)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BMI 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kg/m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)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19.7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19.8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-.070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(.165)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(.151)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(.756)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Number of siblings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4.60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4.17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.430</a:t>
                      </a:r>
                      <a:r>
                        <a:rPr lang="en-US" sz="140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(.132)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(.134)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(.022)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Asset score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1.09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1.19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-.102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(.066)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(.067)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(.282)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Currently working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.097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.074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.023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(.022)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(.020)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(.436)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8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-39325"/>
            <a:ext cx="10515600" cy="1325563"/>
          </a:xfrm>
        </p:spPr>
        <p:txBody>
          <a:bodyPr/>
          <a:lstStyle/>
          <a:p>
            <a:r>
              <a:rPr lang="en-SG" dirty="0" smtClean="0"/>
              <a:t>1</a:t>
            </a:r>
            <a:r>
              <a:rPr lang="en-SG" baseline="30000" dirty="0" smtClean="0"/>
              <a:t>st</a:t>
            </a:r>
            <a:r>
              <a:rPr lang="en-SG" dirty="0" smtClean="0"/>
              <a:t> stage randomization balance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24</a:t>
            </a:fld>
            <a:endParaRPr lang="en-SG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38352"/>
              </p:ext>
            </p:extLst>
          </p:nvPr>
        </p:nvGraphicFramePr>
        <p:xfrm>
          <a:off x="580293" y="1108670"/>
          <a:ext cx="10445262" cy="58727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204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33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33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981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60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2800" b="1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Wage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　</a:t>
                      </a:r>
                      <a:endParaRPr lang="ko-KR" sz="1400" b="1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Rosenberg Self-esteem</a:t>
                      </a: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19.3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.100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(3.86)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(3.51)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(.683)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Intrinsic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3.10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3.09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.010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(.330)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(.351)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(.644)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Extrinsic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2.84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2.84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(.281)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(.896)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Extroversion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3.61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3.47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.140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(1.12)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(1.20)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(.237)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Agreeableness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5.13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5.10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(1.41)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(1.37)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(.835)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Conscientiousness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5.69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5.68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.010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(.908)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Emotional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stability 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5.08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5.06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.020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(1.49)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(1.42)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(.905)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Openness to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experiences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5.39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5.32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(1.35)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(1.36)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(.664)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53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Cognitive ability index</a:t>
                      </a:r>
                      <a:endParaRPr lang="ko-KR" sz="2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-.019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.049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-.068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253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(.047)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(.049)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(.314)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58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Number of </a:t>
                      </a:r>
                      <a:r>
                        <a:rPr 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Individuals</a:t>
                      </a:r>
                      <a:endParaRPr lang="ko-KR" sz="1800" b="1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186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176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9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03"/>
            <a:ext cx="10515600" cy="1325563"/>
          </a:xfrm>
        </p:spPr>
        <p:txBody>
          <a:bodyPr/>
          <a:lstStyle/>
          <a:p>
            <a:r>
              <a:rPr lang="en-SG" dirty="0" smtClean="0"/>
              <a:t>2</a:t>
            </a:r>
            <a:r>
              <a:rPr lang="en-SG" baseline="30000" dirty="0" smtClean="0"/>
              <a:t>nd</a:t>
            </a:r>
            <a:r>
              <a:rPr lang="en-SG" dirty="0" smtClean="0"/>
              <a:t> stage </a:t>
            </a:r>
            <a:r>
              <a:rPr lang="en-SG" dirty="0"/>
              <a:t>randomization balance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25</a:t>
            </a:fld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462852"/>
              </p:ext>
            </p:extLst>
          </p:nvPr>
        </p:nvGraphicFramePr>
        <p:xfrm>
          <a:off x="393700" y="1076968"/>
          <a:ext cx="5457934" cy="41179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85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46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46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28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p-value)</a:t>
                      </a:r>
                      <a:b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G2 (n=30)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vs. G1 (n=33)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</a:txBody>
                  <a:tcPr marL="6479" marR="6479" marT="64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p-value)</a:t>
                      </a:r>
                      <a:b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G3</a:t>
                      </a:r>
                      <a:r>
                        <a:rPr lang="en-US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(n=35)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vs. G4 (n=39)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</a:txBody>
                  <a:tcPr marL="6479" marR="6479" marT="647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Age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-.200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-.207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(.629)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(.520)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Height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1.64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1.88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(.343)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(.256)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BMI (kg/m</a:t>
                      </a:r>
                      <a:r>
                        <a:rPr lang="en-US" sz="1200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-.097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.234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(.868)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(.590)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Number of siblings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5.00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-.158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(.315)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(.650)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Level of parental support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4.30</a:t>
                      </a:r>
                      <a:r>
                        <a:rPr lang="en-US" sz="1200" baseline="300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-.790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(.003)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(.415)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Asset score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.133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.048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(.489)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(.799)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49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Currently working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.036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-.006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49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(.514)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(.913)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42509"/>
              </p:ext>
            </p:extLst>
          </p:nvPr>
        </p:nvGraphicFramePr>
        <p:xfrm>
          <a:off x="6121400" y="1039576"/>
          <a:ext cx="5291101" cy="5579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6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74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74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1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 </a:t>
                      </a:r>
                    </a:p>
                    <a:p>
                      <a:pPr algn="ctr" fontAlgn="ctr"/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p-value)</a:t>
                      </a:r>
                      <a:b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G2 (n=30) </a:t>
                      </a:r>
                    </a:p>
                    <a:p>
                      <a:pPr algn="ctr" fontAlgn="ctr"/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vs. G1 (n=33)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</a:txBody>
                  <a:tcPr marL="6479" marR="6479" marT="64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 </a:t>
                      </a:r>
                    </a:p>
                    <a:p>
                      <a:pPr algn="ctr" fontAlgn="ctr"/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</a:t>
                      </a:r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p-value)</a:t>
                      </a:r>
                      <a:b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G3</a:t>
                      </a:r>
                      <a:r>
                        <a:rPr lang="en-US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(n=35) </a:t>
                      </a:r>
                    </a:p>
                    <a:p>
                      <a:pPr algn="ctr" fontAlgn="ctr"/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vs. G4 (n=39)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</a:txBody>
                  <a:tcPr marL="6479" marR="6479" marT="647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Rosenberg Self-esteem </a:t>
                      </a: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.441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-.768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(.662)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(.341)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Intrinsic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 </a:t>
                      </a: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.033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-.075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(.642)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(.372)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Extrinsic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 </a:t>
                      </a: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.031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(.646)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(.956)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Extroversion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.055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-.246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(.851)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(.393)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Agreeableness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-.165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-.268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(.651)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(.408)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Conscientiousness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.094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-.054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(.778)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(.850)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Emotional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stability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-.190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(.866)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(.591)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Openness to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experiences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.441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-.016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(.187)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(.958)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Cognitive ability index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.092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.001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(.556)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(.995)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Quiz score</a:t>
                      </a:r>
                      <a:endParaRPr lang="ko-KR" sz="1200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.221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.101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(.638)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(.816)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066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Mock survey error</a:t>
                      </a:r>
                      <a:endParaRPr lang="ko-KR" sz="1200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-.036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.001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066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(.409)</a:t>
                      </a:r>
                      <a:endParaRPr lang="ko-KR" sz="1200" b="1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(.965)</a:t>
                      </a:r>
                      <a:endParaRPr lang="ko-KR" sz="12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4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Worker sorting 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 smtClean="0"/>
              <a:t>We compare the characteristics of individuals who self-selected to accept a job offer between  the internship group and the wage group</a:t>
            </a:r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668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-6135"/>
            <a:ext cx="8856984" cy="1143000"/>
          </a:xfrm>
        </p:spPr>
        <p:txBody>
          <a:bodyPr>
            <a:noAutofit/>
          </a:bodyPr>
          <a:lstStyle/>
          <a:p>
            <a:r>
              <a:rPr lang="en-US" sz="3600" dirty="0"/>
              <a:t>Worker characteristics after self-selection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27</a:t>
            </a:fld>
            <a:endParaRPr lang="ko-KR" alt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482651"/>
              </p:ext>
            </p:extLst>
          </p:nvPr>
        </p:nvGraphicFramePr>
        <p:xfrm>
          <a:off x="1806352" y="1000799"/>
          <a:ext cx="8579297" cy="531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85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3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835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35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Variables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Age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20.8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20.7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.162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Height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165.0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164.7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.368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BMI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19.9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19.5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.413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Asset score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.932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1.05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-.122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Number of siblings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4.86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4.46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.405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Level of parental support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15.7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15.3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.369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Currently working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.081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.054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.027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Self-esteem (Rosenberg scale)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19.1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18.6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.521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Intrinsic motivation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3.05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3.08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-.029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Extrinsic motivation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2.78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2.83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-.046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Extroversion</a:t>
                      </a:r>
                      <a:endParaRPr lang="en-SG" sz="14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3.67</a:t>
                      </a:r>
                      <a:endParaRPr lang="en-SG" sz="14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3.27</a:t>
                      </a:r>
                      <a:endParaRPr lang="en-SG" sz="14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.405</a:t>
                      </a:r>
                      <a:r>
                        <a:rPr lang="en-US" sz="1600" b="1" baseline="30000" dirty="0">
                          <a:solidFill>
                            <a:srgbClr val="FF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  <a:endParaRPr lang="en-SG" sz="1400" b="1" dirty="0">
                        <a:solidFill>
                          <a:srgbClr val="FF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Agreeableness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5.08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5.10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-.019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Conscientiousness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5.67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5.87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-.196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Emotional stability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4.94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5.12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-.182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Openness to experiences</a:t>
                      </a:r>
                      <a:endParaRPr lang="en-SG" sz="1400" b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5.35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5.52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-.171</a:t>
                      </a:r>
                      <a:endParaRPr lang="en-SG" sz="1400" b="0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Cognitive Ability Index</a:t>
                      </a:r>
                      <a:endParaRPr lang="en-SG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-.199</a:t>
                      </a:r>
                      <a:endParaRPr lang="en-SG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-.077</a:t>
                      </a:r>
                      <a:endParaRPr lang="en-SG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-.122</a:t>
                      </a:r>
                      <a:endParaRPr lang="en-SG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Number of observations</a:t>
                      </a:r>
                      <a:endParaRPr lang="en-SG" sz="1400" b="1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</a:t>
                      </a:r>
                      <a:endParaRPr lang="en-SG" sz="1400" b="1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</a:t>
                      </a:r>
                      <a:endParaRPr lang="en-SG" sz="1400" b="1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148</a:t>
                      </a:r>
                      <a:endParaRPr lang="en-SG" sz="1400" b="1" dirty="0">
                        <a:solidFill>
                          <a:sysClr val="windowText" lastClr="000000"/>
                        </a:solidFill>
                        <a:effectLst/>
                        <a:latin typeface="Nirmala UI" panose="020B0502040204020203" pitchFamily="34" charset="0"/>
                        <a:ea typeface="SimSun" panose="02010600030101010101" pitchFamily="2" charset="-122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73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Training performance</a:t>
            </a:r>
            <a:endParaRPr lang="en-S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SG" dirty="0" smtClean="0"/>
                  <a:t>We estimate the following equation:</a:t>
                </a:r>
              </a:p>
              <a:p>
                <a:endParaRPr lang="en-SG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𝑇𝑟𝑎𝑖𝑛𝑖𝑛𝑔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SG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𝐶𝑎𝑟𝑒𝑒𝑟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SG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SG" dirty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r>
                  <a:rPr lang="en-SG" dirty="0" smtClean="0"/>
                  <a:t>Training performance is measured by </a:t>
                </a:r>
              </a:p>
              <a:p>
                <a:pPr lvl="1"/>
                <a:r>
                  <a:rPr lang="en-SG" dirty="0" smtClean="0"/>
                  <a:t>Quiz score</a:t>
                </a:r>
              </a:p>
              <a:p>
                <a:pPr lvl="1"/>
                <a:r>
                  <a:rPr lang="en-SG" dirty="0" smtClean="0"/>
                  <a:t>Mock survey error rate</a:t>
                </a:r>
                <a:endParaRPr lang="en-S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28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458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Nirmala UI" panose="020B0502040204020203" pitchFamily="34" charset="0"/>
                <a:cs typeface="Nirmala UI" panose="020B0502040204020203" pitchFamily="34" charset="0"/>
              </a:rPr>
              <a:t>Training </a:t>
            </a:r>
            <a:r>
              <a:rPr lang="en-US" sz="3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outcome: </a:t>
            </a:r>
            <a:br>
              <a:rPr lang="en-US" sz="3600" dirty="0" smtClean="0">
                <a:latin typeface="Nirmala UI" panose="020B0502040204020203" pitchFamily="34" charset="0"/>
                <a:cs typeface="Nirmala UI" panose="020B0502040204020203" pitchFamily="34" charset="0"/>
              </a:rPr>
            </a:br>
            <a:r>
              <a:rPr lang="en-US" sz="36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Quiz score</a:t>
            </a:r>
            <a:endParaRPr lang="en-US" sz="3600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29</a:t>
            </a:fld>
            <a:endParaRPr lang="ko-KR" alt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725788"/>
            <a:ext cx="7200800" cy="4727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0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Research questions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SG" dirty="0"/>
              <a:t>How do career and financial incentives affect job performance</a:t>
            </a:r>
            <a:r>
              <a:rPr lang="en-SG" dirty="0" smtClean="0"/>
              <a:t>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SG" dirty="0" smtClean="0"/>
              <a:t>Do </a:t>
            </a:r>
            <a:r>
              <a:rPr lang="en-SG" dirty="0"/>
              <a:t>career incentives attract more productive workers than financial incentives? (selection effect</a:t>
            </a:r>
            <a:r>
              <a:rPr lang="en-SG" dirty="0" smtClean="0"/>
              <a:t>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SG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SG" dirty="0"/>
              <a:t>Do career incentives motivate workers to become more productive than financial incentives? (incentive effect)</a:t>
            </a:r>
          </a:p>
          <a:p>
            <a:pPr>
              <a:buFont typeface="Wingdings" panose="05000000000000000000" pitchFamily="2" charset="2"/>
              <a:buChar char="q"/>
            </a:pP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10571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Nirmala UI" panose="020B0502040204020203" pitchFamily="34" charset="0"/>
                <a:cs typeface="Nirmala UI" panose="020B0502040204020203" pitchFamily="34" charset="0"/>
              </a:rPr>
              <a:t>Training outcome: </a:t>
            </a:r>
            <a:br>
              <a:rPr lang="en-US" sz="3600" dirty="0">
                <a:latin typeface="Nirmala UI" panose="020B0502040204020203" pitchFamily="34" charset="0"/>
                <a:cs typeface="Nirmala UI" panose="020B0502040204020203" pitchFamily="34" charset="0"/>
              </a:rPr>
            </a:br>
            <a:r>
              <a:rPr lang="en-US" sz="3600" dirty="0">
                <a:latin typeface="Nirmala UI" panose="020B0502040204020203" pitchFamily="34" charset="0"/>
                <a:cs typeface="Nirmala UI" panose="020B0502040204020203" pitchFamily="34" charset="0"/>
              </a:rPr>
              <a:t>Error rate in mock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30</a:t>
            </a:fld>
            <a:endParaRPr lang="ko-KR" alt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022" y="1697750"/>
            <a:ext cx="7061956" cy="47192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0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Job performance regression</a:t>
            </a:r>
            <a:endParaRPr lang="en-S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SG" dirty="0" smtClean="0"/>
                  <a:t>Job performance is measured by </a:t>
                </a:r>
              </a:p>
              <a:p>
                <a:pPr lvl="1"/>
                <a:r>
                  <a:rPr lang="en-SG" dirty="0"/>
                  <a:t>Survey error </a:t>
                </a:r>
                <a:r>
                  <a:rPr lang="en-SG" dirty="0" smtClean="0"/>
                  <a:t>rate </a:t>
                </a:r>
                <a:endParaRPr lang="en-SG" dirty="0"/>
              </a:p>
              <a:p>
                <a:pPr lvl="1"/>
                <a:r>
                  <a:rPr lang="en-SG" dirty="0" smtClean="0"/>
                  <a:t>Survey </a:t>
                </a:r>
                <a:r>
                  <a:rPr lang="en-SG" dirty="0"/>
                  <a:t>speed </a:t>
                </a:r>
              </a:p>
              <a:p>
                <a:pPr lvl="1"/>
                <a:r>
                  <a:rPr lang="en-SG" dirty="0" smtClean="0"/>
                  <a:t>Subjective work attitude evaluated by supervisors</a:t>
                </a:r>
              </a:p>
              <a:p>
                <a:pPr lvl="1"/>
                <a:endParaRPr lang="en-SG" dirty="0"/>
              </a:p>
              <a:p>
                <a:r>
                  <a:rPr lang="en-SG" dirty="0"/>
                  <a:t>We estimate the following equation: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S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𝑃𝑒𝑟𝑓𝑜𝑟𝑚𝑎𝑛𝑐𝑒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𝑖𝑗𝑘𝑡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en-SG" i="1">
                            <a:latin typeface="Cambria Math"/>
                          </a:rPr>
                        </m:ctrlPr>
                      </m:sSub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𝐶𝑎𝑟𝑒𝑒𝑟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S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S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S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𝑖𝑗𝑘𝑡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endParaRPr lang="en-SG" dirty="0"/>
              </a:p>
              <a:p>
                <a:pPr marL="457200" lvl="1" indent="0">
                  <a:buNone/>
                </a:pPr>
                <a:r>
                  <a:rPr lang="en-SG" dirty="0" smtClean="0"/>
                  <a:t>- Surveyed household </a:t>
                </a:r>
                <a:r>
                  <a:rPr lang="en-SG" i="1" dirty="0" err="1"/>
                  <a:t>i</a:t>
                </a:r>
                <a:r>
                  <a:rPr lang="en-SG" dirty="0" smtClean="0"/>
                  <a:t>, enumerator </a:t>
                </a:r>
                <a:r>
                  <a:rPr lang="en-SG" i="1" dirty="0" smtClean="0"/>
                  <a:t>j, survey date t, </a:t>
                </a:r>
                <a:r>
                  <a:rPr lang="en-SG" dirty="0" smtClean="0"/>
                  <a:t>survey village </a:t>
                </a:r>
                <a:r>
                  <a:rPr lang="en-SG" i="1" dirty="0" smtClean="0"/>
                  <a:t>k, </a:t>
                </a:r>
                <a:endParaRPr lang="en-SG" i="1" dirty="0"/>
              </a:p>
              <a:p>
                <a:endParaRPr lang="en-US" dirty="0" smtClean="0"/>
              </a:p>
              <a:p>
                <a:endParaRPr lang="en-S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0685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89" y="365125"/>
            <a:ext cx="11967411" cy="1325563"/>
          </a:xfrm>
        </p:spPr>
        <p:txBody>
          <a:bodyPr/>
          <a:lstStyle/>
          <a:p>
            <a:r>
              <a:rPr lang="en-SG" dirty="0" smtClean="0"/>
              <a:t>Selection effect of career incentives on job performance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</a:t>
            </a:r>
            <a:r>
              <a:rPr lang="en-SG" dirty="0"/>
              <a:t>career incentives </a:t>
            </a:r>
            <a:r>
              <a:rPr lang="en-US" dirty="0" smtClean="0"/>
              <a:t>attract </a:t>
            </a:r>
            <a:r>
              <a:rPr lang="en-US" dirty="0"/>
              <a:t>more productive </a:t>
            </a:r>
            <a:r>
              <a:rPr lang="en-US" dirty="0" smtClean="0"/>
              <a:t>workers? </a:t>
            </a:r>
          </a:p>
          <a:p>
            <a:endParaRPr lang="en-SG" dirty="0" smtClean="0"/>
          </a:p>
          <a:p>
            <a:r>
              <a:rPr lang="en-SG" dirty="0" smtClean="0"/>
              <a:t>To isolate the selection effect of career incentives, we restrict the sample to G2 and G3.</a:t>
            </a:r>
          </a:p>
          <a:p>
            <a:pPr lvl="1"/>
            <a:r>
              <a:rPr lang="en-SG" dirty="0" smtClean="0"/>
              <a:t>G2: Enumerators attracted to accept a job due to career incentives of the unpaid internship offer</a:t>
            </a:r>
          </a:p>
          <a:p>
            <a:pPr lvl="1"/>
            <a:r>
              <a:rPr lang="en-SG" dirty="0" smtClean="0"/>
              <a:t>G3: Enumerators attracted to accept a job due to a financial incentive of the short-term paid job offer</a:t>
            </a:r>
          </a:p>
          <a:p>
            <a:pPr lvl="1"/>
            <a:r>
              <a:rPr lang="en-SG" dirty="0" smtClean="0"/>
              <a:t>Both have the same incentives but the selection channel is different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076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33</a:t>
            </a:fld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150079"/>
              </p:ext>
            </p:extLst>
          </p:nvPr>
        </p:nvGraphicFramePr>
        <p:xfrm>
          <a:off x="79332" y="368977"/>
          <a:ext cx="12043142" cy="4988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39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61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32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79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74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73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652702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5277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VARIABLES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Error rate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Speed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Attitude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(7)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(8)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(9)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(10)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(11)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(12)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(13)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(14)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(15)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10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Group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2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-.021*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-.018*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-.020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-.015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.577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.673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.582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.424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.706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-.045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.010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-.042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-.108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-.069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10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(.012)</a:t>
                      </a:r>
                      <a:endParaRPr lang="ko-KR" sz="1400" b="1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(.011)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(.010)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(.011)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(.008)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(.479)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(.507)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(.488)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(.432)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(.441)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(.101)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(.126)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(.100)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(.101)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(.137)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0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Constant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(Group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3)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.092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.099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.077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.061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7.65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8.44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7.62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9.67</a:t>
                      </a:r>
                      <a:r>
                        <a:rPr lang="en-US" altLang="ko-KR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12.1**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.165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-.007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.165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1.06**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.803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10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(.044)</a:t>
                      </a:r>
                      <a:endParaRPr lang="ko-KR" sz="1400" b="1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(.046)</a:t>
                      </a:r>
                      <a:endParaRPr lang="ko-KR" sz="1400" b="1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(.036)</a:t>
                      </a:r>
                      <a:endParaRPr lang="ko-KR" sz="1400" b="1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(.097)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(.087)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(2.25)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(2.64)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(2.25)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(4.26)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(4.70)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(.528)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(.562)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(.527)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(.516)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(.635)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Observations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11,134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11,134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11,134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11,134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11,134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1,003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1,003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1,003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1,003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1,003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65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65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65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R-squared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.093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.165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.179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.135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.128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.141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.128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.146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.383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.491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.386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.501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.606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(SD)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.072(.071)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11.1(5.50)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.796(.171)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Demographic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Cognitive ability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11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Non-cognitive ability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331" y="5651050"/>
            <a:ext cx="12048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Note: Standard errors clustered at enumerator level are reported in parentheses. ***, **, * denote the significance level at 1%, 5%, and 10% respectively. All specifications include work day FE, and controls for catchment area characteristics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878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performance: selection effect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Non-cognitive traits explain about 30% of the estimated selection </a:t>
            </a:r>
            <a:r>
              <a:rPr lang="en-US" dirty="0"/>
              <a:t>effect </a:t>
            </a:r>
            <a:r>
              <a:rPr lang="en-US" dirty="0" smtClean="0"/>
              <a:t>(for survey accuracy). </a:t>
            </a:r>
          </a:p>
          <a:p>
            <a:pPr lvl="1"/>
            <a:endParaRPr lang="en-SG" dirty="0"/>
          </a:p>
          <a:p>
            <a:r>
              <a:rPr lang="en-US" dirty="0" smtClean="0"/>
              <a:t>About 40% </a:t>
            </a:r>
            <a:r>
              <a:rPr lang="en-US" dirty="0"/>
              <a:t>of the original selection effect </a:t>
            </a:r>
            <a:r>
              <a:rPr lang="en-US" dirty="0" smtClean="0"/>
              <a:t>is </a:t>
            </a:r>
            <a:r>
              <a:rPr lang="en-US" dirty="0"/>
              <a:t>due to </a:t>
            </a:r>
            <a:r>
              <a:rPr lang="en-US" dirty="0" smtClean="0"/>
              <a:t>the </a:t>
            </a:r>
            <a:r>
              <a:rPr lang="en-US" dirty="0" err="1" smtClean="0"/>
              <a:t>unobservables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screening </a:t>
            </a:r>
            <a:r>
              <a:rPr lang="en-US" dirty="0"/>
              <a:t>via the observables might be imperfect and thus it is important to devise a recruitment to attract workers with strong unobservable skills via self-selection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evidence for speed and work attitude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154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37" y="365125"/>
            <a:ext cx="12063663" cy="1325563"/>
          </a:xfrm>
        </p:spPr>
        <p:txBody>
          <a:bodyPr/>
          <a:lstStyle/>
          <a:p>
            <a:r>
              <a:rPr lang="en-SG" dirty="0" smtClean="0"/>
              <a:t>Incentive </a:t>
            </a:r>
            <a:r>
              <a:rPr lang="en-SG" dirty="0"/>
              <a:t>effect of </a:t>
            </a:r>
            <a:r>
              <a:rPr lang="en-SG" dirty="0" smtClean="0"/>
              <a:t>career incentives </a:t>
            </a:r>
            <a:r>
              <a:rPr lang="en-SG" dirty="0"/>
              <a:t>on job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 </a:t>
            </a:r>
            <a:r>
              <a:rPr lang="en-SG" dirty="0"/>
              <a:t>career </a:t>
            </a:r>
            <a:r>
              <a:rPr lang="en-SG" dirty="0" smtClean="0"/>
              <a:t>incentives </a:t>
            </a:r>
            <a:r>
              <a:rPr lang="en-US" dirty="0" smtClean="0"/>
              <a:t>motivate </a:t>
            </a:r>
            <a:r>
              <a:rPr lang="en-US" dirty="0"/>
              <a:t>workers to become more productive? </a:t>
            </a:r>
            <a:endParaRPr lang="en-US" dirty="0" smtClean="0"/>
          </a:p>
          <a:p>
            <a:endParaRPr lang="en-SG" dirty="0" smtClean="0"/>
          </a:p>
          <a:p>
            <a:r>
              <a:rPr lang="en-SG" dirty="0" smtClean="0"/>
              <a:t>To isolate the incentive effect of an internship, we restrict the sample to G3 and G4.</a:t>
            </a:r>
          </a:p>
          <a:p>
            <a:pPr lvl="1"/>
            <a:r>
              <a:rPr lang="en-SG" dirty="0" smtClean="0"/>
              <a:t>G3: Enumerators attracted to accept a job due to career incentives of the unpaid internship offer</a:t>
            </a:r>
          </a:p>
          <a:p>
            <a:pPr lvl="1"/>
            <a:r>
              <a:rPr lang="en-SG" dirty="0" smtClean="0"/>
              <a:t>G4: Enumerators attracted to accept a job due to a financial incentive of the short-term paid job offer</a:t>
            </a:r>
          </a:p>
          <a:p>
            <a:pPr lvl="1"/>
            <a:r>
              <a:rPr lang="en-SG" dirty="0" smtClean="0"/>
              <a:t>Both groups attracted to accept a job offer through the same channel but only G3 has additional career incentives. 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697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36</a:t>
            </a:fld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745516"/>
              </p:ext>
            </p:extLst>
          </p:nvPr>
        </p:nvGraphicFramePr>
        <p:xfrm>
          <a:off x="125507" y="268265"/>
          <a:ext cx="11922113" cy="5028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18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80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8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80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80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0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216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216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216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216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216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5578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5578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5578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55784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655784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5319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VARIABLES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Error rate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Speed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Attitude</a:t>
                      </a:r>
                      <a:endParaRPr lang="ko-KR" sz="2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0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(7)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(8)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(9)</a:t>
                      </a:r>
                      <a:endParaRPr lang="ko-KR" sz="18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(10)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(11)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(12)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(13)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(14)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(15)</a:t>
                      </a:r>
                      <a:endParaRPr lang="ko-KR" sz="18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3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Group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3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.006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.006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.007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.007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-1.08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-.905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-1.07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-1.35*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-1.25*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240</a:t>
                      </a:r>
                      <a:r>
                        <a:rPr lang="en-US" altLang="ko-KR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241</a:t>
                      </a:r>
                      <a:r>
                        <a:rPr lang="en-US" altLang="ko-KR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238</a:t>
                      </a:r>
                      <a:r>
                        <a:rPr lang="en-US" altLang="ko-KR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</a:t>
                      </a:r>
                      <a:r>
                        <a:rPr lang="en-US" altLang="ko-K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244</a:t>
                      </a:r>
                      <a:r>
                        <a:rPr lang="en-US" altLang="ko-KR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.238</a:t>
                      </a:r>
                      <a:r>
                        <a:rPr lang="en-US" altLang="ko-KR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3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(.013)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(.012)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(.012)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(.013)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(.012)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(.698)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(.619)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(.698)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(.700)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(.666)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(.047)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(.047)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(.049)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(.054)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(.054)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3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Constant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(Group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4)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.052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.065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.035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6.03*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9.50**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6.19*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-1.67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2.71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.102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.644**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.080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.214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.647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43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(.041)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(.058)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(.041)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(.087)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(.109)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(3.24)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(3.81)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(3.27)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(5.40)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(6.10)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(.289)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(.262)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(.293)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(.379)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(.552)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Observations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11,775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11,775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11,775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11,775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11,775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1,063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1,063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1,063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1,063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1,063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74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74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74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R-squared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.137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.167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.158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.182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.215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.113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.136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.113</a:t>
                      </a:r>
                      <a:endParaRPr lang="ko-KR" sz="20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.136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.159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.617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.699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.620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.634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.731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(SD)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.080(.076)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11.1(5.92)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.709(.194)</a:t>
                      </a:r>
                      <a:endParaRPr lang="ko-KR" sz="2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Demographic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Cognitive ability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Non-cognitive ability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331" y="6161992"/>
            <a:ext cx="12048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Note: Standard errors clustered at enumerator level are reported in parentheses. ***, **, * denote the significance level at 1%, 5%, and 10% respectively. All specifications include work day FE, and controls for catchment area characteristics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684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performance: </a:t>
            </a:r>
            <a:r>
              <a:rPr lang="en-US" dirty="0" smtClean="0"/>
              <a:t>incentive effect of career incentives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4086"/>
            <a:ext cx="10515600" cy="4669005"/>
          </a:xfrm>
        </p:spPr>
        <p:txBody>
          <a:bodyPr>
            <a:normAutofit/>
          </a:bodyPr>
          <a:lstStyle/>
          <a:p>
            <a:r>
              <a:rPr lang="en-US" dirty="0"/>
              <a:t>Additional career incentives </a:t>
            </a:r>
            <a:r>
              <a:rPr lang="en-US" dirty="0" smtClean="0"/>
              <a:t>should act </a:t>
            </a:r>
            <a:r>
              <a:rPr lang="en-US" dirty="0"/>
              <a:t>as a pressure to perform well</a:t>
            </a:r>
            <a:endParaRPr lang="en-US" dirty="0" smtClean="0"/>
          </a:p>
          <a:p>
            <a:r>
              <a:rPr lang="en-US" dirty="0" smtClean="0"/>
              <a:t>Internship </a:t>
            </a:r>
            <a:r>
              <a:rPr lang="en-US" dirty="0"/>
              <a:t>benefits motivate workers to improve their work attitude by 34%. </a:t>
            </a:r>
            <a:endParaRPr lang="en-US" dirty="0" smtClean="0"/>
          </a:p>
          <a:p>
            <a:pPr lvl="1"/>
            <a:r>
              <a:rPr lang="en-US" dirty="0" smtClean="0"/>
              <a:t>the estimated </a:t>
            </a:r>
            <a:r>
              <a:rPr lang="en-US" dirty="0"/>
              <a:t>improvement in work attitude is driven mostly by unobservable </a:t>
            </a:r>
            <a:r>
              <a:rPr lang="en-US" dirty="0" smtClean="0"/>
              <a:t>factors</a:t>
            </a:r>
            <a:endParaRPr lang="en-SG" dirty="0"/>
          </a:p>
          <a:p>
            <a:r>
              <a:rPr lang="en-US" dirty="0" smtClean="0"/>
              <a:t>No effect on survey accuracy and (imprecise) reduced survey speed</a:t>
            </a:r>
          </a:p>
          <a:p>
            <a:endParaRPr lang="en-SG" dirty="0" smtClean="0"/>
          </a:p>
          <a:p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7557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75520" y="260649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005EA4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Incentive Effect of Financial incentive (G1 vs G2)</a:t>
            </a:r>
            <a:endParaRPr lang="ko-KR" altLang="en-US" sz="3200" dirty="0">
              <a:solidFill>
                <a:srgbClr val="005EA4"/>
              </a:solidFill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95390"/>
              </p:ext>
            </p:extLst>
          </p:nvPr>
        </p:nvGraphicFramePr>
        <p:xfrm>
          <a:off x="213356" y="845420"/>
          <a:ext cx="11765280" cy="5143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1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670887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5099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VARIABLES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Error rate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Speed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Attitude</a:t>
                      </a:r>
                      <a:endParaRPr lang="ko-KR" sz="20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3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(7)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(8)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(9)</a:t>
                      </a:r>
                      <a:endParaRPr lang="ko-KR" sz="16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(10)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(11)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(12)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(13)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(14)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(15)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68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Group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2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-.003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-.0004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-.005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-.002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2.10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2.26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2.10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1.71</a:t>
                      </a:r>
                      <a:r>
                        <a:rPr lang="en-US" altLang="ko-KR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1.81</a:t>
                      </a:r>
                      <a:r>
                        <a:rPr lang="en-US" altLang="ko-KR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***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.048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.054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.049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.086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7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(.010)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(.010)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(.007)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(.010)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(.008)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(.545)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(.598)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(.545)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(.557)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(.635)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(.061)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(.084)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(.063)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(.081)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(.101)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85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Constant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(Group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 1)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.235*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.267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.192**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.260*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.126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13.5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14.3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13.6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12.9***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2.02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2.46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400" b="1" baseline="300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2.02**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3.31**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3.12*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7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(.122)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(.089)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(.095)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(.146)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(.095)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(2.96)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(3.78)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(3.10)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(4.85)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(6.32)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(.751)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(.837)</a:t>
                      </a:r>
                      <a:endParaRPr lang="ko-KR" sz="1400" b="1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(.766)</a:t>
                      </a:r>
                      <a:endParaRPr lang="ko-KR" sz="1400" b="1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(1.29)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(1.59)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7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Observations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9,785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9,785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9,785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9,647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9,647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914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914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914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899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899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63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63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63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7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R-squared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.160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.260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.253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.187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.348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.169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.182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.169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.191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.208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.366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.441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.367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.482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.576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7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(SD)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.070(.064)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10.7(5.42)</a:t>
                      </a:r>
                      <a:endParaRPr lang="ko-KR" sz="18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.770(.164)</a:t>
                      </a:r>
                      <a:endParaRPr lang="ko-KR" sz="18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7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Demographic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7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Cognitive ability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58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Non-cognitive </a:t>
                      </a:r>
                      <a:endParaRPr lang="en-US" sz="1100" dirty="0" smtClean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ability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YES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46651" marR="466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5819" y="6097777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Note: </a:t>
            </a:r>
            <a:r>
              <a:rPr lang="en-US" altLang="ko-KR" sz="1400" dirty="0" smtClean="0"/>
              <a:t>Standard </a:t>
            </a:r>
            <a:r>
              <a:rPr lang="en-US" altLang="ko-KR" sz="1400" dirty="0"/>
              <a:t>errors clustered at enumerator level are reported in parentheses. Supervisor fixed effect variable is dummy variable of each supervision team who visited enumerators. ***, **, * denote the significance level at 1%, 5%, and 10% respectively.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3813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performance: </a:t>
            </a:r>
            <a:r>
              <a:rPr lang="en-US" dirty="0" smtClean="0"/>
              <a:t>incentive effect of financial incentives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4086"/>
            <a:ext cx="10515600" cy="4669005"/>
          </a:xfrm>
        </p:spPr>
        <p:txBody>
          <a:bodyPr>
            <a:normAutofit/>
          </a:bodyPr>
          <a:lstStyle/>
          <a:p>
            <a:r>
              <a:rPr lang="en-US" dirty="0" smtClean="0"/>
              <a:t>Unexpected salary motivates </a:t>
            </a:r>
            <a:r>
              <a:rPr lang="en-US" dirty="0"/>
              <a:t>workers to improve </a:t>
            </a:r>
            <a:r>
              <a:rPr lang="en-US" dirty="0" smtClean="0"/>
              <a:t>speed</a:t>
            </a:r>
          </a:p>
          <a:p>
            <a:r>
              <a:rPr lang="en-US" dirty="0" smtClean="0"/>
              <a:t>No effect on survey accuracy and attitude</a:t>
            </a:r>
          </a:p>
          <a:p>
            <a:endParaRPr lang="en-SG" dirty="0" smtClean="0"/>
          </a:p>
          <a:p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39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969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Identification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Challenge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0" y="1825625"/>
            <a:ext cx="11017474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𝐶𝑜𝑟𝑟(incentives,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𝑙𝑎𝑏𝑜𝑟 𝑝𝑟𝑜𝑑𝑢𝑐𝑡𝑖𝑣𝑖𝑡𝑦) =</a:t>
            </a:r>
          </a:p>
          <a:p>
            <a:pPr marL="0" indent="0">
              <a:buNone/>
            </a:pP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𝑠𝑒𝑙𝑒𝑐𝑡𝑖𝑜𝑛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𝑒𝑓𝑓𝑒𝑐𝑡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(worker sorting)+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𝑖𝑛𝑐𝑒𝑛𝑡𝑖𝑣𝑒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𝑒𝑓𝑓𝑒𝑐𝑡 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 Job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take-up is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endogenous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Difficult to disentangle the selection and incentive effects 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We design and implement a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two-stage randomized controlled trial in a naturally occurring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setting to address endogenous sorting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SG" sz="3600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551587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448" y="1600201"/>
            <a:ext cx="10279118" cy="4525963"/>
          </a:xfrm>
        </p:spPr>
        <p:txBody>
          <a:bodyPr/>
          <a:lstStyle/>
          <a:p>
            <a:r>
              <a:rPr lang="en-US" dirty="0" smtClean="0"/>
              <a:t>Career incentives provided through internships do attract more productive workers</a:t>
            </a:r>
          </a:p>
          <a:p>
            <a:r>
              <a:rPr lang="en-US" dirty="0" smtClean="0"/>
              <a:t>Importance of hiring skilled workers  via a self-selection channel</a:t>
            </a:r>
          </a:p>
          <a:p>
            <a:r>
              <a:rPr lang="en-US" dirty="0" smtClean="0"/>
              <a:t>Incentives matter differently at the recruitment stage and during the work stage</a:t>
            </a:r>
          </a:p>
          <a:p>
            <a:pPr lvl="1"/>
            <a:r>
              <a:rPr lang="en-US" dirty="0" smtClean="0"/>
              <a:t>G2 performs best in general </a:t>
            </a:r>
          </a:p>
          <a:p>
            <a:pPr lvl="1"/>
            <a:r>
              <a:rPr lang="en-US" dirty="0" smtClean="0"/>
              <a:t>Hiring via career incentives + motivating via financial incentives work best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6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41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2438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1</a:t>
            </a:r>
            <a:r>
              <a:rPr lang="en-SG" baseline="30000" dirty="0" smtClean="0"/>
              <a:t>st</a:t>
            </a:r>
            <a:r>
              <a:rPr lang="en-SG" dirty="0" smtClean="0"/>
              <a:t> stage randomization balance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42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954560" y="1490493"/>
          <a:ext cx="8282880" cy="4667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25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88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58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19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39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495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01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907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 </a:t>
                      </a:r>
                      <a:endParaRPr lang="en-US" sz="1200" kern="100" dirty="0" smtClean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</a:t>
                      </a: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difference</a:t>
                      </a: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/>
                      </a:r>
                      <a:b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(p-value)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difference </a:t>
                      </a:r>
                      <a:b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(p-value)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difference </a:t>
                      </a:r>
                      <a:b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</a:b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(p-value)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7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Wage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 vs </a:t>
                      </a:r>
                      <a:endParaRPr lang="en-US" sz="900" kern="100" dirty="0" smtClean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　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(6)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Age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20.5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20.0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.065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.427</a:t>
                      </a:r>
                      <a:r>
                        <a:rPr lang="en-US" sz="1050" baseline="3000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.362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(.120)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(.126)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(.159)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(.707)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(.033)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(.076)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Height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164.5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164.7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164.0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-.241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.486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.727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(.625)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(.556)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(.714)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(.774)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(.949)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(.423)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BMI (</a:t>
                      </a: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kg/m</a:t>
                      </a:r>
                      <a:r>
                        <a:rPr lang="en-US" sz="1050" baseline="300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</a:t>
                      </a: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)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19.7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19.8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19.7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-.070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-.002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.068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(.165)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(.151)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(-.002)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(.756)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(.995)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(.801)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Number of siblings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4.60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4.17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4.48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.430</a:t>
                      </a:r>
                      <a:r>
                        <a:rPr lang="en-US" sz="105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0.12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-0.31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(.132)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(.134)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(.224)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(.022)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(.675)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(.264)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Level of parental support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15.3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15.5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15.7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-0.2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-0.4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-0.2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(.360)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(.338)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(.542)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(.766)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(.537)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(.675)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Asset score</a:t>
                      </a:r>
                      <a:endParaRPr lang="ko-KR" sz="14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1.09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1.19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1.22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-.102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-.134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-.134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(.067)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(-.134)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(.275)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(.275)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27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Currently working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.097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.074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.100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.023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-.003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-.026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27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(.022)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(.020)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(.034)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(.436)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(.936)</a:t>
                      </a:r>
                      <a:endParaRPr lang="ko-KR" sz="14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(.505)</a:t>
                      </a:r>
                      <a:endParaRPr lang="ko-KR" sz="14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-39325"/>
            <a:ext cx="10515600" cy="1325563"/>
          </a:xfrm>
        </p:spPr>
        <p:txBody>
          <a:bodyPr/>
          <a:lstStyle/>
          <a:p>
            <a:r>
              <a:rPr lang="en-SG" dirty="0" smtClean="0"/>
              <a:t>1</a:t>
            </a:r>
            <a:r>
              <a:rPr lang="en-SG" baseline="30000" dirty="0" smtClean="0"/>
              <a:t>st</a:t>
            </a:r>
            <a:r>
              <a:rPr lang="en-SG" dirty="0" smtClean="0"/>
              <a:t> stage randomization balance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43</a:t>
            </a:fld>
            <a:endParaRPr lang="en-SG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95943" y="1108670"/>
          <a:ext cx="11386456" cy="53338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2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11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11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37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10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756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810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844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Variable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 </a:t>
                      </a:r>
                      <a:endParaRPr lang="en-US" sz="1600" b="0" kern="100" dirty="0" smtClean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cs typeface="Nirmala UI" panose="020B05020402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Wage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Internship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Wage vs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Control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　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(1)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(2)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(3)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(4)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(5)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(6)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Rosenberg Self-esteem</a:t>
                      </a: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19.4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19.3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20.0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.100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-.600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-.700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(3.86)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(3.51)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(.413)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(.683)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(.220)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(.119)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Intrinsic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 (1 ~ 4)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3.10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3.09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3.10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.010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-.010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(.330)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(.351)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(.038)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(.644)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(.949)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(.783)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Extrinsic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motivation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(1 ~ 4)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2.84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2.84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2.81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(.281)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(.285)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(.031)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(.896)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(.480)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(.548)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Extroversion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+mn-ea"/>
                          <a:cs typeface="Nirmala UI" panose="020B0502040204020203" pitchFamily="34" charset="0"/>
                        </a:rPr>
                        <a:t> (1 ~ 7)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3.61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3.47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3.44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.140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.170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(1.12)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(1.20)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(.136)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(.237)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(.310)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(.872)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Agreeableness (1 ~ 7)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5.13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5.10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5.42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.030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-.290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-.320</a:t>
                      </a:r>
                      <a:r>
                        <a:rPr lang="en-US" sz="120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(1.41)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(1.37)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(.157)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(.835)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(.104)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(.072)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Conscientiousness (1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 ~ 7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)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5.69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5.68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6.17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.010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-.480</a:t>
                      </a:r>
                      <a:r>
                        <a:rPr lang="en-US" sz="1200" baseline="300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-.490</a:t>
                      </a:r>
                      <a:r>
                        <a:rPr lang="en-US" sz="120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***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(1.34)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(1.36)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(.147)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(.908)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(.005)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(.004)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Emotional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stability (1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 ~ 7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)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5.08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5.06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5.31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.020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-.230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-.250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(1.49)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(1.42)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(.164)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(.905)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(.261)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(.222)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Openness to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experiences (1 ~ 7)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5.39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5.32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5.76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.070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-.370</a:t>
                      </a:r>
                      <a:r>
                        <a:rPr lang="en-US" sz="120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-.440</a:t>
                      </a:r>
                      <a:r>
                        <a:rPr lang="en-US" sz="1200" baseline="300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**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(1.35)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(1.36)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(.150)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(.664)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(.029)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(.012)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12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Cognitive ability index</a:t>
                      </a:r>
                      <a:endParaRPr lang="ko-KR" sz="18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-.019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.049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-.068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-.068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.049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.117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212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(.047)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(.049)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(.073)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(.314)</a:t>
                      </a:r>
                      <a:endParaRPr lang="ko-KR" sz="120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(.571)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(.184)</a:t>
                      </a:r>
                      <a:endParaRPr lang="ko-KR" sz="120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5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Number of Observations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186</a:t>
                      </a:r>
                      <a:endParaRPr lang="ko-KR" sz="1400" kern="10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176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81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-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맑은 고딕"/>
                        <a:cs typeface="Nirmala UI" panose="020B0502040204020203" pitchFamily="34" charset="0"/>
                      </a:endParaRPr>
                    </a:p>
                  </a:txBody>
                  <a:tcPr marL="33131" marR="3313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0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Job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performance: selection effect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44</a:t>
            </a:fld>
            <a:endParaRPr lang="ko-KR" alt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340769"/>
            <a:ext cx="7416824" cy="53086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951984" y="1556793"/>
            <a:ext cx="370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>
                <a:latin typeface="Nirmala UI" panose="020B0502040204020203" pitchFamily="34" charset="0"/>
                <a:cs typeface="Nirmala UI" panose="020B0502040204020203" pitchFamily="34" charset="0"/>
              </a:rPr>
              <a:t>Error rate</a:t>
            </a:r>
            <a:endParaRPr lang="ko-KR" altLang="en-US" sz="3200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1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Job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performance: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s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election effect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45</a:t>
            </a:fld>
            <a:endParaRPr lang="ko-KR" alt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26" y="1340768"/>
            <a:ext cx="7283151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287688" y="1548082"/>
            <a:ext cx="622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>
                <a:latin typeface="Nirmala UI" panose="020B0502040204020203" pitchFamily="34" charset="0"/>
                <a:cs typeface="Nirmala UI" panose="020B0502040204020203" pitchFamily="34" charset="0"/>
              </a:rPr>
              <a:t>Speed</a:t>
            </a:r>
            <a:endParaRPr lang="ko-KR" altLang="en-US" sz="3200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49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Job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performance: incentive effect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46</a:t>
            </a:fld>
            <a:endParaRPr lang="ko-KR" alt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596" y="1484785"/>
            <a:ext cx="7272808" cy="5013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31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Job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performance: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incentive effect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0CBA-0BA9-4365-BBEB-59A2AFDCA51B}" type="slidenum">
              <a:rPr lang="ko-KR" altLang="en-US" smtClean="0"/>
              <a:t>47</a:t>
            </a:fld>
            <a:endParaRPr lang="ko-KR" alt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2" y="1536442"/>
            <a:ext cx="7200799" cy="4916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894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07568" y="13407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Nirmala UI" panose="020B0502040204020203" pitchFamily="34" charset="0"/>
                <a:cs typeface="Nirmala UI" panose="020B0502040204020203" pitchFamily="34" charset="0"/>
              </a:rPr>
              <a:t>Error rate</a:t>
            </a:r>
            <a:endParaRPr lang="ko-KR" altLang="en-US" b="1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8048" y="13407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Nirmala UI" panose="020B0502040204020203" pitchFamily="34" charset="0"/>
                <a:cs typeface="Nirmala UI" panose="020B0502040204020203" pitchFamily="34" charset="0"/>
              </a:rPr>
              <a:t>Speed</a:t>
            </a:r>
            <a:endParaRPr lang="ko-KR" altLang="en-US" b="1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423592" y="4924652"/>
          <a:ext cx="3024336" cy="490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6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7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95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(SD)</a:t>
                      </a:r>
                      <a:endParaRPr lang="ko-KR" sz="14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1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.075 (.068)</a:t>
                      </a:r>
                      <a:endParaRPr lang="ko-KR" sz="1400" b="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2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.066 (.060)</a:t>
                      </a:r>
                      <a:endParaRPr lang="ko-KR" sz="1400" b="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6888088" y="4920879"/>
          <a:ext cx="3024336" cy="490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6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7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95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Mean (SD)</a:t>
                      </a:r>
                      <a:endParaRPr lang="ko-KR" sz="14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1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9.84 (5.19)</a:t>
                      </a:r>
                      <a:endParaRPr lang="ko-KR" sz="1400" b="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Nirmala UI" panose="020B0502040204020203" pitchFamily="34" charset="0"/>
                          <a:cs typeface="Nirmala UI" panose="020B0502040204020203" pitchFamily="34" charset="0"/>
                        </a:rPr>
                        <a:t>Group 2</a:t>
                      </a:r>
                      <a:endParaRPr lang="ko-KR" sz="1200" b="0" dirty="0">
                        <a:solidFill>
                          <a:schemeClr val="tx1"/>
                        </a:solidFill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Nirmala UI" panose="020B0502040204020203" pitchFamily="34" charset="0"/>
                          <a:ea typeface="맑은 고딕"/>
                          <a:cs typeface="Nirmala UI" panose="020B0502040204020203" pitchFamily="34" charset="0"/>
                        </a:rPr>
                        <a:t>11.6 (5.52)</a:t>
                      </a:r>
                      <a:endParaRPr lang="ko-KR" sz="1400" b="0" dirty="0">
                        <a:effectLst/>
                        <a:latin typeface="Nirmala UI" panose="020B0502040204020203" pitchFamily="34" charset="0"/>
                        <a:ea typeface="SimSun"/>
                        <a:cs typeface="Nirmala UI" panose="020B0502040204020203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75520" y="260649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005EA4"/>
                </a:solidFill>
                <a:latin typeface="Nirmala UI" panose="020B0502040204020203" pitchFamily="34" charset="0"/>
                <a:cs typeface="Nirmala UI" panose="020B0502040204020203" pitchFamily="34" charset="0"/>
              </a:rPr>
              <a:t>Incentive Effect of Financial incentive (G1 vs G2)</a:t>
            </a:r>
            <a:endParaRPr lang="ko-KR" altLang="en-US" sz="3200" dirty="0">
              <a:solidFill>
                <a:srgbClr val="005EA4"/>
              </a:solidFill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96" y="1772816"/>
            <a:ext cx="4063489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1771031"/>
            <a:ext cx="4187434" cy="30261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66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Research Context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6637"/>
            <a:ext cx="10515600" cy="4733174"/>
          </a:xfrm>
        </p:spPr>
        <p:txBody>
          <a:bodyPr/>
          <a:lstStyle/>
          <a:p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Hiring enumerators for a population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census in rural Malawi</a:t>
            </a:r>
          </a:p>
          <a:p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Population 16.4 mil.; Per capita GDP US$ 230 (182th out of 185)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5</a:t>
            </a:fld>
            <a:endParaRPr lang="en-SG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045" y="2343365"/>
            <a:ext cx="5487193" cy="374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모서리가 접힌 도형 8"/>
          <p:cNvSpPr/>
          <p:nvPr/>
        </p:nvSpPr>
        <p:spPr>
          <a:xfrm>
            <a:off x="7312822" y="5004611"/>
            <a:ext cx="2509978" cy="1853389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atinLnBrk="1">
              <a:lnSpc>
                <a:spcPct val="150000"/>
              </a:lnSpc>
              <a:defRPr/>
            </a:pPr>
            <a:endParaRPr lang="en-US" altLang="ko-KR" sz="1400" dirty="0"/>
          </a:p>
          <a:p>
            <a:pPr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/>
              <a:t> </a:t>
            </a:r>
            <a:r>
              <a:rPr lang="en-US" altLang="ko-KR" sz="1400" dirty="0"/>
              <a:t>Location</a:t>
            </a:r>
          </a:p>
          <a:p>
            <a:pPr latinLnBrk="1">
              <a:lnSpc>
                <a:spcPct val="150000"/>
              </a:lnSpc>
              <a:defRPr/>
            </a:pPr>
            <a:r>
              <a:rPr lang="en-US" altLang="ko-KR" sz="1400" dirty="0"/>
              <a:t>  : North side in Lilongwe</a:t>
            </a:r>
          </a:p>
          <a:p>
            <a:pPr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/>
              <a:t> </a:t>
            </a:r>
            <a:r>
              <a:rPr lang="en-US" altLang="ko-KR" sz="1400" dirty="0"/>
              <a:t>Population</a:t>
            </a:r>
          </a:p>
          <a:p>
            <a:pPr latinLnBrk="1">
              <a:lnSpc>
                <a:spcPct val="150000"/>
              </a:lnSpc>
              <a:defRPr/>
            </a:pPr>
            <a:r>
              <a:rPr lang="en-US" altLang="ko-KR" sz="1400" dirty="0"/>
              <a:t>  : About 150,000</a:t>
            </a:r>
            <a:r>
              <a:rPr lang="ko-KR" altLang="en-US" sz="1400" dirty="0"/>
              <a:t> </a:t>
            </a:r>
            <a:endParaRPr lang="en-US" altLang="ko-KR" sz="1400" dirty="0"/>
          </a:p>
          <a:p>
            <a:pPr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altLang="ko-KR" sz="1400" dirty="0"/>
              <a:t> Number of Group Villages: 50</a:t>
            </a:r>
          </a:p>
          <a:p>
            <a:pPr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altLang="ko-KR" sz="1400" dirty="0"/>
              <a:t> Number of Villages: 1,122</a:t>
            </a:r>
          </a:p>
        </p:txBody>
      </p:sp>
    </p:spTree>
    <p:extLst>
      <p:ext uri="{BB962C8B-B14F-4D97-AF65-F5344CB8AC3E}">
        <p14:creationId xmlns:p14="http://schemas.microsoft.com/office/powerpoint/2010/main" val="19939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62"/>
          <p:cNvSpPr>
            <a:spLocks noChangeArrowheads="1"/>
          </p:cNvSpPr>
          <p:nvPr/>
        </p:nvSpPr>
        <p:spPr bwMode="auto">
          <a:xfrm>
            <a:off x="2021682" y="2462213"/>
            <a:ext cx="2481262" cy="2209800"/>
          </a:xfrm>
          <a:prstGeom prst="rect">
            <a:avLst/>
          </a:prstGeom>
          <a:solidFill>
            <a:srgbClr val="B1C7E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400">
              <a:solidFill>
                <a:srgbClr val="000000"/>
              </a:solidFill>
            </a:endParaRPr>
          </a:p>
        </p:txBody>
      </p:sp>
      <p:sp>
        <p:nvSpPr>
          <p:cNvPr id="13" name="Text Box 215"/>
          <p:cNvSpPr txBox="1">
            <a:spLocks noChangeArrowheads="1"/>
          </p:cNvSpPr>
          <p:nvPr/>
        </p:nvSpPr>
        <p:spPr bwMode="auto">
          <a:xfrm>
            <a:off x="2040733" y="2773363"/>
            <a:ext cx="2435225" cy="7810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9pPr>
          </a:lstStyle>
          <a:p>
            <a:pPr eaLnBrk="1" latinLnBrk="1" hangingPunct="1">
              <a:spcBef>
                <a:spcPct val="20000"/>
              </a:spcBef>
              <a:defRPr/>
            </a:pPr>
            <a:r>
              <a:rPr lang="en-US" altLang="ko-KR" sz="1400" b="0" dirty="0">
                <a:latin typeface="맑은 고딕" pitchFamily="50" charset="-127"/>
                <a:ea typeface="맑은 고딕" pitchFamily="50" charset="-127"/>
              </a:rPr>
              <a:t>Since 2012</a:t>
            </a:r>
          </a:p>
          <a:p>
            <a:pPr marL="171450" indent="-171450" eaLnBrk="1" latin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400" b="0" dirty="0">
                <a:latin typeface="맑은 고딕" pitchFamily="50" charset="-127"/>
                <a:ea typeface="맑은 고딕" pitchFamily="50" charset="-127"/>
              </a:rPr>
              <a:t>Health and Nutrition Service Package</a:t>
            </a:r>
          </a:p>
        </p:txBody>
      </p:sp>
      <p:sp>
        <p:nvSpPr>
          <p:cNvPr id="15" name="Rectangle 186"/>
          <p:cNvSpPr>
            <a:spLocks noChangeArrowheads="1"/>
          </p:cNvSpPr>
          <p:nvPr/>
        </p:nvSpPr>
        <p:spPr bwMode="auto">
          <a:xfrm>
            <a:off x="2021683" y="1858963"/>
            <a:ext cx="2473325" cy="6032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en-US" altLang="ko-KR" sz="1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맑은 고딕" pitchFamily="50" charset="-127"/>
              <a:ea typeface="맑은 고딕" pitchFamily="50" charset="-127"/>
            </a:endParaRPr>
          </a:p>
          <a:p>
            <a:pPr algn="ctr" eaLnBrk="1" latinLnBrk="1" hangingPunct="1">
              <a:defRPr/>
            </a:pPr>
            <a:r>
              <a:rPr lang="en-US" altLang="ko-K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itchFamily="50" charset="-127"/>
                <a:ea typeface="맑은 고딕" pitchFamily="50" charset="-127"/>
              </a:rPr>
              <a:t>Pregnancy Cohort</a:t>
            </a:r>
          </a:p>
          <a:p>
            <a:pPr algn="ctr" eaLnBrk="1" latinLnBrk="1" hangingPunct="1">
              <a:defRPr/>
            </a:pPr>
            <a:endParaRPr lang="ko-KR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97" name="Rectangle 262"/>
          <p:cNvSpPr>
            <a:spLocks noChangeArrowheads="1"/>
          </p:cNvSpPr>
          <p:nvPr/>
        </p:nvSpPr>
        <p:spPr bwMode="auto">
          <a:xfrm>
            <a:off x="4844257" y="2447925"/>
            <a:ext cx="2481262" cy="2209800"/>
          </a:xfrm>
          <a:prstGeom prst="rect">
            <a:avLst/>
          </a:prstGeom>
          <a:solidFill>
            <a:srgbClr val="B1C7E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400">
              <a:solidFill>
                <a:srgbClr val="000000"/>
              </a:solidFill>
            </a:endParaRPr>
          </a:p>
        </p:txBody>
      </p:sp>
      <p:sp>
        <p:nvSpPr>
          <p:cNvPr id="6151" name="Text Box 215"/>
          <p:cNvSpPr txBox="1">
            <a:spLocks noChangeArrowheads="1"/>
          </p:cNvSpPr>
          <p:nvPr/>
        </p:nvSpPr>
        <p:spPr bwMode="auto">
          <a:xfrm>
            <a:off x="4874419" y="2728913"/>
            <a:ext cx="2478088" cy="10398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marL="0" indent="0">
              <a:buNone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Since 2015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Relative merit-based scholarship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After-school tutoring</a:t>
            </a:r>
          </a:p>
        </p:txBody>
      </p:sp>
      <p:sp>
        <p:nvSpPr>
          <p:cNvPr id="20" name="Rectangle 186"/>
          <p:cNvSpPr>
            <a:spLocks noChangeArrowheads="1"/>
          </p:cNvSpPr>
          <p:nvPr/>
        </p:nvSpPr>
        <p:spPr bwMode="auto">
          <a:xfrm>
            <a:off x="4841083" y="1857375"/>
            <a:ext cx="2473325" cy="6048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en-US" altLang="ko-K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itchFamily="50" charset="-127"/>
                <a:ea typeface="맑은 고딕" pitchFamily="50" charset="-127"/>
              </a:rPr>
              <a:t>Primary School </a:t>
            </a:r>
          </a:p>
          <a:p>
            <a:pPr algn="ctr" eaLnBrk="1" latinLnBrk="1" hangingPunct="1">
              <a:defRPr/>
            </a:pPr>
            <a:r>
              <a:rPr lang="en-US" altLang="ko-K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itchFamily="50" charset="-127"/>
                <a:ea typeface="맑은 고딕" pitchFamily="50" charset="-127"/>
              </a:rPr>
              <a:t>Student Cohort</a:t>
            </a:r>
          </a:p>
        </p:txBody>
      </p:sp>
      <p:sp>
        <p:nvSpPr>
          <p:cNvPr id="8200" name="Rectangle 262"/>
          <p:cNvSpPr>
            <a:spLocks noChangeArrowheads="1"/>
          </p:cNvSpPr>
          <p:nvPr/>
        </p:nvSpPr>
        <p:spPr bwMode="auto">
          <a:xfrm>
            <a:off x="7746207" y="2462213"/>
            <a:ext cx="2481262" cy="2209800"/>
          </a:xfrm>
          <a:prstGeom prst="rect">
            <a:avLst/>
          </a:prstGeom>
          <a:solidFill>
            <a:srgbClr val="B1C7E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400">
              <a:solidFill>
                <a:srgbClr val="000000"/>
              </a:solidFill>
            </a:endParaRPr>
          </a:p>
        </p:txBody>
      </p:sp>
      <p:sp>
        <p:nvSpPr>
          <p:cNvPr id="6154" name="Text Box 215"/>
          <p:cNvSpPr txBox="1">
            <a:spLocks noChangeArrowheads="1"/>
          </p:cNvSpPr>
          <p:nvPr/>
        </p:nvSpPr>
        <p:spPr bwMode="auto">
          <a:xfrm>
            <a:off x="7776369" y="2714626"/>
            <a:ext cx="2478088" cy="1039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marL="0" indent="0">
              <a:buNone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Since 2012</a:t>
            </a:r>
          </a:p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Male Circumcision </a:t>
            </a:r>
          </a:p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ko-KR" sz="1400" dirty="0">
                <a:solidFill>
                  <a:srgbClr val="000000"/>
                </a:solidFill>
              </a:rPr>
              <a:t>Female Scholarship (Conditional Cash Transfer)</a:t>
            </a:r>
          </a:p>
        </p:txBody>
      </p:sp>
      <p:sp>
        <p:nvSpPr>
          <p:cNvPr id="23" name="Rectangle 186"/>
          <p:cNvSpPr>
            <a:spLocks noChangeArrowheads="1"/>
          </p:cNvSpPr>
          <p:nvPr/>
        </p:nvSpPr>
        <p:spPr bwMode="auto">
          <a:xfrm>
            <a:off x="7741445" y="1857375"/>
            <a:ext cx="2474913" cy="6048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en-US" altLang="ko-K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itchFamily="50" charset="-127"/>
                <a:ea typeface="맑은 고딕" pitchFamily="50" charset="-127"/>
              </a:rPr>
              <a:t>Secondary School </a:t>
            </a:r>
          </a:p>
          <a:p>
            <a:pPr algn="ctr" eaLnBrk="1" latinLnBrk="1" hangingPunct="1">
              <a:defRPr/>
            </a:pPr>
            <a:r>
              <a:rPr lang="en-US" altLang="ko-K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itchFamily="50" charset="-127"/>
                <a:ea typeface="맑은 고딕" pitchFamily="50" charset="-127"/>
              </a:rPr>
              <a:t>Student Cohort</a:t>
            </a:r>
            <a:endParaRPr lang="ko-KR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 cohort surveys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19943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Research context (continued)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8125"/>
            <a:ext cx="10515600" cy="4351338"/>
          </a:xfrm>
        </p:spPr>
        <p:txBody>
          <a:bodyPr/>
          <a:lstStyle/>
          <a:p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Africa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Future Foundation (AFF), our collaborating NGO, has been running public health and education projects in rural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Malawi</a:t>
            </a:r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endParaRPr lang="en-US" dirty="0" smtClean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AFF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were hiring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about 150 enumerators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to conduct a 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district-wide population census in </a:t>
            </a:r>
            <a:r>
              <a:rPr lang="en-US" dirty="0" err="1" smtClean="0">
                <a:latin typeface="Nirmala UI" panose="020B0502040204020203" pitchFamily="34" charset="0"/>
                <a:cs typeface="Nirmala UI" panose="020B0502040204020203" pitchFamily="34" charset="0"/>
              </a:rPr>
              <a:t>Chimutu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 for over a month</a:t>
            </a:r>
          </a:p>
          <a:p>
            <a:endParaRPr lang="en-US" dirty="0" smtClean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r>
              <a:rPr lang="en-US" dirty="0" err="1" smtClean="0">
                <a:latin typeface="Nirmala UI" panose="020B0502040204020203" pitchFamily="34" charset="0"/>
                <a:cs typeface="Nirmala UI" panose="020B0502040204020203" pitchFamily="34" charset="0"/>
              </a:rPr>
              <a:t>Chimutu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 is a </a:t>
            </a:r>
            <a:r>
              <a:rPr lang="en-US" dirty="0">
                <a:latin typeface="Nirmala UI" panose="020B0502040204020203" pitchFamily="34" charset="0"/>
                <a:cs typeface="Nirmala UI" panose="020B0502040204020203" pitchFamily="34" charset="0"/>
              </a:rPr>
              <a:t>catchment district (23,000 households and 90,000 household members</a:t>
            </a:r>
            <a:r>
              <a:rPr lang="en-US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) near Lilongwe, the capital city of Malawi</a:t>
            </a:r>
          </a:p>
          <a:p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endParaRPr lang="en-US" dirty="0">
              <a:latin typeface="Nirmala UI" panose="020B0502040204020203" pitchFamily="34" charset="0"/>
              <a:cs typeface="Nirmala UI" panose="020B0502040204020203" pitchFamily="34" charset="0"/>
            </a:endParaRP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596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</a:t>
            </a:r>
            <a:r>
              <a:rPr lang="en-US" dirty="0" smtClean="0"/>
              <a:t>Design: </a:t>
            </a:r>
            <a:r>
              <a:rPr lang="en-SG" dirty="0"/>
              <a:t>1</a:t>
            </a:r>
            <a:r>
              <a:rPr lang="en-SG" baseline="30000" dirty="0"/>
              <a:t>st</a:t>
            </a:r>
            <a:r>
              <a:rPr lang="en-SG" dirty="0"/>
              <a:t> stage </a:t>
            </a:r>
            <a:r>
              <a:rPr lang="en-SG" dirty="0" smtClean="0"/>
              <a:t>randomization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609724"/>
            <a:ext cx="11074400" cy="4537075"/>
          </a:xfrm>
        </p:spPr>
        <p:txBody>
          <a:bodyPr>
            <a:normAutofit fontScale="92500" lnSpcReduction="10000"/>
          </a:bodyPr>
          <a:lstStyle/>
          <a:p>
            <a:r>
              <a:rPr lang="en-SG" sz="3600" dirty="0" smtClean="0"/>
              <a:t>Internship group (career incentive)</a:t>
            </a:r>
          </a:p>
          <a:p>
            <a:pPr lvl="1"/>
            <a:r>
              <a:rPr lang="en-SG" sz="3200" dirty="0" smtClean="0"/>
              <a:t>Short-term unpaid internship offer for a census enumerator job</a:t>
            </a:r>
          </a:p>
          <a:p>
            <a:pPr lvl="1"/>
            <a:r>
              <a:rPr lang="en-US" sz="3200" dirty="0" smtClean="0"/>
              <a:t>Significant chance of a permanent job offer + recommendation letter</a:t>
            </a:r>
            <a:endParaRPr lang="en-SG" sz="3200" dirty="0" smtClean="0"/>
          </a:p>
          <a:p>
            <a:r>
              <a:rPr lang="en-SG" sz="3600" dirty="0" smtClean="0"/>
              <a:t>Wage group (financial incentive)</a:t>
            </a:r>
          </a:p>
          <a:p>
            <a:pPr lvl="1"/>
            <a:r>
              <a:rPr lang="en-SG" sz="3200" dirty="0" smtClean="0"/>
              <a:t>The same short-term temporary census enumerator job </a:t>
            </a:r>
          </a:p>
          <a:p>
            <a:pPr lvl="1"/>
            <a:r>
              <a:rPr lang="en-SG" sz="3200" dirty="0" smtClean="0"/>
              <a:t>BUT, it is a paid job offer w/o career incentives</a:t>
            </a:r>
          </a:p>
          <a:p>
            <a:pPr lvl="1"/>
            <a:r>
              <a:rPr lang="en-SG" sz="32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a </a:t>
            </a:r>
            <a:r>
              <a:rPr lang="en-SG" sz="3200" dirty="0">
                <a:latin typeface="Nirmala UI" panose="020B0502040204020203" pitchFamily="34" charset="0"/>
                <a:cs typeface="Nirmala UI" panose="020B0502040204020203" pitchFamily="34" charset="0"/>
              </a:rPr>
              <a:t>fixed </a:t>
            </a:r>
            <a:r>
              <a:rPr lang="en-SG" sz="32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salary </a:t>
            </a:r>
            <a:r>
              <a:rPr lang="en-SG" sz="3200" dirty="0">
                <a:latin typeface="Nirmala UI" panose="020B0502040204020203" pitchFamily="34" charset="0"/>
                <a:cs typeface="Nirmala UI" panose="020B0502040204020203" pitchFamily="34" charset="0"/>
              </a:rPr>
              <a:t>of 10,000 MK for 20 working days </a:t>
            </a:r>
            <a:r>
              <a:rPr lang="en-SG" sz="32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(</a:t>
            </a:r>
            <a:r>
              <a:rPr lang="en-SG" sz="3200" dirty="0">
                <a:latin typeface="Nirmala UI" panose="020B0502040204020203" pitchFamily="34" charset="0"/>
                <a:cs typeface="Nirmala UI" panose="020B0502040204020203" pitchFamily="34" charset="0"/>
              </a:rPr>
              <a:t>US $1.3</a:t>
            </a:r>
            <a:r>
              <a:rPr lang="en-SG" sz="32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 </a:t>
            </a:r>
            <a:r>
              <a:rPr lang="en-SG" sz="3200" dirty="0">
                <a:latin typeface="Nirmala UI" panose="020B0502040204020203" pitchFamily="34" charset="0"/>
                <a:cs typeface="Nirmala UI" panose="020B0502040204020203" pitchFamily="34" charset="0"/>
              </a:rPr>
              <a:t>per </a:t>
            </a:r>
            <a:r>
              <a:rPr lang="en-SG" sz="3200" dirty="0" smtClean="0">
                <a:latin typeface="Nirmala UI" panose="020B0502040204020203" pitchFamily="34" charset="0"/>
                <a:cs typeface="Nirmala UI" panose="020B0502040204020203" pitchFamily="34" charset="0"/>
              </a:rPr>
              <a:t>working day)</a:t>
            </a:r>
            <a:endParaRPr lang="en-SG" sz="3200" dirty="0" smtClean="0"/>
          </a:p>
          <a:p>
            <a:r>
              <a:rPr lang="en-SG" sz="3600" dirty="0" smtClean="0"/>
              <a:t>Control group: no job offer</a:t>
            </a:r>
          </a:p>
          <a:p>
            <a:endParaRPr lang="en-SG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3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Design: </a:t>
            </a:r>
            <a:r>
              <a:rPr lang="en-SG" dirty="0" smtClean="0"/>
              <a:t>2</a:t>
            </a:r>
            <a:r>
              <a:rPr lang="en-SG" baseline="30000" dirty="0" smtClean="0"/>
              <a:t>nd</a:t>
            </a:r>
            <a:r>
              <a:rPr lang="en-SG" dirty="0" smtClean="0"/>
              <a:t> stage </a:t>
            </a:r>
            <a:r>
              <a:rPr lang="en-SG" dirty="0"/>
              <a:t>randomization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3200" dirty="0" smtClean="0"/>
              <a:t>Once study subjects accept a job offer and completes the mandatory job training, the 2</a:t>
            </a:r>
            <a:r>
              <a:rPr lang="en-SG" sz="3200" baseline="30000" dirty="0" smtClean="0"/>
              <a:t>nd</a:t>
            </a:r>
            <a:r>
              <a:rPr lang="en-SG" sz="3200" dirty="0" smtClean="0"/>
              <a:t> stage randomization kicks in</a:t>
            </a:r>
          </a:p>
          <a:p>
            <a:endParaRPr lang="en-SG" sz="3200" dirty="0" smtClean="0"/>
          </a:p>
          <a:p>
            <a:r>
              <a:rPr lang="en-SG" sz="3200" dirty="0" smtClean="0"/>
              <a:t> Randomly chosen </a:t>
            </a:r>
            <a:r>
              <a:rPr lang="en-SG" sz="3200" b="1" u="sng" dirty="0" smtClean="0"/>
              <a:t>half</a:t>
            </a:r>
            <a:r>
              <a:rPr lang="en-SG" sz="3200" dirty="0" smtClean="0"/>
              <a:t> of the internship group receives the same financial incentive of the wage group</a:t>
            </a:r>
          </a:p>
          <a:p>
            <a:endParaRPr lang="en-SG" sz="3200" dirty="0" smtClean="0"/>
          </a:p>
          <a:p>
            <a:r>
              <a:rPr lang="en-SG" sz="3200" dirty="0" smtClean="0"/>
              <a:t> Randomly chosen </a:t>
            </a:r>
            <a:r>
              <a:rPr lang="en-SG" sz="3200" b="1" u="sng" dirty="0" smtClean="0"/>
              <a:t>half</a:t>
            </a:r>
            <a:r>
              <a:rPr lang="en-SG" sz="3200" dirty="0" smtClean="0"/>
              <a:t> of the wage group receives the same career incentives of the internship group</a:t>
            </a:r>
          </a:p>
          <a:p>
            <a:endParaRPr lang="en-SG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Kim, Kim, and Kim (2016)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B0C5-B776-43D9-B6CD-B7056950A5E2}" type="slidenum">
              <a:rPr lang="en-SG" smtClean="0"/>
              <a:t>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607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4207</TotalTime>
  <Words>4381</Words>
  <Application>Microsoft Office PowerPoint</Application>
  <PresentationFormat>사용자 지정</PresentationFormat>
  <Paragraphs>1414</Paragraphs>
  <Slides>48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Office Theme</vt:lpstr>
      <vt:lpstr>PowerPoint 프레젠테이션</vt:lpstr>
      <vt:lpstr>Motivation</vt:lpstr>
      <vt:lpstr>Research questions</vt:lpstr>
      <vt:lpstr>Identification Challenge</vt:lpstr>
      <vt:lpstr>Research Context</vt:lpstr>
      <vt:lpstr>AFF cohort surveys</vt:lpstr>
      <vt:lpstr>Research context (continued)</vt:lpstr>
      <vt:lpstr>Experimental Design: 1st stage randomization</vt:lpstr>
      <vt:lpstr>Experimental Design: 2nd stage randomization</vt:lpstr>
      <vt:lpstr>Experimental Design</vt:lpstr>
      <vt:lpstr>Contribution to the literature</vt:lpstr>
      <vt:lpstr>Preview of the results</vt:lpstr>
      <vt:lpstr>Baseline survey</vt:lpstr>
      <vt:lpstr>Pilot census survey</vt:lpstr>
      <vt:lpstr>Pilot census survey</vt:lpstr>
      <vt:lpstr>Actual census survey in the field</vt:lpstr>
      <vt:lpstr>Project timeline</vt:lpstr>
      <vt:lpstr>Project timeline</vt:lpstr>
      <vt:lpstr>Project timeline (continued)</vt:lpstr>
      <vt:lpstr>Project timeline (continued)</vt:lpstr>
      <vt:lpstr>Research stages and sample composition</vt:lpstr>
      <vt:lpstr>Balance checks</vt:lpstr>
      <vt:lpstr>1st stage randomization balance</vt:lpstr>
      <vt:lpstr>1st stage randomization balance</vt:lpstr>
      <vt:lpstr>2nd stage randomization balance</vt:lpstr>
      <vt:lpstr>Worker sorting </vt:lpstr>
      <vt:lpstr>Worker characteristics after self-selection </vt:lpstr>
      <vt:lpstr>Training performance</vt:lpstr>
      <vt:lpstr>Training outcome:  Quiz score</vt:lpstr>
      <vt:lpstr>Training outcome:  Error rate in mock survey</vt:lpstr>
      <vt:lpstr>Job performance regression</vt:lpstr>
      <vt:lpstr>Selection effect of career incentives on job performance</vt:lpstr>
      <vt:lpstr>PowerPoint 프레젠테이션</vt:lpstr>
      <vt:lpstr>Job performance: selection effect</vt:lpstr>
      <vt:lpstr>Incentive effect of career incentives on job performance</vt:lpstr>
      <vt:lpstr>PowerPoint 프레젠테이션</vt:lpstr>
      <vt:lpstr>Job performance: incentive effect of career incentives</vt:lpstr>
      <vt:lpstr>PowerPoint 프레젠테이션</vt:lpstr>
      <vt:lpstr>Job performance: incentive effect of financial incentives</vt:lpstr>
      <vt:lpstr>Concluding Remarks</vt:lpstr>
      <vt:lpstr>Appendix</vt:lpstr>
      <vt:lpstr>1st stage randomization balance</vt:lpstr>
      <vt:lpstr>1st stage randomization balance</vt:lpstr>
      <vt:lpstr>Job performance: selection effect</vt:lpstr>
      <vt:lpstr>Job performance: selection effect</vt:lpstr>
      <vt:lpstr>Job performance: incentive effect</vt:lpstr>
      <vt:lpstr>Job performance: incentive effect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Seonghoon KIM</dc:creator>
  <cp:lastModifiedBy>Eco-LAB</cp:lastModifiedBy>
  <cp:revision>112</cp:revision>
  <dcterms:created xsi:type="dcterms:W3CDTF">2016-03-13T16:05:47Z</dcterms:created>
  <dcterms:modified xsi:type="dcterms:W3CDTF">2016-06-28T01:10:21Z</dcterms:modified>
</cp:coreProperties>
</file>