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embeddings/Microsoft_Word___222447644447774.docx" ContentType="application/haansoftdocx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embeddings/Microsoft_Word___111336533336665.docx" ContentType="application/haansoftdocx"/>
  <Override PartName="/ppt/notesSlides/notesSlide1.xml" ContentType="application/vnd.openxmlformats-officedocument.presentationml.notesSlide+xml"/>
  <Override PartName="/ppt/embeddings/Microsoft_Word___333669866661010109.docx" ContentType="application/haansoftdocx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4" r:id="rId1"/>
  </p:sldMasterIdLst>
  <p:notesMasterIdLst>
    <p:notesMasterId r:id="rId88"/>
  </p:notesMasterIdLst>
  <p:handoutMasterIdLst>
    <p:handoutMasterId r:id="rId89"/>
  </p:handoutMasterIdLst>
  <p:sldIdLst>
    <p:sldId id="383" r:id="rId2"/>
    <p:sldId id="406" r:id="rId3"/>
    <p:sldId id="687" r:id="rId4"/>
    <p:sldId id="586" r:id="rId5"/>
    <p:sldId id="615" r:id="rId6"/>
    <p:sldId id="623" r:id="rId7"/>
    <p:sldId id="665" r:id="rId8"/>
    <p:sldId id="616" r:id="rId9"/>
    <p:sldId id="617" r:id="rId10"/>
    <p:sldId id="588" r:id="rId11"/>
    <p:sldId id="589" r:id="rId12"/>
    <p:sldId id="590" r:id="rId13"/>
    <p:sldId id="591" r:id="rId14"/>
    <p:sldId id="705" r:id="rId15"/>
    <p:sldId id="706" r:id="rId16"/>
    <p:sldId id="592" r:id="rId17"/>
    <p:sldId id="667" r:id="rId18"/>
    <p:sldId id="668" r:id="rId19"/>
    <p:sldId id="593" r:id="rId20"/>
    <p:sldId id="594" r:id="rId21"/>
    <p:sldId id="595" r:id="rId22"/>
    <p:sldId id="596" r:id="rId23"/>
    <p:sldId id="601" r:id="rId24"/>
    <p:sldId id="602" r:id="rId25"/>
    <p:sldId id="609" r:id="rId26"/>
    <p:sldId id="603" r:id="rId27"/>
    <p:sldId id="604" r:id="rId28"/>
    <p:sldId id="608" r:id="rId29"/>
    <p:sldId id="610" r:id="rId30"/>
    <p:sldId id="611" r:id="rId31"/>
    <p:sldId id="612" r:id="rId32"/>
    <p:sldId id="624" r:id="rId33"/>
    <p:sldId id="688" r:id="rId34"/>
    <p:sldId id="625" r:id="rId35"/>
    <p:sldId id="626" r:id="rId36"/>
    <p:sldId id="707" r:id="rId37"/>
    <p:sldId id="708" r:id="rId38"/>
    <p:sldId id="709" r:id="rId39"/>
    <p:sldId id="710" r:id="rId40"/>
    <p:sldId id="711" r:id="rId41"/>
    <p:sldId id="712" r:id="rId42"/>
    <p:sldId id="713" r:id="rId43"/>
    <p:sldId id="669" r:id="rId44"/>
    <p:sldId id="670" r:id="rId45"/>
    <p:sldId id="628" r:id="rId46"/>
    <p:sldId id="662" r:id="rId47"/>
    <p:sldId id="657" r:id="rId48"/>
    <p:sldId id="658" r:id="rId49"/>
    <p:sldId id="660" r:id="rId50"/>
    <p:sldId id="663" r:id="rId51"/>
    <p:sldId id="661" r:id="rId52"/>
    <p:sldId id="643" r:id="rId53"/>
    <p:sldId id="714" r:id="rId54"/>
    <p:sldId id="644" r:id="rId55"/>
    <p:sldId id="645" r:id="rId56"/>
    <p:sldId id="646" r:id="rId57"/>
    <p:sldId id="647" r:id="rId58"/>
    <p:sldId id="648" r:id="rId59"/>
    <p:sldId id="649" r:id="rId60"/>
    <p:sldId id="650" r:id="rId61"/>
    <p:sldId id="651" r:id="rId62"/>
    <p:sldId id="652" r:id="rId63"/>
    <p:sldId id="654" r:id="rId64"/>
    <p:sldId id="655" r:id="rId65"/>
    <p:sldId id="664" r:id="rId66"/>
    <p:sldId id="689" r:id="rId67"/>
    <p:sldId id="690" r:id="rId68"/>
    <p:sldId id="691" r:id="rId69"/>
    <p:sldId id="692" r:id="rId70"/>
    <p:sldId id="693" r:id="rId71"/>
    <p:sldId id="694" r:id="rId72"/>
    <p:sldId id="695" r:id="rId73"/>
    <p:sldId id="696" r:id="rId74"/>
    <p:sldId id="697" r:id="rId75"/>
    <p:sldId id="698" r:id="rId76"/>
    <p:sldId id="699" r:id="rId77"/>
    <p:sldId id="700" r:id="rId78"/>
    <p:sldId id="701" r:id="rId79"/>
    <p:sldId id="702" r:id="rId80"/>
    <p:sldId id="703" r:id="rId81"/>
    <p:sldId id="704" r:id="rId82"/>
    <p:sldId id="531" r:id="rId83"/>
    <p:sldId id="532" r:id="rId84"/>
    <p:sldId id="582" r:id="rId85"/>
    <p:sldId id="583" r:id="rId86"/>
    <p:sldId id="551" r:id="rId87"/>
  </p:sldIdLst>
  <p:sldSz cx="9144000" cy="6858000" type="screen4x3"/>
  <p:notesSz cx="6735763" cy="9866313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7">
          <p15:clr>
            <a:srgbClr val="A4A3A4"/>
          </p15:clr>
        </p15:guide>
        <p15:guide id="2" pos="212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0" autoAdjust="0"/>
    <p:restoredTop sz="99206" autoAdjust="0"/>
  </p:normalViewPr>
  <p:slideViewPr>
    <p:cSldViewPr>
      <p:cViewPr varScale="1">
        <p:scale>
          <a:sx n="62" d="100"/>
          <a:sy n="62" d="100"/>
        </p:scale>
        <p:origin x="58" y="31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3" d="100"/>
          <a:sy n="73" d="100"/>
        </p:scale>
        <p:origin x="-1050" y="-90"/>
      </p:cViewPr>
      <p:guideLst>
        <p:guide orient="horz" pos="3107"/>
        <p:guide pos="212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handoutMaster" Target="handoutMasters/handoutMaster1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presProps" Target="presProp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notesMaster" Target="notesMasters/notesMaster1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heme" Target="theme/theme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E:\yoko-data\&#32076;&#28168;&#36001;&#25919;\savingrate1995-2016JKOECD.xls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'貯蓄率95-16'!$E$13</c:f>
              <c:strCache>
                <c:ptCount val="1"/>
                <c:pt idx="0">
                  <c:v>Japan</c:v>
                </c:pt>
              </c:strCache>
            </c:strRef>
          </c:tx>
          <c:dLbls>
            <c:dLbl>
              <c:idx val="0"/>
              <c:layout>
                <c:manualLayout>
                  <c:x val="-3.6036036036036022E-2"/>
                  <c:y val="-4.5690550363447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3.8438438438438437E-2"/>
                  <c:y val="-3.73831775700934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3"/>
              <c:layout>
                <c:manualLayout>
                  <c:x val="-4.3243243243243246E-2"/>
                  <c:y val="-3.32294911734164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6"/>
              <c:layout>
                <c:manualLayout>
                  <c:x val="-3.6036036036036036E-2"/>
                  <c:y val="3.73831775700934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9"/>
              <c:layout>
                <c:manualLayout>
                  <c:x val="-5.0450450450450449E-2"/>
                  <c:y val="-3.73831775700934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1"/>
              <c:layout>
                <c:manualLayout>
                  <c:x val="-2.6426426426426425E-2"/>
                  <c:y val="-2.49221183800623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ja-JP"/>
                </a:pPr>
                <a:endParaRPr lang="ko-K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'貯蓄率95-16'!$D$14:$D$35</c:f>
              <c:numCache>
                <c:formatCode>###0</c:formatCode>
                <c:ptCount val="22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  <c:pt idx="20">
                  <c:v>2015</c:v>
                </c:pt>
                <c:pt idx="21">
                  <c:v>2016</c:v>
                </c:pt>
              </c:numCache>
            </c:numRef>
          </c:cat>
          <c:val>
            <c:numRef>
              <c:f>'貯蓄率95-16'!$E$14:$E$35</c:f>
              <c:numCache>
                <c:formatCode>General</c:formatCode>
                <c:ptCount val="22"/>
                <c:pt idx="0">
                  <c:v>10.6</c:v>
                </c:pt>
                <c:pt idx="1">
                  <c:v>8.5</c:v>
                </c:pt>
                <c:pt idx="2">
                  <c:v>8</c:v>
                </c:pt>
                <c:pt idx="3">
                  <c:v>9.5</c:v>
                </c:pt>
                <c:pt idx="4" formatCode="0.0\ \ ">
                  <c:v>8.0705093333116285</c:v>
                </c:pt>
                <c:pt idx="5" formatCode="0.0\ \ ">
                  <c:v>6.8155907317587854</c:v>
                </c:pt>
                <c:pt idx="6" formatCode="0.0\ \ ">
                  <c:v>3.6719795389488001</c:v>
                </c:pt>
                <c:pt idx="7" formatCode="0.0\ \ ">
                  <c:v>3.0719939111479788</c:v>
                </c:pt>
                <c:pt idx="8" formatCode="0.0\ \ ">
                  <c:v>2.5012569738708512</c:v>
                </c:pt>
                <c:pt idx="9" formatCode="0.0\ \ ">
                  <c:v>2.0749175421166308</c:v>
                </c:pt>
                <c:pt idx="10" formatCode="0.0\ \ ">
                  <c:v>1.4449339754801811</c:v>
                </c:pt>
                <c:pt idx="11" formatCode="0.0\ \ ">
                  <c:v>1.1499265389673261</c:v>
                </c:pt>
                <c:pt idx="12" formatCode="0.0\ \ ">
                  <c:v>0.91968511730090308</c:v>
                </c:pt>
                <c:pt idx="13" formatCode="0.0\ \ ">
                  <c:v>0.4468942103601003</c:v>
                </c:pt>
                <c:pt idx="14" formatCode="0.0\ \ ">
                  <c:v>2.376257846408516</c:v>
                </c:pt>
                <c:pt idx="15" formatCode="0.0\ \ ">
                  <c:v>1.9868911207902571</c:v>
                </c:pt>
                <c:pt idx="16" formatCode="0.0\ \ ">
                  <c:v>2.660563481479274</c:v>
                </c:pt>
                <c:pt idx="17" formatCode="0.0\ \ ">
                  <c:v>1.2287095177383349</c:v>
                </c:pt>
                <c:pt idx="18" formatCode="0.0\ \ ">
                  <c:v>-5.007229934390707E-2</c:v>
                </c:pt>
                <c:pt idx="19" formatCode="0.0\ \ ">
                  <c:v>-0.81233246731140796</c:v>
                </c:pt>
                <c:pt idx="20" formatCode="0.0\ \ ">
                  <c:v>1.366303812677347</c:v>
                </c:pt>
                <c:pt idx="21" formatCode="0.0\ \ ">
                  <c:v>2.7431219177045429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'貯蓄率95-16'!$F$13</c:f>
              <c:strCache>
                <c:ptCount val="1"/>
                <c:pt idx="0">
                  <c:v>South Korea</c:v>
                </c:pt>
              </c:strCache>
            </c:strRef>
          </c:tx>
          <c:dLbls>
            <c:dLbl>
              <c:idx val="0"/>
              <c:layout>
                <c:manualLayout>
                  <c:x val="-2.9612067896955436E-2"/>
                  <c:y val="-4.06821680707915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4.3243243243243246E-2"/>
                  <c:y val="3.32294911734164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4.8048048048048048E-2"/>
                  <c:y val="-4.15368639667705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3.8438438438438395E-2"/>
                  <c:y val="3.73831775700934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-4.3243243243243246E-2"/>
                  <c:y val="-4.15368639667705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2"/>
              <c:layout>
                <c:manualLayout>
                  <c:x val="-4.0840840840840838E-2"/>
                  <c:y val="-4.15371910286915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6"/>
              <c:layout>
                <c:manualLayout>
                  <c:x val="-4.0840840840840838E-2"/>
                  <c:y val="-4.15368639667705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1"/>
              <c:layout>
                <c:manualLayout>
                  <c:x val="-2.6426426426426425E-2"/>
                  <c:y val="-4.5690550363447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ja-JP"/>
                </a:pPr>
                <a:endParaRPr lang="ko-K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'貯蓄率95-16'!$D$14:$D$35</c:f>
              <c:numCache>
                <c:formatCode>###0</c:formatCode>
                <c:ptCount val="22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  <c:pt idx="20">
                  <c:v>2015</c:v>
                </c:pt>
                <c:pt idx="21">
                  <c:v>2016</c:v>
                </c:pt>
              </c:numCache>
            </c:numRef>
          </c:cat>
          <c:val>
            <c:numRef>
              <c:f>'貯蓄率95-16'!$F$14:$F$35</c:f>
              <c:numCache>
                <c:formatCode>General</c:formatCode>
                <c:ptCount val="22"/>
                <c:pt idx="0">
                  <c:v>18.3</c:v>
                </c:pt>
                <c:pt idx="1">
                  <c:v>17.5</c:v>
                </c:pt>
                <c:pt idx="2">
                  <c:v>15.6</c:v>
                </c:pt>
                <c:pt idx="3">
                  <c:v>22.9</c:v>
                </c:pt>
                <c:pt idx="4" formatCode="0.0\ \ ">
                  <c:v>15.76076357098254</c:v>
                </c:pt>
                <c:pt idx="5" formatCode="0.0\ \ ">
                  <c:v>9.157669570214594</c:v>
                </c:pt>
                <c:pt idx="6" formatCode="0.0\ \ ">
                  <c:v>5.5042355996008432</c:v>
                </c:pt>
                <c:pt idx="7" formatCode="0.0\ \ ">
                  <c:v>1.0717009327615961</c:v>
                </c:pt>
                <c:pt idx="8" formatCode="0.0\ \ ">
                  <c:v>4.754015705813222</c:v>
                </c:pt>
                <c:pt idx="9" formatCode="0.0\ \ ">
                  <c:v>8.1917744998846231</c:v>
                </c:pt>
                <c:pt idx="10" formatCode="0.0\ \ ">
                  <c:v>6.7186034191458202</c:v>
                </c:pt>
                <c:pt idx="11" formatCode="0.0\ \ ">
                  <c:v>5.4695655607614544</c:v>
                </c:pt>
                <c:pt idx="12" formatCode="0.0\ \ ">
                  <c:v>3.5496900834469671</c:v>
                </c:pt>
                <c:pt idx="13" formatCode="0.0\ \ ">
                  <c:v>3.7571633219963361</c:v>
                </c:pt>
                <c:pt idx="14" formatCode="0.0\ \ ">
                  <c:v>4.8328078374370707</c:v>
                </c:pt>
                <c:pt idx="15" formatCode="0.0\ \ ">
                  <c:v>4.6627904661098611</c:v>
                </c:pt>
                <c:pt idx="16" formatCode="0.0\ \ ">
                  <c:v>3.8620029115674979</c:v>
                </c:pt>
                <c:pt idx="17" formatCode="0.0\ \ ">
                  <c:v>3.8950134912379148</c:v>
                </c:pt>
                <c:pt idx="18" formatCode="0.0\ \ ">
                  <c:v>5.5959261225110142</c:v>
                </c:pt>
                <c:pt idx="19" formatCode="0.0\ \ ">
                  <c:v>7.1801222263547047</c:v>
                </c:pt>
                <c:pt idx="20" formatCode="0.0\ \ ">
                  <c:v>8.8223534062932565</c:v>
                </c:pt>
                <c:pt idx="21" formatCode="0.0\ \ ">
                  <c:v>8.7759811922755002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52400752"/>
        <c:axId val="952408912"/>
      </c:lineChart>
      <c:catAx>
        <c:axId val="952400752"/>
        <c:scaling>
          <c:orientation val="minMax"/>
        </c:scaling>
        <c:delete val="0"/>
        <c:axPos val="b"/>
        <c:numFmt formatCode="###0" sourceLinked="1"/>
        <c:majorTickMark val="out"/>
        <c:minorTickMark val="none"/>
        <c:tickLblPos val="nextTo"/>
        <c:txPr>
          <a:bodyPr/>
          <a:lstStyle/>
          <a:p>
            <a:pPr>
              <a:defRPr lang="ja-JP"/>
            </a:pPr>
            <a:endParaRPr lang="ko-KR"/>
          </a:p>
        </c:txPr>
        <c:crossAx val="952408912"/>
        <c:crosses val="autoZero"/>
        <c:auto val="1"/>
        <c:lblAlgn val="ctr"/>
        <c:lblOffset val="100"/>
        <c:noMultiLvlLbl val="0"/>
      </c:catAx>
      <c:valAx>
        <c:axId val="9524089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ja-JP"/>
            </a:pPr>
            <a:endParaRPr lang="ko-KR"/>
          </a:p>
        </c:txPr>
        <c:crossAx val="952400752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lang="ja-JP"/>
          </a:pPr>
          <a:endParaRPr lang="ko-KR"/>
        </a:p>
      </c:txPr>
    </c:legend>
    <c:plotVisOnly val="1"/>
    <c:dispBlanksAs val="gap"/>
    <c:showDLblsOverMax val="0"/>
  </c:chart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ja-JP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4763" y="0"/>
            <a:ext cx="2919412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ja-JP"/>
          </a:p>
        </p:txBody>
      </p:sp>
      <p:sp>
        <p:nvSpPr>
          <p:cNvPr id="1013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1013"/>
            <a:ext cx="2919413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ja-JP"/>
          </a:p>
        </p:txBody>
      </p:sp>
      <p:sp>
        <p:nvSpPr>
          <p:cNvPr id="1013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63BE76A-1D24-4711-8DD3-663E57714F7F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230908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ja-JP"/>
          </a:p>
        </p:txBody>
      </p:sp>
      <p:sp>
        <p:nvSpPr>
          <p:cNvPr id="14339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94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ja-JP"/>
          </a:p>
        </p:txBody>
      </p:sp>
      <p:sp>
        <p:nvSpPr>
          <p:cNvPr id="14340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39775"/>
            <a:ext cx="4933950" cy="36988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4341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686300"/>
            <a:ext cx="4938713" cy="444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14342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4188"/>
            <a:ext cx="29194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ja-JP"/>
          </a:p>
        </p:txBody>
      </p:sp>
      <p:sp>
        <p:nvSpPr>
          <p:cNvPr id="14343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50" y="9374188"/>
            <a:ext cx="29194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0C0BB7B-52FC-4B5B-849D-96EDCA766E2A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5033359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pitchFamily="18" charset="-128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pitchFamily="18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pitchFamily="18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pitchFamily="18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pitchFamily="18" charset="-128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03288" y="739775"/>
            <a:ext cx="4930775" cy="369887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0BB7B-52FC-4B5B-849D-96EDCA766E2A}" type="slidenum">
              <a:rPr lang="en-US" altLang="ja-JP" smtClean="0"/>
              <a:pPr/>
              <a:t>24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83625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970" name="Group 2"/>
          <p:cNvGrpSpPr>
            <a:grpSpLocks/>
          </p:cNvGrpSpPr>
          <p:nvPr/>
        </p:nvGrpSpPr>
        <p:grpSpPr bwMode="auto">
          <a:xfrm>
            <a:off x="0" y="2247900"/>
            <a:ext cx="9144000" cy="4610100"/>
            <a:chOff x="0" y="1416"/>
            <a:chExt cx="5760" cy="2904"/>
          </a:xfrm>
        </p:grpSpPr>
        <p:sp>
          <p:nvSpPr>
            <p:cNvPr id="83971" name="Freeform 3"/>
            <p:cNvSpPr>
              <a:spLocks/>
            </p:cNvSpPr>
            <p:nvPr/>
          </p:nvSpPr>
          <p:spPr bwMode="ltGray">
            <a:xfrm>
              <a:off x="0" y="3182"/>
              <a:ext cx="5760" cy="1134"/>
            </a:xfrm>
            <a:custGeom>
              <a:avLst/>
              <a:gdLst>
                <a:gd name="T0" fmla="*/ 4312 w 4312"/>
                <a:gd name="T1" fmla="*/ 616 h 1232"/>
                <a:gd name="T2" fmla="*/ 4312 w 4312"/>
                <a:gd name="T3" fmla="*/ 1232 h 1232"/>
                <a:gd name="T4" fmla="*/ 0 w 4312"/>
                <a:gd name="T5" fmla="*/ 1232 h 1232"/>
                <a:gd name="T6" fmla="*/ 0 w 4312"/>
                <a:gd name="T7" fmla="*/ 0 h 1232"/>
                <a:gd name="T8" fmla="*/ 147 w 4312"/>
                <a:gd name="T9" fmla="*/ 48 h 1232"/>
                <a:gd name="T10" fmla="*/ 200 w 4312"/>
                <a:gd name="T11" fmla="*/ 112 h 1232"/>
                <a:gd name="T12" fmla="*/ 260 w 4312"/>
                <a:gd name="T13" fmla="*/ 160 h 1232"/>
                <a:gd name="T14" fmla="*/ 425 w 4312"/>
                <a:gd name="T15" fmla="*/ 120 h 1232"/>
                <a:gd name="T16" fmla="*/ 503 w 4312"/>
                <a:gd name="T17" fmla="*/ 88 h 1232"/>
                <a:gd name="T18" fmla="*/ 616 w 4312"/>
                <a:gd name="T19" fmla="*/ 112 h 1232"/>
                <a:gd name="T20" fmla="*/ 677 w 4312"/>
                <a:gd name="T21" fmla="*/ 200 h 1232"/>
                <a:gd name="T22" fmla="*/ 703 w 4312"/>
                <a:gd name="T23" fmla="*/ 216 h 1232"/>
                <a:gd name="T24" fmla="*/ 755 w 4312"/>
                <a:gd name="T25" fmla="*/ 264 h 1232"/>
                <a:gd name="T26" fmla="*/ 868 w 4312"/>
                <a:gd name="T27" fmla="*/ 288 h 1232"/>
                <a:gd name="T28" fmla="*/ 842 w 4312"/>
                <a:gd name="T29" fmla="*/ 304 h 1232"/>
                <a:gd name="T30" fmla="*/ 850 w 4312"/>
                <a:gd name="T31" fmla="*/ 328 h 1232"/>
                <a:gd name="T32" fmla="*/ 824 w 4312"/>
                <a:gd name="T33" fmla="*/ 344 h 1232"/>
                <a:gd name="T34" fmla="*/ 928 w 4312"/>
                <a:gd name="T35" fmla="*/ 424 h 1232"/>
                <a:gd name="T36" fmla="*/ 1015 w 4312"/>
                <a:gd name="T37" fmla="*/ 392 h 1232"/>
                <a:gd name="T38" fmla="*/ 1163 w 4312"/>
                <a:gd name="T39" fmla="*/ 432 h 1232"/>
                <a:gd name="T40" fmla="*/ 1267 w 4312"/>
                <a:gd name="T41" fmla="*/ 496 h 1232"/>
                <a:gd name="T42" fmla="*/ 1371 w 4312"/>
                <a:gd name="T43" fmla="*/ 560 h 1232"/>
                <a:gd name="T44" fmla="*/ 1449 w 4312"/>
                <a:gd name="T45" fmla="*/ 568 h 1232"/>
                <a:gd name="T46" fmla="*/ 1657 w 4312"/>
                <a:gd name="T47" fmla="*/ 552 h 1232"/>
                <a:gd name="T48" fmla="*/ 1709 w 4312"/>
                <a:gd name="T49" fmla="*/ 560 h 1232"/>
                <a:gd name="T50" fmla="*/ 1718 w 4312"/>
                <a:gd name="T51" fmla="*/ 584 h 1232"/>
                <a:gd name="T52" fmla="*/ 1779 w 4312"/>
                <a:gd name="T53" fmla="*/ 608 h 1232"/>
                <a:gd name="T54" fmla="*/ 1831 w 4312"/>
                <a:gd name="T55" fmla="*/ 648 h 1232"/>
                <a:gd name="T56" fmla="*/ 1848 w 4312"/>
                <a:gd name="T57" fmla="*/ 720 h 1232"/>
                <a:gd name="T58" fmla="*/ 1900 w 4312"/>
                <a:gd name="T59" fmla="*/ 744 h 1232"/>
                <a:gd name="T60" fmla="*/ 2039 w 4312"/>
                <a:gd name="T61" fmla="*/ 792 h 1232"/>
                <a:gd name="T62" fmla="*/ 2160 w 4312"/>
                <a:gd name="T63" fmla="*/ 752 h 1232"/>
                <a:gd name="T64" fmla="*/ 2403 w 4312"/>
                <a:gd name="T65" fmla="*/ 840 h 1232"/>
                <a:gd name="T66" fmla="*/ 2620 w 4312"/>
                <a:gd name="T67" fmla="*/ 784 h 1232"/>
                <a:gd name="T68" fmla="*/ 2698 w 4312"/>
                <a:gd name="T69" fmla="*/ 728 h 1232"/>
                <a:gd name="T70" fmla="*/ 2854 w 4312"/>
                <a:gd name="T71" fmla="*/ 696 h 1232"/>
                <a:gd name="T72" fmla="*/ 3063 w 4312"/>
                <a:gd name="T73" fmla="*/ 640 h 1232"/>
                <a:gd name="T74" fmla="*/ 3123 w 4312"/>
                <a:gd name="T75" fmla="*/ 648 h 1232"/>
                <a:gd name="T76" fmla="*/ 3149 w 4312"/>
                <a:gd name="T77" fmla="*/ 672 h 1232"/>
                <a:gd name="T78" fmla="*/ 3175 w 4312"/>
                <a:gd name="T79" fmla="*/ 680 h 1232"/>
                <a:gd name="T80" fmla="*/ 3306 w 4312"/>
                <a:gd name="T81" fmla="*/ 648 h 1232"/>
                <a:gd name="T82" fmla="*/ 3644 w 4312"/>
                <a:gd name="T83" fmla="*/ 712 h 1232"/>
                <a:gd name="T84" fmla="*/ 3687 w 4312"/>
                <a:gd name="T85" fmla="*/ 808 h 1232"/>
                <a:gd name="T86" fmla="*/ 3696 w 4312"/>
                <a:gd name="T87" fmla="*/ 832 h 1232"/>
                <a:gd name="T88" fmla="*/ 3748 w 4312"/>
                <a:gd name="T89" fmla="*/ 848 h 1232"/>
                <a:gd name="T90" fmla="*/ 3817 w 4312"/>
                <a:gd name="T91" fmla="*/ 824 h 1232"/>
                <a:gd name="T92" fmla="*/ 3843 w 4312"/>
                <a:gd name="T93" fmla="*/ 728 h 1232"/>
                <a:gd name="T94" fmla="*/ 3852 w 4312"/>
                <a:gd name="T95" fmla="*/ 688 h 1232"/>
                <a:gd name="T96" fmla="*/ 3904 w 4312"/>
                <a:gd name="T97" fmla="*/ 672 h 1232"/>
                <a:gd name="T98" fmla="*/ 3982 w 4312"/>
                <a:gd name="T99" fmla="*/ 712 h 1232"/>
                <a:gd name="T100" fmla="*/ 4000 w 4312"/>
                <a:gd name="T101" fmla="*/ 760 h 1232"/>
                <a:gd name="T102" fmla="*/ 4008 w 4312"/>
                <a:gd name="T103" fmla="*/ 800 h 1232"/>
                <a:gd name="T104" fmla="*/ 4034 w 4312"/>
                <a:gd name="T105" fmla="*/ 816 h 1232"/>
                <a:gd name="T106" fmla="*/ 4138 w 4312"/>
                <a:gd name="T107" fmla="*/ 776 h 1232"/>
                <a:gd name="T108" fmla="*/ 4225 w 4312"/>
                <a:gd name="T109" fmla="*/ 704 h 1232"/>
                <a:gd name="T110" fmla="*/ 4286 w 4312"/>
                <a:gd name="T111" fmla="*/ 648 h 1232"/>
                <a:gd name="T112" fmla="*/ 4312 w 4312"/>
                <a:gd name="T113" fmla="*/ 616 h 1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312" h="1232">
                  <a:moveTo>
                    <a:pt x="4312" y="616"/>
                  </a:moveTo>
                  <a:lnTo>
                    <a:pt x="4312" y="1232"/>
                  </a:lnTo>
                  <a:lnTo>
                    <a:pt x="0" y="1232"/>
                  </a:lnTo>
                  <a:lnTo>
                    <a:pt x="0" y="0"/>
                  </a:lnTo>
                  <a:cubicBezTo>
                    <a:pt x="50" y="15"/>
                    <a:pt x="103" y="21"/>
                    <a:pt x="147" y="48"/>
                  </a:cubicBezTo>
                  <a:cubicBezTo>
                    <a:pt x="168" y="76"/>
                    <a:pt x="168" y="93"/>
                    <a:pt x="200" y="112"/>
                  </a:cubicBezTo>
                  <a:cubicBezTo>
                    <a:pt x="213" y="149"/>
                    <a:pt x="226" y="139"/>
                    <a:pt x="260" y="160"/>
                  </a:cubicBezTo>
                  <a:cubicBezTo>
                    <a:pt x="317" y="143"/>
                    <a:pt x="367" y="132"/>
                    <a:pt x="425" y="120"/>
                  </a:cubicBezTo>
                  <a:cubicBezTo>
                    <a:pt x="454" y="114"/>
                    <a:pt x="475" y="97"/>
                    <a:pt x="503" y="88"/>
                  </a:cubicBezTo>
                  <a:cubicBezTo>
                    <a:pt x="540" y="99"/>
                    <a:pt x="616" y="112"/>
                    <a:pt x="616" y="112"/>
                  </a:cubicBezTo>
                  <a:cubicBezTo>
                    <a:pt x="665" y="142"/>
                    <a:pt x="643" y="169"/>
                    <a:pt x="677" y="200"/>
                  </a:cubicBezTo>
                  <a:cubicBezTo>
                    <a:pt x="684" y="207"/>
                    <a:pt x="695" y="210"/>
                    <a:pt x="703" y="216"/>
                  </a:cubicBezTo>
                  <a:cubicBezTo>
                    <a:pt x="721" y="231"/>
                    <a:pt x="755" y="264"/>
                    <a:pt x="755" y="264"/>
                  </a:cubicBezTo>
                  <a:cubicBezTo>
                    <a:pt x="801" y="253"/>
                    <a:pt x="838" y="248"/>
                    <a:pt x="868" y="288"/>
                  </a:cubicBezTo>
                  <a:cubicBezTo>
                    <a:pt x="859" y="293"/>
                    <a:pt x="846" y="295"/>
                    <a:pt x="842" y="304"/>
                  </a:cubicBezTo>
                  <a:cubicBezTo>
                    <a:pt x="838" y="312"/>
                    <a:pt x="854" y="320"/>
                    <a:pt x="850" y="328"/>
                  </a:cubicBezTo>
                  <a:cubicBezTo>
                    <a:pt x="846" y="337"/>
                    <a:pt x="833" y="339"/>
                    <a:pt x="824" y="344"/>
                  </a:cubicBezTo>
                  <a:cubicBezTo>
                    <a:pt x="843" y="394"/>
                    <a:pt x="875" y="408"/>
                    <a:pt x="928" y="424"/>
                  </a:cubicBezTo>
                  <a:cubicBezTo>
                    <a:pt x="960" y="414"/>
                    <a:pt x="983" y="400"/>
                    <a:pt x="1015" y="392"/>
                  </a:cubicBezTo>
                  <a:cubicBezTo>
                    <a:pt x="1068" y="402"/>
                    <a:pt x="1107" y="423"/>
                    <a:pt x="1163" y="432"/>
                  </a:cubicBezTo>
                  <a:cubicBezTo>
                    <a:pt x="1197" y="453"/>
                    <a:pt x="1232" y="475"/>
                    <a:pt x="1267" y="496"/>
                  </a:cubicBezTo>
                  <a:cubicBezTo>
                    <a:pt x="1297" y="515"/>
                    <a:pt x="1332" y="551"/>
                    <a:pt x="1371" y="560"/>
                  </a:cubicBezTo>
                  <a:cubicBezTo>
                    <a:pt x="1396" y="566"/>
                    <a:pt x="1423" y="565"/>
                    <a:pt x="1449" y="568"/>
                  </a:cubicBezTo>
                  <a:cubicBezTo>
                    <a:pt x="1516" y="583"/>
                    <a:pt x="1592" y="572"/>
                    <a:pt x="1657" y="552"/>
                  </a:cubicBezTo>
                  <a:cubicBezTo>
                    <a:pt x="1674" y="555"/>
                    <a:pt x="1694" y="552"/>
                    <a:pt x="1709" y="560"/>
                  </a:cubicBezTo>
                  <a:cubicBezTo>
                    <a:pt x="1717" y="564"/>
                    <a:pt x="1712" y="577"/>
                    <a:pt x="1718" y="584"/>
                  </a:cubicBezTo>
                  <a:cubicBezTo>
                    <a:pt x="1733" y="601"/>
                    <a:pt x="1758" y="603"/>
                    <a:pt x="1779" y="608"/>
                  </a:cubicBezTo>
                  <a:cubicBezTo>
                    <a:pt x="1795" y="623"/>
                    <a:pt x="1817" y="632"/>
                    <a:pt x="1831" y="648"/>
                  </a:cubicBezTo>
                  <a:cubicBezTo>
                    <a:pt x="1840" y="659"/>
                    <a:pt x="1847" y="719"/>
                    <a:pt x="1848" y="720"/>
                  </a:cubicBezTo>
                  <a:cubicBezTo>
                    <a:pt x="1855" y="732"/>
                    <a:pt x="1888" y="741"/>
                    <a:pt x="1900" y="744"/>
                  </a:cubicBezTo>
                  <a:cubicBezTo>
                    <a:pt x="1953" y="758"/>
                    <a:pt x="1991" y="777"/>
                    <a:pt x="2039" y="792"/>
                  </a:cubicBezTo>
                  <a:cubicBezTo>
                    <a:pt x="2109" y="776"/>
                    <a:pt x="2103" y="770"/>
                    <a:pt x="2160" y="752"/>
                  </a:cubicBezTo>
                  <a:cubicBezTo>
                    <a:pt x="2245" y="763"/>
                    <a:pt x="2332" y="796"/>
                    <a:pt x="2403" y="840"/>
                  </a:cubicBezTo>
                  <a:cubicBezTo>
                    <a:pt x="2476" y="823"/>
                    <a:pt x="2549" y="806"/>
                    <a:pt x="2620" y="784"/>
                  </a:cubicBezTo>
                  <a:cubicBezTo>
                    <a:pt x="2653" y="774"/>
                    <a:pt x="2667" y="741"/>
                    <a:pt x="2698" y="728"/>
                  </a:cubicBezTo>
                  <a:cubicBezTo>
                    <a:pt x="2754" y="705"/>
                    <a:pt x="2795" y="702"/>
                    <a:pt x="2854" y="696"/>
                  </a:cubicBezTo>
                  <a:cubicBezTo>
                    <a:pt x="2925" y="680"/>
                    <a:pt x="2991" y="653"/>
                    <a:pt x="3063" y="640"/>
                  </a:cubicBezTo>
                  <a:cubicBezTo>
                    <a:pt x="3083" y="643"/>
                    <a:pt x="3104" y="641"/>
                    <a:pt x="3123" y="648"/>
                  </a:cubicBezTo>
                  <a:cubicBezTo>
                    <a:pt x="3135" y="652"/>
                    <a:pt x="3140" y="666"/>
                    <a:pt x="3149" y="672"/>
                  </a:cubicBezTo>
                  <a:cubicBezTo>
                    <a:pt x="3157" y="677"/>
                    <a:pt x="3167" y="677"/>
                    <a:pt x="3175" y="680"/>
                  </a:cubicBezTo>
                  <a:cubicBezTo>
                    <a:pt x="3221" y="666"/>
                    <a:pt x="3265" y="673"/>
                    <a:pt x="3306" y="648"/>
                  </a:cubicBezTo>
                  <a:cubicBezTo>
                    <a:pt x="3415" y="682"/>
                    <a:pt x="3532" y="686"/>
                    <a:pt x="3644" y="712"/>
                  </a:cubicBezTo>
                  <a:cubicBezTo>
                    <a:pt x="3666" y="742"/>
                    <a:pt x="3675" y="774"/>
                    <a:pt x="3687" y="808"/>
                  </a:cubicBezTo>
                  <a:cubicBezTo>
                    <a:pt x="3691" y="816"/>
                    <a:pt x="3687" y="829"/>
                    <a:pt x="3696" y="832"/>
                  </a:cubicBezTo>
                  <a:cubicBezTo>
                    <a:pt x="3713" y="837"/>
                    <a:pt x="3748" y="848"/>
                    <a:pt x="3748" y="848"/>
                  </a:cubicBezTo>
                  <a:cubicBezTo>
                    <a:pt x="3798" y="833"/>
                    <a:pt x="3786" y="867"/>
                    <a:pt x="3817" y="824"/>
                  </a:cubicBezTo>
                  <a:cubicBezTo>
                    <a:pt x="3806" y="780"/>
                    <a:pt x="3809" y="760"/>
                    <a:pt x="3843" y="728"/>
                  </a:cubicBezTo>
                  <a:cubicBezTo>
                    <a:pt x="3847" y="715"/>
                    <a:pt x="3841" y="698"/>
                    <a:pt x="3852" y="688"/>
                  </a:cubicBezTo>
                  <a:cubicBezTo>
                    <a:pt x="3865" y="676"/>
                    <a:pt x="3904" y="672"/>
                    <a:pt x="3904" y="672"/>
                  </a:cubicBezTo>
                  <a:cubicBezTo>
                    <a:pt x="3932" y="681"/>
                    <a:pt x="3982" y="712"/>
                    <a:pt x="3982" y="712"/>
                  </a:cubicBezTo>
                  <a:cubicBezTo>
                    <a:pt x="3988" y="728"/>
                    <a:pt x="3996" y="743"/>
                    <a:pt x="4000" y="760"/>
                  </a:cubicBezTo>
                  <a:cubicBezTo>
                    <a:pt x="4003" y="773"/>
                    <a:pt x="4001" y="788"/>
                    <a:pt x="4008" y="800"/>
                  </a:cubicBezTo>
                  <a:cubicBezTo>
                    <a:pt x="4014" y="808"/>
                    <a:pt x="4026" y="811"/>
                    <a:pt x="4034" y="816"/>
                  </a:cubicBezTo>
                  <a:cubicBezTo>
                    <a:pt x="4072" y="804"/>
                    <a:pt x="4102" y="787"/>
                    <a:pt x="4138" y="776"/>
                  </a:cubicBezTo>
                  <a:cubicBezTo>
                    <a:pt x="4172" y="730"/>
                    <a:pt x="4159" y="719"/>
                    <a:pt x="4225" y="704"/>
                  </a:cubicBezTo>
                  <a:cubicBezTo>
                    <a:pt x="4246" y="675"/>
                    <a:pt x="4265" y="677"/>
                    <a:pt x="4286" y="648"/>
                  </a:cubicBezTo>
                  <a:cubicBezTo>
                    <a:pt x="4277" y="625"/>
                    <a:pt x="4312" y="616"/>
                    <a:pt x="4312" y="61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fol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grpSp>
          <p:nvGrpSpPr>
            <p:cNvPr id="83972" name="Group 4"/>
            <p:cNvGrpSpPr>
              <a:grpSpLocks/>
            </p:cNvGrpSpPr>
            <p:nvPr/>
          </p:nvGrpSpPr>
          <p:grpSpPr bwMode="auto">
            <a:xfrm>
              <a:off x="4098" y="1416"/>
              <a:ext cx="1594" cy="2904"/>
              <a:chOff x="1754" y="405"/>
              <a:chExt cx="2124" cy="3627"/>
            </a:xfrm>
          </p:grpSpPr>
          <p:grpSp>
            <p:nvGrpSpPr>
              <p:cNvPr id="83973" name="Group 5"/>
              <p:cNvGrpSpPr>
                <a:grpSpLocks/>
              </p:cNvGrpSpPr>
              <p:nvPr/>
            </p:nvGrpSpPr>
            <p:grpSpPr bwMode="auto">
              <a:xfrm>
                <a:off x="1929" y="405"/>
                <a:ext cx="1740" cy="1929"/>
                <a:chOff x="1929" y="405"/>
                <a:chExt cx="1740" cy="1929"/>
              </a:xfrm>
            </p:grpSpPr>
            <p:sp>
              <p:nvSpPr>
                <p:cNvPr id="83974" name="Oval 6"/>
                <p:cNvSpPr>
                  <a:spLocks noChangeArrowheads="1"/>
                </p:cNvSpPr>
                <p:nvPr/>
              </p:nvSpPr>
              <p:spPr bwMode="ltGray">
                <a:xfrm>
                  <a:off x="2741" y="464"/>
                  <a:ext cx="47" cy="58"/>
                </a:xfrm>
                <a:prstGeom prst="ellipse">
                  <a:avLst/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3975" name="Freeform 7"/>
                <p:cNvSpPr>
                  <a:spLocks/>
                </p:cNvSpPr>
                <p:nvPr/>
              </p:nvSpPr>
              <p:spPr bwMode="ltGray">
                <a:xfrm>
                  <a:off x="2661" y="405"/>
                  <a:ext cx="225" cy="1215"/>
                </a:xfrm>
                <a:custGeom>
                  <a:avLst/>
                  <a:gdLst>
                    <a:gd name="T0" fmla="*/ 39 w 225"/>
                    <a:gd name="T1" fmla="*/ 1146 h 1215"/>
                    <a:gd name="T2" fmla="*/ 87 w 225"/>
                    <a:gd name="T3" fmla="*/ 1092 h 1215"/>
                    <a:gd name="T4" fmla="*/ 99 w 225"/>
                    <a:gd name="T5" fmla="*/ 0 h 1215"/>
                    <a:gd name="T6" fmla="*/ 108 w 225"/>
                    <a:gd name="T7" fmla="*/ 0 h 1215"/>
                    <a:gd name="T8" fmla="*/ 138 w 225"/>
                    <a:gd name="T9" fmla="*/ 1095 h 1215"/>
                    <a:gd name="T10" fmla="*/ 183 w 225"/>
                    <a:gd name="T11" fmla="*/ 1146 h 1215"/>
                    <a:gd name="T12" fmla="*/ 225 w 225"/>
                    <a:gd name="T13" fmla="*/ 1146 h 1215"/>
                    <a:gd name="T14" fmla="*/ 222 w 225"/>
                    <a:gd name="T15" fmla="*/ 1212 h 1215"/>
                    <a:gd name="T16" fmla="*/ 0 w 225"/>
                    <a:gd name="T17" fmla="*/ 1215 h 1215"/>
                    <a:gd name="T18" fmla="*/ 0 w 225"/>
                    <a:gd name="T19" fmla="*/ 1149 h 1215"/>
                    <a:gd name="T20" fmla="*/ 39 w 225"/>
                    <a:gd name="T21" fmla="*/ 1146 h 12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25" h="1215">
                      <a:moveTo>
                        <a:pt x="39" y="1146"/>
                      </a:moveTo>
                      <a:lnTo>
                        <a:pt x="87" y="1092"/>
                      </a:lnTo>
                      <a:lnTo>
                        <a:pt x="99" y="0"/>
                      </a:lnTo>
                      <a:lnTo>
                        <a:pt x="108" y="0"/>
                      </a:lnTo>
                      <a:lnTo>
                        <a:pt x="138" y="1095"/>
                      </a:lnTo>
                      <a:lnTo>
                        <a:pt x="183" y="1146"/>
                      </a:lnTo>
                      <a:lnTo>
                        <a:pt x="225" y="1146"/>
                      </a:lnTo>
                      <a:lnTo>
                        <a:pt x="222" y="1212"/>
                      </a:lnTo>
                      <a:lnTo>
                        <a:pt x="0" y="1215"/>
                      </a:lnTo>
                      <a:lnTo>
                        <a:pt x="0" y="1149"/>
                      </a:lnTo>
                      <a:lnTo>
                        <a:pt x="39" y="1146"/>
                      </a:lnTo>
                      <a:close/>
                    </a:path>
                  </a:pathLst>
                </a:cu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3976" name="Oval 8"/>
                <p:cNvSpPr>
                  <a:spLocks noChangeArrowheads="1"/>
                </p:cNvSpPr>
                <p:nvPr/>
              </p:nvSpPr>
              <p:spPr bwMode="ltGray">
                <a:xfrm>
                  <a:off x="2741" y="539"/>
                  <a:ext cx="47" cy="58"/>
                </a:xfrm>
                <a:prstGeom prst="ellipse">
                  <a:avLst/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3977" name="Oval 9"/>
                <p:cNvSpPr>
                  <a:spLocks noChangeArrowheads="1"/>
                </p:cNvSpPr>
                <p:nvPr/>
              </p:nvSpPr>
              <p:spPr bwMode="ltGray">
                <a:xfrm>
                  <a:off x="2728" y="804"/>
                  <a:ext cx="87" cy="47"/>
                </a:xfrm>
                <a:prstGeom prst="ellipse">
                  <a:avLst/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3978" name="Oval 10"/>
                <p:cNvSpPr>
                  <a:spLocks noChangeArrowheads="1"/>
                </p:cNvSpPr>
                <p:nvPr/>
              </p:nvSpPr>
              <p:spPr bwMode="ltGray">
                <a:xfrm>
                  <a:off x="2728" y="870"/>
                  <a:ext cx="87" cy="47"/>
                </a:xfrm>
                <a:prstGeom prst="ellipse">
                  <a:avLst/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3979" name="Oval 11"/>
                <p:cNvSpPr>
                  <a:spLocks noChangeArrowheads="1"/>
                </p:cNvSpPr>
                <p:nvPr/>
              </p:nvSpPr>
              <p:spPr bwMode="ltGray">
                <a:xfrm>
                  <a:off x="2728" y="936"/>
                  <a:ext cx="87" cy="47"/>
                </a:xfrm>
                <a:prstGeom prst="ellipse">
                  <a:avLst/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3980" name="Oval 12"/>
                <p:cNvSpPr>
                  <a:spLocks noChangeArrowheads="1"/>
                </p:cNvSpPr>
                <p:nvPr/>
              </p:nvSpPr>
              <p:spPr bwMode="ltGray">
                <a:xfrm>
                  <a:off x="2728" y="1002"/>
                  <a:ext cx="87" cy="47"/>
                </a:xfrm>
                <a:prstGeom prst="ellipse">
                  <a:avLst/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3981" name="Oval 13"/>
                <p:cNvSpPr>
                  <a:spLocks noChangeArrowheads="1"/>
                </p:cNvSpPr>
                <p:nvPr/>
              </p:nvSpPr>
              <p:spPr bwMode="ltGray">
                <a:xfrm>
                  <a:off x="2718" y="1206"/>
                  <a:ext cx="108" cy="47"/>
                </a:xfrm>
                <a:prstGeom prst="ellipse">
                  <a:avLst/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3982" name="Oval 14"/>
                <p:cNvSpPr>
                  <a:spLocks noChangeArrowheads="1"/>
                </p:cNvSpPr>
                <p:nvPr/>
              </p:nvSpPr>
              <p:spPr bwMode="ltGray">
                <a:xfrm>
                  <a:off x="2723" y="1140"/>
                  <a:ext cx="99" cy="47"/>
                </a:xfrm>
                <a:prstGeom prst="ellipse">
                  <a:avLst/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3983" name="Oval 15"/>
                <p:cNvSpPr>
                  <a:spLocks noChangeArrowheads="1"/>
                </p:cNvSpPr>
                <p:nvPr/>
              </p:nvSpPr>
              <p:spPr bwMode="ltGray">
                <a:xfrm>
                  <a:off x="2722" y="1068"/>
                  <a:ext cx="99" cy="47"/>
                </a:xfrm>
                <a:prstGeom prst="ellipse">
                  <a:avLst/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3984" name="Oval 16"/>
                <p:cNvSpPr>
                  <a:spLocks noChangeArrowheads="1"/>
                </p:cNvSpPr>
                <p:nvPr/>
              </p:nvSpPr>
              <p:spPr bwMode="ltGray">
                <a:xfrm>
                  <a:off x="2718" y="1272"/>
                  <a:ext cx="108" cy="47"/>
                </a:xfrm>
                <a:prstGeom prst="ellipse">
                  <a:avLst/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3985" name="Oval 17"/>
                <p:cNvSpPr>
                  <a:spLocks noChangeArrowheads="1"/>
                </p:cNvSpPr>
                <p:nvPr/>
              </p:nvSpPr>
              <p:spPr bwMode="ltGray">
                <a:xfrm>
                  <a:off x="2715" y="1341"/>
                  <a:ext cx="114" cy="47"/>
                </a:xfrm>
                <a:prstGeom prst="ellipse">
                  <a:avLst/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3986" name="Freeform 18"/>
                <p:cNvSpPr>
                  <a:spLocks/>
                </p:cNvSpPr>
                <p:nvPr/>
              </p:nvSpPr>
              <p:spPr bwMode="ltGray">
                <a:xfrm>
                  <a:off x="2697" y="1407"/>
                  <a:ext cx="153" cy="93"/>
                </a:xfrm>
                <a:custGeom>
                  <a:avLst/>
                  <a:gdLst>
                    <a:gd name="T0" fmla="*/ 69 w 153"/>
                    <a:gd name="T1" fmla="*/ 93 h 93"/>
                    <a:gd name="T2" fmla="*/ 30 w 153"/>
                    <a:gd name="T3" fmla="*/ 75 h 93"/>
                    <a:gd name="T4" fmla="*/ 12 w 153"/>
                    <a:gd name="T5" fmla="*/ 48 h 93"/>
                    <a:gd name="T6" fmla="*/ 0 w 153"/>
                    <a:gd name="T7" fmla="*/ 9 h 93"/>
                    <a:gd name="T8" fmla="*/ 24 w 153"/>
                    <a:gd name="T9" fmla="*/ 30 h 93"/>
                    <a:gd name="T10" fmla="*/ 39 w 153"/>
                    <a:gd name="T11" fmla="*/ 3 h 93"/>
                    <a:gd name="T12" fmla="*/ 60 w 153"/>
                    <a:gd name="T13" fmla="*/ 27 h 93"/>
                    <a:gd name="T14" fmla="*/ 93 w 153"/>
                    <a:gd name="T15" fmla="*/ 27 h 93"/>
                    <a:gd name="T16" fmla="*/ 114 w 153"/>
                    <a:gd name="T17" fmla="*/ 0 h 93"/>
                    <a:gd name="T18" fmla="*/ 120 w 153"/>
                    <a:gd name="T19" fmla="*/ 27 h 93"/>
                    <a:gd name="T20" fmla="*/ 153 w 153"/>
                    <a:gd name="T21" fmla="*/ 9 h 93"/>
                    <a:gd name="T22" fmla="*/ 123 w 153"/>
                    <a:gd name="T23" fmla="*/ 81 h 93"/>
                    <a:gd name="T24" fmla="*/ 69 w 153"/>
                    <a:gd name="T25" fmla="*/ 93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3" h="93">
                      <a:moveTo>
                        <a:pt x="69" y="93"/>
                      </a:moveTo>
                      <a:lnTo>
                        <a:pt x="30" y="75"/>
                      </a:lnTo>
                      <a:lnTo>
                        <a:pt x="12" y="48"/>
                      </a:lnTo>
                      <a:lnTo>
                        <a:pt x="0" y="9"/>
                      </a:lnTo>
                      <a:lnTo>
                        <a:pt x="24" y="30"/>
                      </a:lnTo>
                      <a:lnTo>
                        <a:pt x="39" y="3"/>
                      </a:lnTo>
                      <a:lnTo>
                        <a:pt x="60" y="27"/>
                      </a:lnTo>
                      <a:lnTo>
                        <a:pt x="93" y="27"/>
                      </a:lnTo>
                      <a:lnTo>
                        <a:pt x="114" y="0"/>
                      </a:lnTo>
                      <a:lnTo>
                        <a:pt x="120" y="27"/>
                      </a:lnTo>
                      <a:lnTo>
                        <a:pt x="153" y="9"/>
                      </a:lnTo>
                      <a:lnTo>
                        <a:pt x="123" y="81"/>
                      </a:lnTo>
                      <a:lnTo>
                        <a:pt x="69" y="93"/>
                      </a:lnTo>
                      <a:close/>
                    </a:path>
                  </a:pathLst>
                </a:cu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3987" name="Freeform 19"/>
                <p:cNvSpPr>
                  <a:spLocks/>
                </p:cNvSpPr>
                <p:nvPr/>
              </p:nvSpPr>
              <p:spPr bwMode="ltGray">
                <a:xfrm>
                  <a:off x="1929" y="1614"/>
                  <a:ext cx="1740" cy="720"/>
                </a:xfrm>
                <a:custGeom>
                  <a:avLst/>
                  <a:gdLst>
                    <a:gd name="T0" fmla="*/ 1086 w 1740"/>
                    <a:gd name="T1" fmla="*/ 105 h 720"/>
                    <a:gd name="T2" fmla="*/ 1353 w 1740"/>
                    <a:gd name="T3" fmla="*/ 252 h 720"/>
                    <a:gd name="T4" fmla="*/ 1521 w 1740"/>
                    <a:gd name="T5" fmla="*/ 303 h 720"/>
                    <a:gd name="T6" fmla="*/ 1563 w 1740"/>
                    <a:gd name="T7" fmla="*/ 318 h 720"/>
                    <a:gd name="T8" fmla="*/ 1620 w 1740"/>
                    <a:gd name="T9" fmla="*/ 357 h 720"/>
                    <a:gd name="T10" fmla="*/ 1728 w 1740"/>
                    <a:gd name="T11" fmla="*/ 324 h 720"/>
                    <a:gd name="T12" fmla="*/ 1719 w 1740"/>
                    <a:gd name="T13" fmla="*/ 351 h 720"/>
                    <a:gd name="T14" fmla="*/ 1734 w 1740"/>
                    <a:gd name="T15" fmla="*/ 378 h 720"/>
                    <a:gd name="T16" fmla="*/ 1686 w 1740"/>
                    <a:gd name="T17" fmla="*/ 441 h 720"/>
                    <a:gd name="T18" fmla="*/ 1680 w 1740"/>
                    <a:gd name="T19" fmla="*/ 468 h 720"/>
                    <a:gd name="T20" fmla="*/ 1650 w 1740"/>
                    <a:gd name="T21" fmla="*/ 480 h 720"/>
                    <a:gd name="T22" fmla="*/ 1632 w 1740"/>
                    <a:gd name="T23" fmla="*/ 546 h 720"/>
                    <a:gd name="T24" fmla="*/ 1617 w 1740"/>
                    <a:gd name="T25" fmla="*/ 561 h 720"/>
                    <a:gd name="T26" fmla="*/ 1632 w 1740"/>
                    <a:gd name="T27" fmla="*/ 609 h 720"/>
                    <a:gd name="T28" fmla="*/ 1614 w 1740"/>
                    <a:gd name="T29" fmla="*/ 585 h 720"/>
                    <a:gd name="T30" fmla="*/ 1602 w 1740"/>
                    <a:gd name="T31" fmla="*/ 576 h 720"/>
                    <a:gd name="T32" fmla="*/ 1569 w 1740"/>
                    <a:gd name="T33" fmla="*/ 540 h 720"/>
                    <a:gd name="T34" fmla="*/ 1458 w 1740"/>
                    <a:gd name="T35" fmla="*/ 582 h 720"/>
                    <a:gd name="T36" fmla="*/ 1416 w 1740"/>
                    <a:gd name="T37" fmla="*/ 618 h 720"/>
                    <a:gd name="T38" fmla="*/ 1377 w 1740"/>
                    <a:gd name="T39" fmla="*/ 603 h 720"/>
                    <a:gd name="T40" fmla="*/ 1353 w 1740"/>
                    <a:gd name="T41" fmla="*/ 624 h 720"/>
                    <a:gd name="T42" fmla="*/ 1317 w 1740"/>
                    <a:gd name="T43" fmla="*/ 615 h 720"/>
                    <a:gd name="T44" fmla="*/ 1263 w 1740"/>
                    <a:gd name="T45" fmla="*/ 615 h 720"/>
                    <a:gd name="T46" fmla="*/ 1245 w 1740"/>
                    <a:gd name="T47" fmla="*/ 651 h 720"/>
                    <a:gd name="T48" fmla="*/ 1188 w 1740"/>
                    <a:gd name="T49" fmla="*/ 693 h 720"/>
                    <a:gd name="T50" fmla="*/ 504 w 1740"/>
                    <a:gd name="T51" fmla="*/ 717 h 720"/>
                    <a:gd name="T52" fmla="*/ 471 w 1740"/>
                    <a:gd name="T53" fmla="*/ 690 h 720"/>
                    <a:gd name="T54" fmla="*/ 417 w 1740"/>
                    <a:gd name="T55" fmla="*/ 660 h 720"/>
                    <a:gd name="T56" fmla="*/ 333 w 1740"/>
                    <a:gd name="T57" fmla="*/ 681 h 720"/>
                    <a:gd name="T58" fmla="*/ 366 w 1740"/>
                    <a:gd name="T59" fmla="*/ 621 h 720"/>
                    <a:gd name="T60" fmla="*/ 258 w 1740"/>
                    <a:gd name="T61" fmla="*/ 657 h 720"/>
                    <a:gd name="T62" fmla="*/ 279 w 1740"/>
                    <a:gd name="T63" fmla="*/ 603 h 720"/>
                    <a:gd name="T64" fmla="*/ 123 w 1740"/>
                    <a:gd name="T65" fmla="*/ 660 h 720"/>
                    <a:gd name="T66" fmla="*/ 81 w 1740"/>
                    <a:gd name="T67" fmla="*/ 699 h 720"/>
                    <a:gd name="T68" fmla="*/ 87 w 1740"/>
                    <a:gd name="T69" fmla="*/ 651 h 720"/>
                    <a:gd name="T70" fmla="*/ 81 w 1740"/>
                    <a:gd name="T71" fmla="*/ 603 h 720"/>
                    <a:gd name="T72" fmla="*/ 12 w 1740"/>
                    <a:gd name="T73" fmla="*/ 513 h 720"/>
                    <a:gd name="T74" fmla="*/ 87 w 1740"/>
                    <a:gd name="T75" fmla="*/ 474 h 720"/>
                    <a:gd name="T76" fmla="*/ 144 w 1740"/>
                    <a:gd name="T77" fmla="*/ 414 h 720"/>
                    <a:gd name="T78" fmla="*/ 252 w 1740"/>
                    <a:gd name="T79" fmla="*/ 378 h 720"/>
                    <a:gd name="T80" fmla="*/ 258 w 1740"/>
                    <a:gd name="T81" fmla="*/ 318 h 720"/>
                    <a:gd name="T82" fmla="*/ 306 w 1740"/>
                    <a:gd name="T83" fmla="*/ 348 h 720"/>
                    <a:gd name="T84" fmla="*/ 360 w 1740"/>
                    <a:gd name="T85" fmla="*/ 300 h 720"/>
                    <a:gd name="T86" fmla="*/ 393 w 1740"/>
                    <a:gd name="T87" fmla="*/ 297 h 720"/>
                    <a:gd name="T88" fmla="*/ 723 w 1740"/>
                    <a:gd name="T89" fmla="*/ 3 h 7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1740" h="720">
                      <a:moveTo>
                        <a:pt x="954" y="0"/>
                      </a:moveTo>
                      <a:lnTo>
                        <a:pt x="1086" y="105"/>
                      </a:lnTo>
                      <a:lnTo>
                        <a:pt x="1206" y="180"/>
                      </a:lnTo>
                      <a:lnTo>
                        <a:pt x="1353" y="252"/>
                      </a:lnTo>
                      <a:lnTo>
                        <a:pt x="1467" y="291"/>
                      </a:lnTo>
                      <a:lnTo>
                        <a:pt x="1521" y="303"/>
                      </a:lnTo>
                      <a:lnTo>
                        <a:pt x="1581" y="294"/>
                      </a:lnTo>
                      <a:lnTo>
                        <a:pt x="1563" y="318"/>
                      </a:lnTo>
                      <a:lnTo>
                        <a:pt x="1572" y="342"/>
                      </a:lnTo>
                      <a:lnTo>
                        <a:pt x="1620" y="357"/>
                      </a:lnTo>
                      <a:lnTo>
                        <a:pt x="1680" y="354"/>
                      </a:lnTo>
                      <a:lnTo>
                        <a:pt x="1728" y="324"/>
                      </a:lnTo>
                      <a:lnTo>
                        <a:pt x="1740" y="339"/>
                      </a:lnTo>
                      <a:lnTo>
                        <a:pt x="1719" y="351"/>
                      </a:lnTo>
                      <a:lnTo>
                        <a:pt x="1710" y="393"/>
                      </a:lnTo>
                      <a:lnTo>
                        <a:pt x="1734" y="378"/>
                      </a:lnTo>
                      <a:lnTo>
                        <a:pt x="1707" y="414"/>
                      </a:lnTo>
                      <a:lnTo>
                        <a:pt x="1686" y="441"/>
                      </a:lnTo>
                      <a:lnTo>
                        <a:pt x="1698" y="456"/>
                      </a:lnTo>
                      <a:lnTo>
                        <a:pt x="1680" y="468"/>
                      </a:lnTo>
                      <a:lnTo>
                        <a:pt x="1668" y="486"/>
                      </a:lnTo>
                      <a:lnTo>
                        <a:pt x="1650" y="480"/>
                      </a:lnTo>
                      <a:lnTo>
                        <a:pt x="1614" y="510"/>
                      </a:lnTo>
                      <a:lnTo>
                        <a:pt x="1632" y="546"/>
                      </a:lnTo>
                      <a:lnTo>
                        <a:pt x="1632" y="579"/>
                      </a:lnTo>
                      <a:lnTo>
                        <a:pt x="1617" y="561"/>
                      </a:lnTo>
                      <a:lnTo>
                        <a:pt x="1617" y="585"/>
                      </a:lnTo>
                      <a:lnTo>
                        <a:pt x="1632" y="609"/>
                      </a:lnTo>
                      <a:lnTo>
                        <a:pt x="1605" y="609"/>
                      </a:lnTo>
                      <a:lnTo>
                        <a:pt x="1614" y="585"/>
                      </a:lnTo>
                      <a:lnTo>
                        <a:pt x="1614" y="561"/>
                      </a:lnTo>
                      <a:lnTo>
                        <a:pt x="1602" y="576"/>
                      </a:lnTo>
                      <a:lnTo>
                        <a:pt x="1608" y="516"/>
                      </a:lnTo>
                      <a:lnTo>
                        <a:pt x="1569" y="540"/>
                      </a:lnTo>
                      <a:lnTo>
                        <a:pt x="1518" y="558"/>
                      </a:lnTo>
                      <a:lnTo>
                        <a:pt x="1458" y="582"/>
                      </a:lnTo>
                      <a:lnTo>
                        <a:pt x="1407" y="597"/>
                      </a:lnTo>
                      <a:lnTo>
                        <a:pt x="1416" y="618"/>
                      </a:lnTo>
                      <a:lnTo>
                        <a:pt x="1395" y="627"/>
                      </a:lnTo>
                      <a:lnTo>
                        <a:pt x="1377" y="603"/>
                      </a:lnTo>
                      <a:lnTo>
                        <a:pt x="1347" y="606"/>
                      </a:lnTo>
                      <a:lnTo>
                        <a:pt x="1353" y="624"/>
                      </a:lnTo>
                      <a:lnTo>
                        <a:pt x="1335" y="630"/>
                      </a:lnTo>
                      <a:lnTo>
                        <a:pt x="1317" y="615"/>
                      </a:lnTo>
                      <a:lnTo>
                        <a:pt x="1311" y="639"/>
                      </a:lnTo>
                      <a:lnTo>
                        <a:pt x="1263" y="615"/>
                      </a:lnTo>
                      <a:lnTo>
                        <a:pt x="1263" y="642"/>
                      </a:lnTo>
                      <a:lnTo>
                        <a:pt x="1245" y="651"/>
                      </a:lnTo>
                      <a:lnTo>
                        <a:pt x="1218" y="633"/>
                      </a:lnTo>
                      <a:lnTo>
                        <a:pt x="1188" y="693"/>
                      </a:lnTo>
                      <a:lnTo>
                        <a:pt x="1191" y="720"/>
                      </a:lnTo>
                      <a:lnTo>
                        <a:pt x="504" y="717"/>
                      </a:lnTo>
                      <a:lnTo>
                        <a:pt x="498" y="687"/>
                      </a:lnTo>
                      <a:lnTo>
                        <a:pt x="471" y="690"/>
                      </a:lnTo>
                      <a:lnTo>
                        <a:pt x="462" y="663"/>
                      </a:lnTo>
                      <a:lnTo>
                        <a:pt x="417" y="660"/>
                      </a:lnTo>
                      <a:lnTo>
                        <a:pt x="411" y="642"/>
                      </a:lnTo>
                      <a:lnTo>
                        <a:pt x="333" y="681"/>
                      </a:lnTo>
                      <a:lnTo>
                        <a:pt x="306" y="663"/>
                      </a:lnTo>
                      <a:lnTo>
                        <a:pt x="366" y="621"/>
                      </a:lnTo>
                      <a:lnTo>
                        <a:pt x="345" y="615"/>
                      </a:lnTo>
                      <a:lnTo>
                        <a:pt x="258" y="657"/>
                      </a:lnTo>
                      <a:lnTo>
                        <a:pt x="237" y="642"/>
                      </a:lnTo>
                      <a:lnTo>
                        <a:pt x="279" y="603"/>
                      </a:lnTo>
                      <a:lnTo>
                        <a:pt x="120" y="606"/>
                      </a:lnTo>
                      <a:lnTo>
                        <a:pt x="123" y="660"/>
                      </a:lnTo>
                      <a:lnTo>
                        <a:pt x="102" y="657"/>
                      </a:lnTo>
                      <a:lnTo>
                        <a:pt x="81" y="699"/>
                      </a:lnTo>
                      <a:lnTo>
                        <a:pt x="117" y="702"/>
                      </a:lnTo>
                      <a:lnTo>
                        <a:pt x="87" y="651"/>
                      </a:lnTo>
                      <a:lnTo>
                        <a:pt x="105" y="603"/>
                      </a:lnTo>
                      <a:lnTo>
                        <a:pt x="81" y="603"/>
                      </a:lnTo>
                      <a:lnTo>
                        <a:pt x="36" y="579"/>
                      </a:lnTo>
                      <a:lnTo>
                        <a:pt x="12" y="513"/>
                      </a:lnTo>
                      <a:lnTo>
                        <a:pt x="0" y="480"/>
                      </a:lnTo>
                      <a:lnTo>
                        <a:pt x="87" y="474"/>
                      </a:lnTo>
                      <a:lnTo>
                        <a:pt x="162" y="444"/>
                      </a:lnTo>
                      <a:lnTo>
                        <a:pt x="144" y="414"/>
                      </a:lnTo>
                      <a:lnTo>
                        <a:pt x="192" y="417"/>
                      </a:lnTo>
                      <a:lnTo>
                        <a:pt x="252" y="378"/>
                      </a:lnTo>
                      <a:lnTo>
                        <a:pt x="246" y="330"/>
                      </a:lnTo>
                      <a:lnTo>
                        <a:pt x="258" y="318"/>
                      </a:lnTo>
                      <a:lnTo>
                        <a:pt x="270" y="342"/>
                      </a:lnTo>
                      <a:lnTo>
                        <a:pt x="306" y="348"/>
                      </a:lnTo>
                      <a:lnTo>
                        <a:pt x="372" y="312"/>
                      </a:lnTo>
                      <a:lnTo>
                        <a:pt x="360" y="300"/>
                      </a:lnTo>
                      <a:lnTo>
                        <a:pt x="363" y="285"/>
                      </a:lnTo>
                      <a:lnTo>
                        <a:pt x="393" y="297"/>
                      </a:lnTo>
                      <a:lnTo>
                        <a:pt x="597" y="135"/>
                      </a:lnTo>
                      <a:lnTo>
                        <a:pt x="723" y="3"/>
                      </a:lnTo>
                      <a:lnTo>
                        <a:pt x="954" y="0"/>
                      </a:lnTo>
                      <a:close/>
                    </a:path>
                  </a:pathLst>
                </a:cu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</p:grpSp>
          <p:sp>
            <p:nvSpPr>
              <p:cNvPr id="83988" name="Freeform 20"/>
              <p:cNvSpPr>
                <a:spLocks/>
              </p:cNvSpPr>
              <p:nvPr/>
            </p:nvSpPr>
            <p:spPr bwMode="ltGray">
              <a:xfrm flipH="1">
                <a:off x="2718" y="626"/>
                <a:ext cx="46" cy="174"/>
              </a:xfrm>
              <a:custGeom>
                <a:avLst/>
                <a:gdLst>
                  <a:gd name="T0" fmla="*/ 4 w 46"/>
                  <a:gd name="T1" fmla="*/ 174 h 174"/>
                  <a:gd name="T2" fmla="*/ 40 w 46"/>
                  <a:gd name="T3" fmla="*/ 158 h 174"/>
                  <a:gd name="T4" fmla="*/ 46 w 46"/>
                  <a:gd name="T5" fmla="*/ 138 h 174"/>
                  <a:gd name="T6" fmla="*/ 42 w 46"/>
                  <a:gd name="T7" fmla="*/ 26 h 174"/>
                  <a:gd name="T8" fmla="*/ 32 w 46"/>
                  <a:gd name="T9" fmla="*/ 10 h 174"/>
                  <a:gd name="T10" fmla="*/ 4 w 46"/>
                  <a:gd name="T11" fmla="*/ 0 h 174"/>
                  <a:gd name="T12" fmla="*/ 4 w 46"/>
                  <a:gd name="T13" fmla="*/ 20 h 174"/>
                  <a:gd name="T14" fmla="*/ 22 w 46"/>
                  <a:gd name="T15" fmla="*/ 26 h 174"/>
                  <a:gd name="T16" fmla="*/ 0 w 46"/>
                  <a:gd name="T17" fmla="*/ 40 h 174"/>
                  <a:gd name="T18" fmla="*/ 24 w 46"/>
                  <a:gd name="T19" fmla="*/ 32 h 174"/>
                  <a:gd name="T20" fmla="*/ 24 w 46"/>
                  <a:gd name="T21" fmla="*/ 46 h 174"/>
                  <a:gd name="T22" fmla="*/ 0 w 46"/>
                  <a:gd name="T23" fmla="*/ 58 h 174"/>
                  <a:gd name="T24" fmla="*/ 28 w 46"/>
                  <a:gd name="T25" fmla="*/ 54 h 174"/>
                  <a:gd name="T26" fmla="*/ 2 w 46"/>
                  <a:gd name="T27" fmla="*/ 74 h 174"/>
                  <a:gd name="T28" fmla="*/ 28 w 46"/>
                  <a:gd name="T29" fmla="*/ 66 h 174"/>
                  <a:gd name="T30" fmla="*/ 30 w 46"/>
                  <a:gd name="T31" fmla="*/ 78 h 174"/>
                  <a:gd name="T32" fmla="*/ 2 w 46"/>
                  <a:gd name="T33" fmla="*/ 90 h 174"/>
                  <a:gd name="T34" fmla="*/ 30 w 46"/>
                  <a:gd name="T35" fmla="*/ 84 h 174"/>
                  <a:gd name="T36" fmla="*/ 2 w 46"/>
                  <a:gd name="T37" fmla="*/ 106 h 174"/>
                  <a:gd name="T38" fmla="*/ 30 w 46"/>
                  <a:gd name="T39" fmla="*/ 98 h 174"/>
                  <a:gd name="T40" fmla="*/ 6 w 46"/>
                  <a:gd name="T41" fmla="*/ 120 h 174"/>
                  <a:gd name="T42" fmla="*/ 30 w 46"/>
                  <a:gd name="T43" fmla="*/ 116 h 174"/>
                  <a:gd name="T44" fmla="*/ 6 w 46"/>
                  <a:gd name="T45" fmla="*/ 136 h 174"/>
                  <a:gd name="T46" fmla="*/ 32 w 46"/>
                  <a:gd name="T47" fmla="*/ 132 h 174"/>
                  <a:gd name="T48" fmla="*/ 26 w 46"/>
                  <a:gd name="T49" fmla="*/ 144 h 174"/>
                  <a:gd name="T50" fmla="*/ 6 w 46"/>
                  <a:gd name="T51" fmla="*/ 156 h 174"/>
                  <a:gd name="T52" fmla="*/ 4 w 46"/>
                  <a:gd name="T53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6" h="174">
                    <a:moveTo>
                      <a:pt x="4" y="174"/>
                    </a:moveTo>
                    <a:lnTo>
                      <a:pt x="40" y="158"/>
                    </a:lnTo>
                    <a:lnTo>
                      <a:pt x="46" y="138"/>
                    </a:lnTo>
                    <a:lnTo>
                      <a:pt x="42" y="26"/>
                    </a:lnTo>
                    <a:lnTo>
                      <a:pt x="32" y="10"/>
                    </a:lnTo>
                    <a:lnTo>
                      <a:pt x="4" y="0"/>
                    </a:lnTo>
                    <a:lnTo>
                      <a:pt x="4" y="20"/>
                    </a:lnTo>
                    <a:lnTo>
                      <a:pt x="22" y="26"/>
                    </a:lnTo>
                    <a:lnTo>
                      <a:pt x="0" y="40"/>
                    </a:lnTo>
                    <a:lnTo>
                      <a:pt x="24" y="32"/>
                    </a:lnTo>
                    <a:lnTo>
                      <a:pt x="24" y="46"/>
                    </a:lnTo>
                    <a:lnTo>
                      <a:pt x="0" y="58"/>
                    </a:lnTo>
                    <a:lnTo>
                      <a:pt x="28" y="54"/>
                    </a:lnTo>
                    <a:lnTo>
                      <a:pt x="2" y="74"/>
                    </a:lnTo>
                    <a:lnTo>
                      <a:pt x="28" y="66"/>
                    </a:lnTo>
                    <a:lnTo>
                      <a:pt x="30" y="78"/>
                    </a:lnTo>
                    <a:lnTo>
                      <a:pt x="2" y="90"/>
                    </a:lnTo>
                    <a:lnTo>
                      <a:pt x="30" y="84"/>
                    </a:lnTo>
                    <a:lnTo>
                      <a:pt x="2" y="106"/>
                    </a:lnTo>
                    <a:lnTo>
                      <a:pt x="30" y="98"/>
                    </a:lnTo>
                    <a:lnTo>
                      <a:pt x="6" y="120"/>
                    </a:lnTo>
                    <a:lnTo>
                      <a:pt x="30" y="116"/>
                    </a:lnTo>
                    <a:lnTo>
                      <a:pt x="6" y="136"/>
                    </a:lnTo>
                    <a:lnTo>
                      <a:pt x="32" y="132"/>
                    </a:lnTo>
                    <a:lnTo>
                      <a:pt x="26" y="144"/>
                    </a:lnTo>
                    <a:lnTo>
                      <a:pt x="6" y="156"/>
                    </a:lnTo>
                    <a:lnTo>
                      <a:pt x="4" y="174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83989" name="Freeform 21"/>
              <p:cNvSpPr>
                <a:spLocks/>
              </p:cNvSpPr>
              <p:nvPr/>
            </p:nvSpPr>
            <p:spPr bwMode="ltGray">
              <a:xfrm>
                <a:off x="2768" y="626"/>
                <a:ext cx="46" cy="174"/>
              </a:xfrm>
              <a:custGeom>
                <a:avLst/>
                <a:gdLst>
                  <a:gd name="T0" fmla="*/ 4 w 46"/>
                  <a:gd name="T1" fmla="*/ 174 h 174"/>
                  <a:gd name="T2" fmla="*/ 40 w 46"/>
                  <a:gd name="T3" fmla="*/ 158 h 174"/>
                  <a:gd name="T4" fmla="*/ 46 w 46"/>
                  <a:gd name="T5" fmla="*/ 138 h 174"/>
                  <a:gd name="T6" fmla="*/ 42 w 46"/>
                  <a:gd name="T7" fmla="*/ 26 h 174"/>
                  <a:gd name="T8" fmla="*/ 32 w 46"/>
                  <a:gd name="T9" fmla="*/ 10 h 174"/>
                  <a:gd name="T10" fmla="*/ 4 w 46"/>
                  <a:gd name="T11" fmla="*/ 0 h 174"/>
                  <a:gd name="T12" fmla="*/ 4 w 46"/>
                  <a:gd name="T13" fmla="*/ 20 h 174"/>
                  <a:gd name="T14" fmla="*/ 22 w 46"/>
                  <a:gd name="T15" fmla="*/ 26 h 174"/>
                  <a:gd name="T16" fmla="*/ 0 w 46"/>
                  <a:gd name="T17" fmla="*/ 40 h 174"/>
                  <a:gd name="T18" fmla="*/ 24 w 46"/>
                  <a:gd name="T19" fmla="*/ 32 h 174"/>
                  <a:gd name="T20" fmla="*/ 24 w 46"/>
                  <a:gd name="T21" fmla="*/ 46 h 174"/>
                  <a:gd name="T22" fmla="*/ 0 w 46"/>
                  <a:gd name="T23" fmla="*/ 58 h 174"/>
                  <a:gd name="T24" fmla="*/ 28 w 46"/>
                  <a:gd name="T25" fmla="*/ 54 h 174"/>
                  <a:gd name="T26" fmla="*/ 2 w 46"/>
                  <a:gd name="T27" fmla="*/ 74 h 174"/>
                  <a:gd name="T28" fmla="*/ 28 w 46"/>
                  <a:gd name="T29" fmla="*/ 66 h 174"/>
                  <a:gd name="T30" fmla="*/ 30 w 46"/>
                  <a:gd name="T31" fmla="*/ 78 h 174"/>
                  <a:gd name="T32" fmla="*/ 2 w 46"/>
                  <a:gd name="T33" fmla="*/ 90 h 174"/>
                  <a:gd name="T34" fmla="*/ 30 w 46"/>
                  <a:gd name="T35" fmla="*/ 84 h 174"/>
                  <a:gd name="T36" fmla="*/ 2 w 46"/>
                  <a:gd name="T37" fmla="*/ 106 h 174"/>
                  <a:gd name="T38" fmla="*/ 30 w 46"/>
                  <a:gd name="T39" fmla="*/ 98 h 174"/>
                  <a:gd name="T40" fmla="*/ 6 w 46"/>
                  <a:gd name="T41" fmla="*/ 120 h 174"/>
                  <a:gd name="T42" fmla="*/ 30 w 46"/>
                  <a:gd name="T43" fmla="*/ 116 h 174"/>
                  <a:gd name="T44" fmla="*/ 6 w 46"/>
                  <a:gd name="T45" fmla="*/ 136 h 174"/>
                  <a:gd name="T46" fmla="*/ 32 w 46"/>
                  <a:gd name="T47" fmla="*/ 132 h 174"/>
                  <a:gd name="T48" fmla="*/ 26 w 46"/>
                  <a:gd name="T49" fmla="*/ 144 h 174"/>
                  <a:gd name="T50" fmla="*/ 6 w 46"/>
                  <a:gd name="T51" fmla="*/ 156 h 174"/>
                  <a:gd name="T52" fmla="*/ 4 w 46"/>
                  <a:gd name="T53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6" h="174">
                    <a:moveTo>
                      <a:pt x="4" y="174"/>
                    </a:moveTo>
                    <a:lnTo>
                      <a:pt x="40" y="158"/>
                    </a:lnTo>
                    <a:lnTo>
                      <a:pt x="46" y="138"/>
                    </a:lnTo>
                    <a:lnTo>
                      <a:pt x="42" y="26"/>
                    </a:lnTo>
                    <a:lnTo>
                      <a:pt x="32" y="10"/>
                    </a:lnTo>
                    <a:lnTo>
                      <a:pt x="4" y="0"/>
                    </a:lnTo>
                    <a:lnTo>
                      <a:pt x="4" y="20"/>
                    </a:lnTo>
                    <a:lnTo>
                      <a:pt x="22" y="26"/>
                    </a:lnTo>
                    <a:lnTo>
                      <a:pt x="0" y="40"/>
                    </a:lnTo>
                    <a:lnTo>
                      <a:pt x="24" y="32"/>
                    </a:lnTo>
                    <a:lnTo>
                      <a:pt x="24" y="46"/>
                    </a:lnTo>
                    <a:lnTo>
                      <a:pt x="0" y="58"/>
                    </a:lnTo>
                    <a:lnTo>
                      <a:pt x="28" y="54"/>
                    </a:lnTo>
                    <a:lnTo>
                      <a:pt x="2" y="74"/>
                    </a:lnTo>
                    <a:lnTo>
                      <a:pt x="28" y="66"/>
                    </a:lnTo>
                    <a:lnTo>
                      <a:pt x="30" y="78"/>
                    </a:lnTo>
                    <a:lnTo>
                      <a:pt x="2" y="90"/>
                    </a:lnTo>
                    <a:lnTo>
                      <a:pt x="30" y="84"/>
                    </a:lnTo>
                    <a:lnTo>
                      <a:pt x="2" y="106"/>
                    </a:lnTo>
                    <a:lnTo>
                      <a:pt x="30" y="98"/>
                    </a:lnTo>
                    <a:lnTo>
                      <a:pt x="6" y="120"/>
                    </a:lnTo>
                    <a:lnTo>
                      <a:pt x="30" y="116"/>
                    </a:lnTo>
                    <a:lnTo>
                      <a:pt x="6" y="136"/>
                    </a:lnTo>
                    <a:lnTo>
                      <a:pt x="32" y="132"/>
                    </a:lnTo>
                    <a:lnTo>
                      <a:pt x="26" y="144"/>
                    </a:lnTo>
                    <a:lnTo>
                      <a:pt x="6" y="156"/>
                    </a:lnTo>
                    <a:lnTo>
                      <a:pt x="4" y="174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83990" name="Freeform 22"/>
              <p:cNvSpPr>
                <a:spLocks/>
              </p:cNvSpPr>
              <p:nvPr/>
            </p:nvSpPr>
            <p:spPr bwMode="ltGray">
              <a:xfrm>
                <a:off x="2698" y="2324"/>
                <a:ext cx="1028" cy="570"/>
              </a:xfrm>
              <a:custGeom>
                <a:avLst/>
                <a:gdLst>
                  <a:gd name="T0" fmla="*/ 574 w 1028"/>
                  <a:gd name="T1" fmla="*/ 12 h 570"/>
                  <a:gd name="T2" fmla="*/ 602 w 1028"/>
                  <a:gd name="T3" fmla="*/ 6 h 570"/>
                  <a:gd name="T4" fmla="*/ 426 w 1028"/>
                  <a:gd name="T5" fmla="*/ 20 h 570"/>
                  <a:gd name="T6" fmla="*/ 570 w 1028"/>
                  <a:gd name="T7" fmla="*/ 36 h 570"/>
                  <a:gd name="T8" fmla="*/ 596 w 1028"/>
                  <a:gd name="T9" fmla="*/ 36 h 570"/>
                  <a:gd name="T10" fmla="*/ 434 w 1028"/>
                  <a:gd name="T11" fmla="*/ 48 h 570"/>
                  <a:gd name="T12" fmla="*/ 584 w 1028"/>
                  <a:gd name="T13" fmla="*/ 64 h 570"/>
                  <a:gd name="T14" fmla="*/ 602 w 1028"/>
                  <a:gd name="T15" fmla="*/ 80 h 570"/>
                  <a:gd name="T16" fmla="*/ 584 w 1028"/>
                  <a:gd name="T17" fmla="*/ 96 h 570"/>
                  <a:gd name="T18" fmla="*/ 594 w 1028"/>
                  <a:gd name="T19" fmla="*/ 110 h 570"/>
                  <a:gd name="T20" fmla="*/ 742 w 1028"/>
                  <a:gd name="T21" fmla="*/ 178 h 570"/>
                  <a:gd name="T22" fmla="*/ 834 w 1028"/>
                  <a:gd name="T23" fmla="*/ 174 h 570"/>
                  <a:gd name="T24" fmla="*/ 888 w 1028"/>
                  <a:gd name="T25" fmla="*/ 168 h 570"/>
                  <a:gd name="T26" fmla="*/ 882 w 1028"/>
                  <a:gd name="T27" fmla="*/ 192 h 570"/>
                  <a:gd name="T28" fmla="*/ 932 w 1028"/>
                  <a:gd name="T29" fmla="*/ 204 h 570"/>
                  <a:gd name="T30" fmla="*/ 1018 w 1028"/>
                  <a:gd name="T31" fmla="*/ 172 h 570"/>
                  <a:gd name="T32" fmla="*/ 1006 w 1028"/>
                  <a:gd name="T33" fmla="*/ 196 h 570"/>
                  <a:gd name="T34" fmla="*/ 996 w 1028"/>
                  <a:gd name="T35" fmla="*/ 228 h 570"/>
                  <a:gd name="T36" fmla="*/ 1010 w 1028"/>
                  <a:gd name="T37" fmla="*/ 242 h 570"/>
                  <a:gd name="T38" fmla="*/ 1004 w 1028"/>
                  <a:gd name="T39" fmla="*/ 264 h 570"/>
                  <a:gd name="T40" fmla="*/ 976 w 1028"/>
                  <a:gd name="T41" fmla="*/ 298 h 570"/>
                  <a:gd name="T42" fmla="*/ 968 w 1028"/>
                  <a:gd name="T43" fmla="*/ 316 h 570"/>
                  <a:gd name="T44" fmla="*/ 948 w 1028"/>
                  <a:gd name="T45" fmla="*/ 334 h 570"/>
                  <a:gd name="T46" fmla="*/ 908 w 1028"/>
                  <a:gd name="T47" fmla="*/ 348 h 570"/>
                  <a:gd name="T48" fmla="*/ 924 w 1028"/>
                  <a:gd name="T49" fmla="*/ 410 h 570"/>
                  <a:gd name="T50" fmla="*/ 906 w 1028"/>
                  <a:gd name="T51" fmla="*/ 412 h 570"/>
                  <a:gd name="T52" fmla="*/ 916 w 1028"/>
                  <a:gd name="T53" fmla="*/ 434 h 570"/>
                  <a:gd name="T54" fmla="*/ 890 w 1028"/>
                  <a:gd name="T55" fmla="*/ 420 h 570"/>
                  <a:gd name="T56" fmla="*/ 886 w 1028"/>
                  <a:gd name="T57" fmla="*/ 406 h 570"/>
                  <a:gd name="T58" fmla="*/ 850 w 1028"/>
                  <a:gd name="T59" fmla="*/ 372 h 570"/>
                  <a:gd name="T60" fmla="*/ 756 w 1028"/>
                  <a:gd name="T61" fmla="*/ 388 h 570"/>
                  <a:gd name="T62" fmla="*/ 734 w 1028"/>
                  <a:gd name="T63" fmla="*/ 408 h 570"/>
                  <a:gd name="T64" fmla="*/ 654 w 1028"/>
                  <a:gd name="T65" fmla="*/ 414 h 570"/>
                  <a:gd name="T66" fmla="*/ 694 w 1028"/>
                  <a:gd name="T67" fmla="*/ 456 h 570"/>
                  <a:gd name="T68" fmla="*/ 640 w 1028"/>
                  <a:gd name="T69" fmla="*/ 438 h 570"/>
                  <a:gd name="T70" fmla="*/ 592 w 1028"/>
                  <a:gd name="T71" fmla="*/ 442 h 570"/>
                  <a:gd name="T72" fmla="*/ 540 w 1028"/>
                  <a:gd name="T73" fmla="*/ 444 h 570"/>
                  <a:gd name="T74" fmla="*/ 498 w 1028"/>
                  <a:gd name="T75" fmla="*/ 486 h 570"/>
                  <a:gd name="T76" fmla="*/ 462 w 1028"/>
                  <a:gd name="T77" fmla="*/ 502 h 570"/>
                  <a:gd name="T78" fmla="*/ 480 w 1028"/>
                  <a:gd name="T79" fmla="*/ 532 h 570"/>
                  <a:gd name="T80" fmla="*/ 464 w 1028"/>
                  <a:gd name="T81" fmla="*/ 570 h 570"/>
                  <a:gd name="T82" fmla="*/ 138 w 1028"/>
                  <a:gd name="T83" fmla="*/ 0 h 5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28" h="570">
                    <a:moveTo>
                      <a:pt x="408" y="8"/>
                    </a:moveTo>
                    <a:lnTo>
                      <a:pt x="574" y="12"/>
                    </a:lnTo>
                    <a:lnTo>
                      <a:pt x="592" y="0"/>
                    </a:lnTo>
                    <a:lnTo>
                      <a:pt x="602" y="6"/>
                    </a:lnTo>
                    <a:lnTo>
                      <a:pt x="576" y="20"/>
                    </a:lnTo>
                    <a:lnTo>
                      <a:pt x="426" y="20"/>
                    </a:lnTo>
                    <a:lnTo>
                      <a:pt x="430" y="38"/>
                    </a:lnTo>
                    <a:lnTo>
                      <a:pt x="570" y="36"/>
                    </a:lnTo>
                    <a:lnTo>
                      <a:pt x="596" y="24"/>
                    </a:lnTo>
                    <a:lnTo>
                      <a:pt x="596" y="36"/>
                    </a:lnTo>
                    <a:lnTo>
                      <a:pt x="570" y="48"/>
                    </a:lnTo>
                    <a:lnTo>
                      <a:pt x="434" y="48"/>
                    </a:lnTo>
                    <a:lnTo>
                      <a:pt x="452" y="64"/>
                    </a:lnTo>
                    <a:lnTo>
                      <a:pt x="584" y="64"/>
                    </a:lnTo>
                    <a:lnTo>
                      <a:pt x="592" y="74"/>
                    </a:lnTo>
                    <a:lnTo>
                      <a:pt x="602" y="80"/>
                    </a:lnTo>
                    <a:lnTo>
                      <a:pt x="610" y="96"/>
                    </a:lnTo>
                    <a:lnTo>
                      <a:pt x="584" y="96"/>
                    </a:lnTo>
                    <a:lnTo>
                      <a:pt x="580" y="108"/>
                    </a:lnTo>
                    <a:lnTo>
                      <a:pt x="594" y="110"/>
                    </a:lnTo>
                    <a:lnTo>
                      <a:pt x="594" y="130"/>
                    </a:lnTo>
                    <a:lnTo>
                      <a:pt x="742" y="178"/>
                    </a:lnTo>
                    <a:lnTo>
                      <a:pt x="792" y="182"/>
                    </a:lnTo>
                    <a:lnTo>
                      <a:pt x="834" y="174"/>
                    </a:lnTo>
                    <a:lnTo>
                      <a:pt x="882" y="158"/>
                    </a:lnTo>
                    <a:lnTo>
                      <a:pt x="888" y="168"/>
                    </a:lnTo>
                    <a:lnTo>
                      <a:pt x="874" y="176"/>
                    </a:lnTo>
                    <a:lnTo>
                      <a:pt x="882" y="192"/>
                    </a:lnTo>
                    <a:lnTo>
                      <a:pt x="878" y="206"/>
                    </a:lnTo>
                    <a:lnTo>
                      <a:pt x="932" y="204"/>
                    </a:lnTo>
                    <a:lnTo>
                      <a:pt x="982" y="190"/>
                    </a:lnTo>
                    <a:lnTo>
                      <a:pt x="1018" y="172"/>
                    </a:lnTo>
                    <a:lnTo>
                      <a:pt x="1028" y="182"/>
                    </a:lnTo>
                    <a:lnTo>
                      <a:pt x="1006" y="196"/>
                    </a:lnTo>
                    <a:lnTo>
                      <a:pt x="1012" y="206"/>
                    </a:lnTo>
                    <a:lnTo>
                      <a:pt x="996" y="228"/>
                    </a:lnTo>
                    <a:lnTo>
                      <a:pt x="1020" y="220"/>
                    </a:lnTo>
                    <a:lnTo>
                      <a:pt x="1010" y="242"/>
                    </a:lnTo>
                    <a:lnTo>
                      <a:pt x="1016" y="252"/>
                    </a:lnTo>
                    <a:lnTo>
                      <a:pt x="1004" y="264"/>
                    </a:lnTo>
                    <a:lnTo>
                      <a:pt x="966" y="282"/>
                    </a:lnTo>
                    <a:lnTo>
                      <a:pt x="976" y="298"/>
                    </a:lnTo>
                    <a:lnTo>
                      <a:pt x="994" y="298"/>
                    </a:lnTo>
                    <a:lnTo>
                      <a:pt x="968" y="316"/>
                    </a:lnTo>
                    <a:lnTo>
                      <a:pt x="962" y="332"/>
                    </a:lnTo>
                    <a:lnTo>
                      <a:pt x="948" y="334"/>
                    </a:lnTo>
                    <a:lnTo>
                      <a:pt x="934" y="326"/>
                    </a:lnTo>
                    <a:lnTo>
                      <a:pt x="908" y="348"/>
                    </a:lnTo>
                    <a:lnTo>
                      <a:pt x="920" y="372"/>
                    </a:lnTo>
                    <a:lnTo>
                      <a:pt x="924" y="410"/>
                    </a:lnTo>
                    <a:lnTo>
                      <a:pt x="906" y="398"/>
                    </a:lnTo>
                    <a:lnTo>
                      <a:pt x="906" y="412"/>
                    </a:lnTo>
                    <a:lnTo>
                      <a:pt x="918" y="422"/>
                    </a:lnTo>
                    <a:lnTo>
                      <a:pt x="916" y="434"/>
                    </a:lnTo>
                    <a:lnTo>
                      <a:pt x="892" y="434"/>
                    </a:lnTo>
                    <a:lnTo>
                      <a:pt x="890" y="420"/>
                    </a:lnTo>
                    <a:lnTo>
                      <a:pt x="900" y="400"/>
                    </a:lnTo>
                    <a:lnTo>
                      <a:pt x="886" y="406"/>
                    </a:lnTo>
                    <a:lnTo>
                      <a:pt x="892" y="358"/>
                    </a:lnTo>
                    <a:lnTo>
                      <a:pt x="850" y="372"/>
                    </a:lnTo>
                    <a:lnTo>
                      <a:pt x="804" y="384"/>
                    </a:lnTo>
                    <a:lnTo>
                      <a:pt x="756" y="388"/>
                    </a:lnTo>
                    <a:lnTo>
                      <a:pt x="754" y="412"/>
                    </a:lnTo>
                    <a:lnTo>
                      <a:pt x="734" y="408"/>
                    </a:lnTo>
                    <a:lnTo>
                      <a:pt x="696" y="390"/>
                    </a:lnTo>
                    <a:lnTo>
                      <a:pt x="654" y="414"/>
                    </a:lnTo>
                    <a:lnTo>
                      <a:pt x="698" y="438"/>
                    </a:lnTo>
                    <a:lnTo>
                      <a:pt x="694" y="456"/>
                    </a:lnTo>
                    <a:lnTo>
                      <a:pt x="684" y="462"/>
                    </a:lnTo>
                    <a:lnTo>
                      <a:pt x="640" y="438"/>
                    </a:lnTo>
                    <a:lnTo>
                      <a:pt x="620" y="468"/>
                    </a:lnTo>
                    <a:lnTo>
                      <a:pt x="592" y="442"/>
                    </a:lnTo>
                    <a:lnTo>
                      <a:pt x="574" y="468"/>
                    </a:lnTo>
                    <a:lnTo>
                      <a:pt x="540" y="444"/>
                    </a:lnTo>
                    <a:lnTo>
                      <a:pt x="520" y="476"/>
                    </a:lnTo>
                    <a:lnTo>
                      <a:pt x="498" y="486"/>
                    </a:lnTo>
                    <a:lnTo>
                      <a:pt x="466" y="482"/>
                    </a:lnTo>
                    <a:lnTo>
                      <a:pt x="462" y="502"/>
                    </a:lnTo>
                    <a:lnTo>
                      <a:pt x="486" y="514"/>
                    </a:lnTo>
                    <a:lnTo>
                      <a:pt x="480" y="532"/>
                    </a:lnTo>
                    <a:lnTo>
                      <a:pt x="460" y="540"/>
                    </a:lnTo>
                    <a:lnTo>
                      <a:pt x="464" y="570"/>
                    </a:lnTo>
                    <a:lnTo>
                      <a:pt x="0" y="562"/>
                    </a:lnTo>
                    <a:lnTo>
                      <a:pt x="138" y="0"/>
                    </a:lnTo>
                    <a:lnTo>
                      <a:pt x="408" y="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83991" name="Freeform 23"/>
              <p:cNvSpPr>
                <a:spLocks/>
              </p:cNvSpPr>
              <p:nvPr/>
            </p:nvSpPr>
            <p:spPr bwMode="ltGray">
              <a:xfrm>
                <a:off x="3136" y="2336"/>
                <a:ext cx="142" cy="90"/>
              </a:xfrm>
              <a:custGeom>
                <a:avLst/>
                <a:gdLst>
                  <a:gd name="T0" fmla="*/ 0 w 142"/>
                  <a:gd name="T1" fmla="*/ 90 h 90"/>
                  <a:gd name="T2" fmla="*/ 2 w 142"/>
                  <a:gd name="T3" fmla="*/ 4 h 90"/>
                  <a:gd name="T4" fmla="*/ 14 w 142"/>
                  <a:gd name="T5" fmla="*/ 2 h 90"/>
                  <a:gd name="T6" fmla="*/ 12 w 142"/>
                  <a:gd name="T7" fmla="*/ 74 h 90"/>
                  <a:gd name="T8" fmla="*/ 40 w 142"/>
                  <a:gd name="T9" fmla="*/ 68 h 90"/>
                  <a:gd name="T10" fmla="*/ 34 w 142"/>
                  <a:gd name="T11" fmla="*/ 2 h 90"/>
                  <a:gd name="T12" fmla="*/ 50 w 142"/>
                  <a:gd name="T13" fmla="*/ 4 h 90"/>
                  <a:gd name="T14" fmla="*/ 52 w 142"/>
                  <a:gd name="T15" fmla="*/ 70 h 90"/>
                  <a:gd name="T16" fmla="*/ 90 w 142"/>
                  <a:gd name="T17" fmla="*/ 28 h 90"/>
                  <a:gd name="T18" fmla="*/ 104 w 142"/>
                  <a:gd name="T19" fmla="*/ 28 h 90"/>
                  <a:gd name="T20" fmla="*/ 72 w 142"/>
                  <a:gd name="T21" fmla="*/ 64 h 90"/>
                  <a:gd name="T22" fmla="*/ 102 w 142"/>
                  <a:gd name="T23" fmla="*/ 62 h 90"/>
                  <a:gd name="T24" fmla="*/ 92 w 142"/>
                  <a:gd name="T25" fmla="*/ 0 h 90"/>
                  <a:gd name="T26" fmla="*/ 106 w 142"/>
                  <a:gd name="T27" fmla="*/ 2 h 90"/>
                  <a:gd name="T28" fmla="*/ 112 w 142"/>
                  <a:gd name="T29" fmla="*/ 60 h 90"/>
                  <a:gd name="T30" fmla="*/ 128 w 142"/>
                  <a:gd name="T31" fmla="*/ 62 h 90"/>
                  <a:gd name="T32" fmla="*/ 124 w 142"/>
                  <a:gd name="T33" fmla="*/ 16 h 90"/>
                  <a:gd name="T34" fmla="*/ 114 w 142"/>
                  <a:gd name="T35" fmla="*/ 28 h 90"/>
                  <a:gd name="T36" fmla="*/ 120 w 142"/>
                  <a:gd name="T37" fmla="*/ 4 h 90"/>
                  <a:gd name="T38" fmla="*/ 136 w 142"/>
                  <a:gd name="T39" fmla="*/ 0 h 90"/>
                  <a:gd name="T40" fmla="*/ 142 w 142"/>
                  <a:gd name="T41" fmla="*/ 60 h 90"/>
                  <a:gd name="T42" fmla="*/ 116 w 142"/>
                  <a:gd name="T43" fmla="*/ 78 h 90"/>
                  <a:gd name="T44" fmla="*/ 0 w 142"/>
                  <a:gd name="T45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42" h="90">
                    <a:moveTo>
                      <a:pt x="0" y="90"/>
                    </a:moveTo>
                    <a:lnTo>
                      <a:pt x="2" y="4"/>
                    </a:lnTo>
                    <a:lnTo>
                      <a:pt x="14" y="2"/>
                    </a:lnTo>
                    <a:lnTo>
                      <a:pt x="12" y="74"/>
                    </a:lnTo>
                    <a:lnTo>
                      <a:pt x="40" y="68"/>
                    </a:lnTo>
                    <a:lnTo>
                      <a:pt x="34" y="2"/>
                    </a:lnTo>
                    <a:lnTo>
                      <a:pt x="50" y="4"/>
                    </a:lnTo>
                    <a:lnTo>
                      <a:pt x="52" y="70"/>
                    </a:lnTo>
                    <a:lnTo>
                      <a:pt x="90" y="28"/>
                    </a:lnTo>
                    <a:lnTo>
                      <a:pt x="104" y="28"/>
                    </a:lnTo>
                    <a:lnTo>
                      <a:pt x="72" y="64"/>
                    </a:lnTo>
                    <a:lnTo>
                      <a:pt x="102" y="62"/>
                    </a:lnTo>
                    <a:lnTo>
                      <a:pt x="92" y="0"/>
                    </a:lnTo>
                    <a:lnTo>
                      <a:pt x="106" y="2"/>
                    </a:lnTo>
                    <a:lnTo>
                      <a:pt x="112" y="60"/>
                    </a:lnTo>
                    <a:lnTo>
                      <a:pt x="128" y="62"/>
                    </a:lnTo>
                    <a:lnTo>
                      <a:pt x="124" y="16"/>
                    </a:lnTo>
                    <a:lnTo>
                      <a:pt x="114" y="28"/>
                    </a:lnTo>
                    <a:lnTo>
                      <a:pt x="120" y="4"/>
                    </a:lnTo>
                    <a:lnTo>
                      <a:pt x="136" y="0"/>
                    </a:lnTo>
                    <a:lnTo>
                      <a:pt x="142" y="60"/>
                    </a:lnTo>
                    <a:lnTo>
                      <a:pt x="116" y="78"/>
                    </a:lnTo>
                    <a:lnTo>
                      <a:pt x="0" y="9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83992" name="Freeform 24"/>
              <p:cNvSpPr>
                <a:spLocks/>
              </p:cNvSpPr>
              <p:nvPr/>
            </p:nvSpPr>
            <p:spPr bwMode="ltGray">
              <a:xfrm>
                <a:off x="1878" y="2312"/>
                <a:ext cx="990" cy="588"/>
              </a:xfrm>
              <a:custGeom>
                <a:avLst/>
                <a:gdLst>
                  <a:gd name="T0" fmla="*/ 990 w 990"/>
                  <a:gd name="T1" fmla="*/ 0 h 588"/>
                  <a:gd name="T2" fmla="*/ 534 w 990"/>
                  <a:gd name="T3" fmla="*/ 38 h 588"/>
                  <a:gd name="T4" fmla="*/ 506 w 990"/>
                  <a:gd name="T5" fmla="*/ 62 h 588"/>
                  <a:gd name="T6" fmla="*/ 548 w 990"/>
                  <a:gd name="T7" fmla="*/ 58 h 588"/>
                  <a:gd name="T8" fmla="*/ 508 w 990"/>
                  <a:gd name="T9" fmla="*/ 86 h 588"/>
                  <a:gd name="T10" fmla="*/ 552 w 990"/>
                  <a:gd name="T11" fmla="*/ 86 h 588"/>
                  <a:gd name="T12" fmla="*/ 482 w 990"/>
                  <a:gd name="T13" fmla="*/ 112 h 588"/>
                  <a:gd name="T14" fmla="*/ 414 w 990"/>
                  <a:gd name="T15" fmla="*/ 90 h 588"/>
                  <a:gd name="T16" fmla="*/ 410 w 990"/>
                  <a:gd name="T17" fmla="*/ 102 h 588"/>
                  <a:gd name="T18" fmla="*/ 410 w 990"/>
                  <a:gd name="T19" fmla="*/ 116 h 588"/>
                  <a:gd name="T20" fmla="*/ 384 w 990"/>
                  <a:gd name="T21" fmla="*/ 122 h 588"/>
                  <a:gd name="T22" fmla="*/ 472 w 990"/>
                  <a:gd name="T23" fmla="*/ 98 h 588"/>
                  <a:gd name="T24" fmla="*/ 406 w 990"/>
                  <a:gd name="T25" fmla="*/ 144 h 588"/>
                  <a:gd name="T26" fmla="*/ 390 w 990"/>
                  <a:gd name="T27" fmla="*/ 160 h 588"/>
                  <a:gd name="T28" fmla="*/ 396 w 990"/>
                  <a:gd name="T29" fmla="*/ 200 h 588"/>
                  <a:gd name="T30" fmla="*/ 374 w 990"/>
                  <a:gd name="T31" fmla="*/ 182 h 588"/>
                  <a:gd name="T32" fmla="*/ 364 w 990"/>
                  <a:gd name="T33" fmla="*/ 216 h 588"/>
                  <a:gd name="T34" fmla="*/ 322 w 990"/>
                  <a:gd name="T35" fmla="*/ 234 h 588"/>
                  <a:gd name="T36" fmla="*/ 290 w 990"/>
                  <a:gd name="T37" fmla="*/ 196 h 588"/>
                  <a:gd name="T38" fmla="*/ 280 w 990"/>
                  <a:gd name="T39" fmla="*/ 216 h 588"/>
                  <a:gd name="T40" fmla="*/ 270 w 990"/>
                  <a:gd name="T41" fmla="*/ 252 h 588"/>
                  <a:gd name="T42" fmla="*/ 184 w 990"/>
                  <a:gd name="T43" fmla="*/ 280 h 588"/>
                  <a:gd name="T44" fmla="*/ 130 w 990"/>
                  <a:gd name="T45" fmla="*/ 258 h 588"/>
                  <a:gd name="T46" fmla="*/ 144 w 990"/>
                  <a:gd name="T47" fmla="*/ 288 h 588"/>
                  <a:gd name="T48" fmla="*/ 66 w 990"/>
                  <a:gd name="T49" fmla="*/ 308 h 588"/>
                  <a:gd name="T50" fmla="*/ 18 w 990"/>
                  <a:gd name="T51" fmla="*/ 286 h 588"/>
                  <a:gd name="T52" fmla="*/ 24 w 990"/>
                  <a:gd name="T53" fmla="*/ 310 h 588"/>
                  <a:gd name="T54" fmla="*/ 18 w 990"/>
                  <a:gd name="T55" fmla="*/ 342 h 588"/>
                  <a:gd name="T56" fmla="*/ 0 w 990"/>
                  <a:gd name="T57" fmla="*/ 348 h 588"/>
                  <a:gd name="T58" fmla="*/ 52 w 990"/>
                  <a:gd name="T59" fmla="*/ 374 h 588"/>
                  <a:gd name="T60" fmla="*/ 60 w 990"/>
                  <a:gd name="T61" fmla="*/ 394 h 588"/>
                  <a:gd name="T62" fmla="*/ 36 w 990"/>
                  <a:gd name="T63" fmla="*/ 406 h 588"/>
                  <a:gd name="T64" fmla="*/ 76 w 990"/>
                  <a:gd name="T65" fmla="*/ 426 h 588"/>
                  <a:gd name="T66" fmla="*/ 104 w 990"/>
                  <a:gd name="T67" fmla="*/ 440 h 588"/>
                  <a:gd name="T68" fmla="*/ 94 w 990"/>
                  <a:gd name="T69" fmla="*/ 488 h 588"/>
                  <a:gd name="T70" fmla="*/ 110 w 990"/>
                  <a:gd name="T71" fmla="*/ 498 h 588"/>
                  <a:gd name="T72" fmla="*/ 118 w 990"/>
                  <a:gd name="T73" fmla="*/ 518 h 588"/>
                  <a:gd name="T74" fmla="*/ 116 w 990"/>
                  <a:gd name="T75" fmla="*/ 476 h 588"/>
                  <a:gd name="T76" fmla="*/ 130 w 990"/>
                  <a:gd name="T77" fmla="*/ 448 h 588"/>
                  <a:gd name="T78" fmla="*/ 180 w 990"/>
                  <a:gd name="T79" fmla="*/ 426 h 588"/>
                  <a:gd name="T80" fmla="*/ 212 w 990"/>
                  <a:gd name="T81" fmla="*/ 440 h 588"/>
                  <a:gd name="T82" fmla="*/ 222 w 990"/>
                  <a:gd name="T83" fmla="*/ 424 h 588"/>
                  <a:gd name="T84" fmla="*/ 246 w 990"/>
                  <a:gd name="T85" fmla="*/ 442 h 588"/>
                  <a:gd name="T86" fmla="*/ 260 w 990"/>
                  <a:gd name="T87" fmla="*/ 434 h 588"/>
                  <a:gd name="T88" fmla="*/ 244 w 990"/>
                  <a:gd name="T89" fmla="*/ 462 h 588"/>
                  <a:gd name="T90" fmla="*/ 350 w 990"/>
                  <a:gd name="T91" fmla="*/ 444 h 588"/>
                  <a:gd name="T92" fmla="*/ 344 w 990"/>
                  <a:gd name="T93" fmla="*/ 472 h 588"/>
                  <a:gd name="T94" fmla="*/ 330 w 990"/>
                  <a:gd name="T95" fmla="*/ 528 h 588"/>
                  <a:gd name="T96" fmla="*/ 414 w 990"/>
                  <a:gd name="T97" fmla="*/ 474 h 588"/>
                  <a:gd name="T98" fmla="*/ 480 w 990"/>
                  <a:gd name="T99" fmla="*/ 502 h 588"/>
                  <a:gd name="T100" fmla="*/ 526 w 990"/>
                  <a:gd name="T101" fmla="*/ 528 h 588"/>
                  <a:gd name="T102" fmla="*/ 494 w 990"/>
                  <a:gd name="T103" fmla="*/ 556 h 588"/>
                  <a:gd name="T104" fmla="*/ 528 w 990"/>
                  <a:gd name="T105" fmla="*/ 588 h 588"/>
                  <a:gd name="T106" fmla="*/ 844 w 990"/>
                  <a:gd name="T107" fmla="*/ 532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90" h="588">
                    <a:moveTo>
                      <a:pt x="844" y="532"/>
                    </a:moveTo>
                    <a:lnTo>
                      <a:pt x="990" y="0"/>
                    </a:lnTo>
                    <a:lnTo>
                      <a:pt x="554" y="10"/>
                    </a:lnTo>
                    <a:lnTo>
                      <a:pt x="534" y="38"/>
                    </a:lnTo>
                    <a:lnTo>
                      <a:pt x="506" y="50"/>
                    </a:lnTo>
                    <a:lnTo>
                      <a:pt x="506" y="62"/>
                    </a:lnTo>
                    <a:lnTo>
                      <a:pt x="550" y="38"/>
                    </a:lnTo>
                    <a:lnTo>
                      <a:pt x="548" y="58"/>
                    </a:lnTo>
                    <a:lnTo>
                      <a:pt x="506" y="74"/>
                    </a:lnTo>
                    <a:lnTo>
                      <a:pt x="508" y="86"/>
                    </a:lnTo>
                    <a:lnTo>
                      <a:pt x="550" y="64"/>
                    </a:lnTo>
                    <a:lnTo>
                      <a:pt x="552" y="86"/>
                    </a:lnTo>
                    <a:lnTo>
                      <a:pt x="506" y="104"/>
                    </a:lnTo>
                    <a:lnTo>
                      <a:pt x="482" y="112"/>
                    </a:lnTo>
                    <a:lnTo>
                      <a:pt x="480" y="72"/>
                    </a:lnTo>
                    <a:lnTo>
                      <a:pt x="414" y="90"/>
                    </a:lnTo>
                    <a:lnTo>
                      <a:pt x="394" y="84"/>
                    </a:lnTo>
                    <a:lnTo>
                      <a:pt x="410" y="102"/>
                    </a:lnTo>
                    <a:lnTo>
                      <a:pt x="472" y="84"/>
                    </a:lnTo>
                    <a:lnTo>
                      <a:pt x="410" y="116"/>
                    </a:lnTo>
                    <a:lnTo>
                      <a:pt x="390" y="110"/>
                    </a:lnTo>
                    <a:lnTo>
                      <a:pt x="384" y="122"/>
                    </a:lnTo>
                    <a:lnTo>
                      <a:pt x="404" y="128"/>
                    </a:lnTo>
                    <a:lnTo>
                      <a:pt x="472" y="98"/>
                    </a:lnTo>
                    <a:lnTo>
                      <a:pt x="472" y="122"/>
                    </a:lnTo>
                    <a:lnTo>
                      <a:pt x="406" y="144"/>
                    </a:lnTo>
                    <a:lnTo>
                      <a:pt x="402" y="160"/>
                    </a:lnTo>
                    <a:lnTo>
                      <a:pt x="390" y="160"/>
                    </a:lnTo>
                    <a:lnTo>
                      <a:pt x="402" y="172"/>
                    </a:lnTo>
                    <a:lnTo>
                      <a:pt x="396" y="200"/>
                    </a:lnTo>
                    <a:lnTo>
                      <a:pt x="382" y="202"/>
                    </a:lnTo>
                    <a:lnTo>
                      <a:pt x="374" y="182"/>
                    </a:lnTo>
                    <a:lnTo>
                      <a:pt x="364" y="190"/>
                    </a:lnTo>
                    <a:lnTo>
                      <a:pt x="364" y="216"/>
                    </a:lnTo>
                    <a:lnTo>
                      <a:pt x="352" y="226"/>
                    </a:lnTo>
                    <a:lnTo>
                      <a:pt x="322" y="234"/>
                    </a:lnTo>
                    <a:lnTo>
                      <a:pt x="300" y="218"/>
                    </a:lnTo>
                    <a:lnTo>
                      <a:pt x="290" y="196"/>
                    </a:lnTo>
                    <a:lnTo>
                      <a:pt x="276" y="198"/>
                    </a:lnTo>
                    <a:lnTo>
                      <a:pt x="280" y="216"/>
                    </a:lnTo>
                    <a:lnTo>
                      <a:pt x="268" y="238"/>
                    </a:lnTo>
                    <a:lnTo>
                      <a:pt x="270" y="252"/>
                    </a:lnTo>
                    <a:lnTo>
                      <a:pt x="222" y="278"/>
                    </a:lnTo>
                    <a:lnTo>
                      <a:pt x="184" y="280"/>
                    </a:lnTo>
                    <a:lnTo>
                      <a:pt x="156" y="274"/>
                    </a:lnTo>
                    <a:lnTo>
                      <a:pt x="130" y="258"/>
                    </a:lnTo>
                    <a:lnTo>
                      <a:pt x="120" y="268"/>
                    </a:lnTo>
                    <a:lnTo>
                      <a:pt x="144" y="288"/>
                    </a:lnTo>
                    <a:lnTo>
                      <a:pt x="112" y="304"/>
                    </a:lnTo>
                    <a:lnTo>
                      <a:pt x="66" y="308"/>
                    </a:lnTo>
                    <a:lnTo>
                      <a:pt x="34" y="298"/>
                    </a:lnTo>
                    <a:lnTo>
                      <a:pt x="18" y="286"/>
                    </a:lnTo>
                    <a:lnTo>
                      <a:pt x="8" y="296"/>
                    </a:lnTo>
                    <a:lnTo>
                      <a:pt x="24" y="310"/>
                    </a:lnTo>
                    <a:lnTo>
                      <a:pt x="26" y="332"/>
                    </a:lnTo>
                    <a:lnTo>
                      <a:pt x="18" y="342"/>
                    </a:lnTo>
                    <a:lnTo>
                      <a:pt x="6" y="334"/>
                    </a:lnTo>
                    <a:lnTo>
                      <a:pt x="0" y="348"/>
                    </a:lnTo>
                    <a:lnTo>
                      <a:pt x="20" y="364"/>
                    </a:lnTo>
                    <a:lnTo>
                      <a:pt x="52" y="374"/>
                    </a:lnTo>
                    <a:lnTo>
                      <a:pt x="66" y="382"/>
                    </a:lnTo>
                    <a:lnTo>
                      <a:pt x="60" y="394"/>
                    </a:lnTo>
                    <a:lnTo>
                      <a:pt x="38" y="392"/>
                    </a:lnTo>
                    <a:lnTo>
                      <a:pt x="36" y="406"/>
                    </a:lnTo>
                    <a:lnTo>
                      <a:pt x="62" y="410"/>
                    </a:lnTo>
                    <a:lnTo>
                      <a:pt x="76" y="426"/>
                    </a:lnTo>
                    <a:lnTo>
                      <a:pt x="104" y="422"/>
                    </a:lnTo>
                    <a:lnTo>
                      <a:pt x="104" y="440"/>
                    </a:lnTo>
                    <a:lnTo>
                      <a:pt x="94" y="460"/>
                    </a:lnTo>
                    <a:lnTo>
                      <a:pt x="94" y="488"/>
                    </a:lnTo>
                    <a:lnTo>
                      <a:pt x="110" y="482"/>
                    </a:lnTo>
                    <a:lnTo>
                      <a:pt x="110" y="498"/>
                    </a:lnTo>
                    <a:lnTo>
                      <a:pt x="96" y="514"/>
                    </a:lnTo>
                    <a:lnTo>
                      <a:pt x="118" y="518"/>
                    </a:lnTo>
                    <a:lnTo>
                      <a:pt x="124" y="506"/>
                    </a:lnTo>
                    <a:lnTo>
                      <a:pt x="116" y="476"/>
                    </a:lnTo>
                    <a:lnTo>
                      <a:pt x="134" y="486"/>
                    </a:lnTo>
                    <a:lnTo>
                      <a:pt x="130" y="448"/>
                    </a:lnTo>
                    <a:lnTo>
                      <a:pt x="118" y="432"/>
                    </a:lnTo>
                    <a:lnTo>
                      <a:pt x="180" y="426"/>
                    </a:lnTo>
                    <a:lnTo>
                      <a:pt x="188" y="442"/>
                    </a:lnTo>
                    <a:lnTo>
                      <a:pt x="212" y="440"/>
                    </a:lnTo>
                    <a:lnTo>
                      <a:pt x="208" y="422"/>
                    </a:lnTo>
                    <a:lnTo>
                      <a:pt x="222" y="424"/>
                    </a:lnTo>
                    <a:lnTo>
                      <a:pt x="228" y="442"/>
                    </a:lnTo>
                    <a:lnTo>
                      <a:pt x="246" y="442"/>
                    </a:lnTo>
                    <a:lnTo>
                      <a:pt x="244" y="426"/>
                    </a:lnTo>
                    <a:lnTo>
                      <a:pt x="260" y="434"/>
                    </a:lnTo>
                    <a:lnTo>
                      <a:pt x="288" y="428"/>
                    </a:lnTo>
                    <a:lnTo>
                      <a:pt x="244" y="462"/>
                    </a:lnTo>
                    <a:lnTo>
                      <a:pt x="266" y="492"/>
                    </a:lnTo>
                    <a:lnTo>
                      <a:pt x="350" y="444"/>
                    </a:lnTo>
                    <a:lnTo>
                      <a:pt x="368" y="452"/>
                    </a:lnTo>
                    <a:lnTo>
                      <a:pt x="344" y="472"/>
                    </a:lnTo>
                    <a:lnTo>
                      <a:pt x="300" y="502"/>
                    </a:lnTo>
                    <a:lnTo>
                      <a:pt x="330" y="528"/>
                    </a:lnTo>
                    <a:lnTo>
                      <a:pt x="370" y="502"/>
                    </a:lnTo>
                    <a:lnTo>
                      <a:pt x="414" y="474"/>
                    </a:lnTo>
                    <a:lnTo>
                      <a:pt x="426" y="508"/>
                    </a:lnTo>
                    <a:lnTo>
                      <a:pt x="480" y="502"/>
                    </a:lnTo>
                    <a:lnTo>
                      <a:pt x="476" y="524"/>
                    </a:lnTo>
                    <a:lnTo>
                      <a:pt x="526" y="528"/>
                    </a:lnTo>
                    <a:lnTo>
                      <a:pt x="516" y="542"/>
                    </a:lnTo>
                    <a:lnTo>
                      <a:pt x="494" y="556"/>
                    </a:lnTo>
                    <a:lnTo>
                      <a:pt x="512" y="582"/>
                    </a:lnTo>
                    <a:lnTo>
                      <a:pt x="528" y="588"/>
                    </a:lnTo>
                    <a:lnTo>
                      <a:pt x="836" y="568"/>
                    </a:lnTo>
                    <a:lnTo>
                      <a:pt x="844" y="532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83993" name="Freeform 25"/>
              <p:cNvSpPr>
                <a:spLocks/>
              </p:cNvSpPr>
              <p:nvPr/>
            </p:nvSpPr>
            <p:spPr bwMode="ltGray">
              <a:xfrm>
                <a:off x="2287" y="2350"/>
                <a:ext cx="129" cy="132"/>
              </a:xfrm>
              <a:custGeom>
                <a:avLst/>
                <a:gdLst>
                  <a:gd name="T0" fmla="*/ 129 w 129"/>
                  <a:gd name="T1" fmla="*/ 78 h 132"/>
                  <a:gd name="T2" fmla="*/ 127 w 129"/>
                  <a:gd name="T3" fmla="*/ 0 h 132"/>
                  <a:gd name="T4" fmla="*/ 119 w 129"/>
                  <a:gd name="T5" fmla="*/ 4 h 132"/>
                  <a:gd name="T6" fmla="*/ 119 w 129"/>
                  <a:gd name="T7" fmla="*/ 66 h 132"/>
                  <a:gd name="T8" fmla="*/ 107 w 129"/>
                  <a:gd name="T9" fmla="*/ 72 h 132"/>
                  <a:gd name="T10" fmla="*/ 109 w 129"/>
                  <a:gd name="T11" fmla="*/ 10 h 132"/>
                  <a:gd name="T12" fmla="*/ 97 w 129"/>
                  <a:gd name="T13" fmla="*/ 14 h 132"/>
                  <a:gd name="T14" fmla="*/ 99 w 129"/>
                  <a:gd name="T15" fmla="*/ 88 h 132"/>
                  <a:gd name="T16" fmla="*/ 47 w 129"/>
                  <a:gd name="T17" fmla="*/ 108 h 132"/>
                  <a:gd name="T18" fmla="*/ 41 w 129"/>
                  <a:gd name="T19" fmla="*/ 46 h 132"/>
                  <a:gd name="T20" fmla="*/ 33 w 129"/>
                  <a:gd name="T21" fmla="*/ 48 h 132"/>
                  <a:gd name="T22" fmla="*/ 33 w 129"/>
                  <a:gd name="T23" fmla="*/ 104 h 132"/>
                  <a:gd name="T24" fmla="*/ 15 w 129"/>
                  <a:gd name="T25" fmla="*/ 110 h 132"/>
                  <a:gd name="T26" fmla="*/ 15 w 129"/>
                  <a:gd name="T27" fmla="*/ 52 h 132"/>
                  <a:gd name="T28" fmla="*/ 1 w 129"/>
                  <a:gd name="T29" fmla="*/ 58 h 132"/>
                  <a:gd name="T30" fmla="*/ 7 w 129"/>
                  <a:gd name="T31" fmla="*/ 132 h 132"/>
                  <a:gd name="T32" fmla="*/ 129 w 129"/>
                  <a:gd name="T33" fmla="*/ 78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9" h="132">
                    <a:moveTo>
                      <a:pt x="129" y="78"/>
                    </a:moveTo>
                    <a:lnTo>
                      <a:pt x="127" y="0"/>
                    </a:lnTo>
                    <a:lnTo>
                      <a:pt x="119" y="4"/>
                    </a:lnTo>
                    <a:lnTo>
                      <a:pt x="119" y="66"/>
                    </a:lnTo>
                    <a:lnTo>
                      <a:pt x="107" y="72"/>
                    </a:lnTo>
                    <a:lnTo>
                      <a:pt x="109" y="10"/>
                    </a:lnTo>
                    <a:lnTo>
                      <a:pt x="97" y="14"/>
                    </a:lnTo>
                    <a:lnTo>
                      <a:pt x="99" y="88"/>
                    </a:lnTo>
                    <a:lnTo>
                      <a:pt x="47" y="108"/>
                    </a:lnTo>
                    <a:lnTo>
                      <a:pt x="41" y="46"/>
                    </a:lnTo>
                    <a:lnTo>
                      <a:pt x="33" y="48"/>
                    </a:lnTo>
                    <a:lnTo>
                      <a:pt x="33" y="104"/>
                    </a:lnTo>
                    <a:lnTo>
                      <a:pt x="15" y="110"/>
                    </a:lnTo>
                    <a:lnTo>
                      <a:pt x="15" y="52"/>
                    </a:lnTo>
                    <a:cubicBezTo>
                      <a:pt x="0" y="56"/>
                      <a:pt x="1" y="51"/>
                      <a:pt x="1" y="58"/>
                    </a:cubicBezTo>
                    <a:lnTo>
                      <a:pt x="7" y="132"/>
                    </a:lnTo>
                    <a:lnTo>
                      <a:pt x="129" y="7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grpSp>
            <p:nvGrpSpPr>
              <p:cNvPr id="83994" name="Group 26"/>
              <p:cNvGrpSpPr>
                <a:grpSpLocks/>
              </p:cNvGrpSpPr>
              <p:nvPr/>
            </p:nvGrpSpPr>
            <p:grpSpPr bwMode="auto">
              <a:xfrm>
                <a:off x="1838" y="2868"/>
                <a:ext cx="1950" cy="604"/>
                <a:chOff x="1838" y="2868"/>
                <a:chExt cx="1950" cy="604"/>
              </a:xfrm>
            </p:grpSpPr>
            <p:sp>
              <p:nvSpPr>
                <p:cNvPr id="83995" name="Freeform 27"/>
                <p:cNvSpPr>
                  <a:spLocks/>
                </p:cNvSpPr>
                <p:nvPr/>
              </p:nvSpPr>
              <p:spPr bwMode="ltGray">
                <a:xfrm>
                  <a:off x="1838" y="2868"/>
                  <a:ext cx="1056" cy="604"/>
                </a:xfrm>
                <a:custGeom>
                  <a:avLst/>
                  <a:gdLst>
                    <a:gd name="T0" fmla="*/ 1056 w 1056"/>
                    <a:gd name="T1" fmla="*/ 590 h 604"/>
                    <a:gd name="T2" fmla="*/ 512 w 1056"/>
                    <a:gd name="T3" fmla="*/ 584 h 604"/>
                    <a:gd name="T4" fmla="*/ 510 w 1056"/>
                    <a:gd name="T5" fmla="*/ 566 h 604"/>
                    <a:gd name="T6" fmla="*/ 532 w 1056"/>
                    <a:gd name="T7" fmla="*/ 532 h 604"/>
                    <a:gd name="T8" fmla="*/ 490 w 1056"/>
                    <a:gd name="T9" fmla="*/ 528 h 604"/>
                    <a:gd name="T10" fmla="*/ 470 w 1056"/>
                    <a:gd name="T11" fmla="*/ 514 h 604"/>
                    <a:gd name="T12" fmla="*/ 462 w 1056"/>
                    <a:gd name="T13" fmla="*/ 492 h 604"/>
                    <a:gd name="T14" fmla="*/ 430 w 1056"/>
                    <a:gd name="T15" fmla="*/ 496 h 604"/>
                    <a:gd name="T16" fmla="*/ 400 w 1056"/>
                    <a:gd name="T17" fmla="*/ 516 h 604"/>
                    <a:gd name="T18" fmla="*/ 382 w 1056"/>
                    <a:gd name="T19" fmla="*/ 504 h 604"/>
                    <a:gd name="T20" fmla="*/ 312 w 1056"/>
                    <a:gd name="T21" fmla="*/ 520 h 604"/>
                    <a:gd name="T22" fmla="*/ 348 w 1056"/>
                    <a:gd name="T23" fmla="*/ 462 h 604"/>
                    <a:gd name="T24" fmla="*/ 322 w 1056"/>
                    <a:gd name="T25" fmla="*/ 448 h 604"/>
                    <a:gd name="T26" fmla="*/ 250 w 1056"/>
                    <a:gd name="T27" fmla="*/ 468 h 604"/>
                    <a:gd name="T28" fmla="*/ 242 w 1056"/>
                    <a:gd name="T29" fmla="*/ 438 h 604"/>
                    <a:gd name="T30" fmla="*/ 282 w 1056"/>
                    <a:gd name="T31" fmla="*/ 422 h 604"/>
                    <a:gd name="T32" fmla="*/ 220 w 1056"/>
                    <a:gd name="T33" fmla="*/ 428 h 604"/>
                    <a:gd name="T34" fmla="*/ 162 w 1056"/>
                    <a:gd name="T35" fmla="*/ 422 h 604"/>
                    <a:gd name="T36" fmla="*/ 114 w 1056"/>
                    <a:gd name="T37" fmla="*/ 444 h 604"/>
                    <a:gd name="T38" fmla="*/ 126 w 1056"/>
                    <a:gd name="T39" fmla="*/ 484 h 604"/>
                    <a:gd name="T40" fmla="*/ 112 w 1056"/>
                    <a:gd name="T41" fmla="*/ 490 h 604"/>
                    <a:gd name="T42" fmla="*/ 106 w 1056"/>
                    <a:gd name="T43" fmla="*/ 512 h 604"/>
                    <a:gd name="T44" fmla="*/ 104 w 1056"/>
                    <a:gd name="T45" fmla="*/ 480 h 604"/>
                    <a:gd name="T46" fmla="*/ 96 w 1056"/>
                    <a:gd name="T47" fmla="*/ 440 h 604"/>
                    <a:gd name="T48" fmla="*/ 76 w 1056"/>
                    <a:gd name="T49" fmla="*/ 418 h 604"/>
                    <a:gd name="T50" fmla="*/ 38 w 1056"/>
                    <a:gd name="T51" fmla="*/ 390 h 604"/>
                    <a:gd name="T52" fmla="*/ 50 w 1056"/>
                    <a:gd name="T53" fmla="*/ 374 h 604"/>
                    <a:gd name="T54" fmla="*/ 20 w 1056"/>
                    <a:gd name="T55" fmla="*/ 324 h 604"/>
                    <a:gd name="T56" fmla="*/ 8 w 1056"/>
                    <a:gd name="T57" fmla="*/ 308 h 604"/>
                    <a:gd name="T58" fmla="*/ 2 w 1056"/>
                    <a:gd name="T59" fmla="*/ 270 h 604"/>
                    <a:gd name="T60" fmla="*/ 50 w 1056"/>
                    <a:gd name="T61" fmla="*/ 286 h 604"/>
                    <a:gd name="T62" fmla="*/ 136 w 1056"/>
                    <a:gd name="T63" fmla="*/ 276 h 604"/>
                    <a:gd name="T64" fmla="*/ 126 w 1056"/>
                    <a:gd name="T65" fmla="*/ 252 h 604"/>
                    <a:gd name="T66" fmla="*/ 156 w 1056"/>
                    <a:gd name="T67" fmla="*/ 250 h 604"/>
                    <a:gd name="T68" fmla="*/ 200 w 1056"/>
                    <a:gd name="T69" fmla="*/ 256 h 604"/>
                    <a:gd name="T70" fmla="*/ 254 w 1056"/>
                    <a:gd name="T71" fmla="*/ 240 h 604"/>
                    <a:gd name="T72" fmla="*/ 398 w 1056"/>
                    <a:gd name="T73" fmla="*/ 180 h 604"/>
                    <a:gd name="T74" fmla="*/ 366 w 1056"/>
                    <a:gd name="T75" fmla="*/ 158 h 604"/>
                    <a:gd name="T76" fmla="*/ 436 w 1056"/>
                    <a:gd name="T77" fmla="*/ 126 h 604"/>
                    <a:gd name="T78" fmla="*/ 472 w 1056"/>
                    <a:gd name="T79" fmla="*/ 100 h 604"/>
                    <a:gd name="T80" fmla="*/ 398 w 1056"/>
                    <a:gd name="T81" fmla="*/ 102 h 604"/>
                    <a:gd name="T82" fmla="*/ 386 w 1056"/>
                    <a:gd name="T83" fmla="*/ 84 h 604"/>
                    <a:gd name="T84" fmla="*/ 470 w 1056"/>
                    <a:gd name="T85" fmla="*/ 90 h 604"/>
                    <a:gd name="T86" fmla="*/ 426 w 1056"/>
                    <a:gd name="T87" fmla="*/ 82 h 604"/>
                    <a:gd name="T88" fmla="*/ 384 w 1056"/>
                    <a:gd name="T89" fmla="*/ 70 h 604"/>
                    <a:gd name="T90" fmla="*/ 424 w 1056"/>
                    <a:gd name="T91" fmla="*/ 72 h 604"/>
                    <a:gd name="T92" fmla="*/ 482 w 1056"/>
                    <a:gd name="T93" fmla="*/ 66 h 604"/>
                    <a:gd name="T94" fmla="*/ 512 w 1056"/>
                    <a:gd name="T95" fmla="*/ 118 h 604"/>
                    <a:gd name="T96" fmla="*/ 522 w 1056"/>
                    <a:gd name="T97" fmla="*/ 58 h 604"/>
                    <a:gd name="T98" fmla="*/ 536 w 1056"/>
                    <a:gd name="T99" fmla="*/ 110 h 604"/>
                    <a:gd name="T100" fmla="*/ 548 w 1056"/>
                    <a:gd name="T101" fmla="*/ 52 h 604"/>
                    <a:gd name="T102" fmla="*/ 566 w 1056"/>
                    <a:gd name="T103" fmla="*/ 102 h 604"/>
                    <a:gd name="T104" fmla="*/ 908 w 1056"/>
                    <a:gd name="T105" fmla="*/ 0 h 6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056" h="604">
                      <a:moveTo>
                        <a:pt x="1050" y="8"/>
                      </a:moveTo>
                      <a:lnTo>
                        <a:pt x="1056" y="590"/>
                      </a:lnTo>
                      <a:lnTo>
                        <a:pt x="526" y="604"/>
                      </a:lnTo>
                      <a:lnTo>
                        <a:pt x="512" y="584"/>
                      </a:lnTo>
                      <a:lnTo>
                        <a:pt x="526" y="574"/>
                      </a:lnTo>
                      <a:lnTo>
                        <a:pt x="510" y="566"/>
                      </a:lnTo>
                      <a:lnTo>
                        <a:pt x="510" y="548"/>
                      </a:lnTo>
                      <a:lnTo>
                        <a:pt x="532" y="532"/>
                      </a:lnTo>
                      <a:lnTo>
                        <a:pt x="530" y="520"/>
                      </a:lnTo>
                      <a:lnTo>
                        <a:pt x="490" y="528"/>
                      </a:lnTo>
                      <a:lnTo>
                        <a:pt x="486" y="514"/>
                      </a:lnTo>
                      <a:lnTo>
                        <a:pt x="470" y="514"/>
                      </a:lnTo>
                      <a:lnTo>
                        <a:pt x="474" y="496"/>
                      </a:lnTo>
                      <a:lnTo>
                        <a:pt x="462" y="492"/>
                      </a:lnTo>
                      <a:lnTo>
                        <a:pt x="436" y="508"/>
                      </a:lnTo>
                      <a:lnTo>
                        <a:pt x="430" y="496"/>
                      </a:lnTo>
                      <a:lnTo>
                        <a:pt x="408" y="504"/>
                      </a:lnTo>
                      <a:lnTo>
                        <a:pt x="400" y="516"/>
                      </a:lnTo>
                      <a:lnTo>
                        <a:pt x="388" y="514"/>
                      </a:lnTo>
                      <a:lnTo>
                        <a:pt x="382" y="504"/>
                      </a:lnTo>
                      <a:lnTo>
                        <a:pt x="370" y="506"/>
                      </a:lnTo>
                      <a:lnTo>
                        <a:pt x="312" y="520"/>
                      </a:lnTo>
                      <a:lnTo>
                        <a:pt x="296" y="494"/>
                      </a:lnTo>
                      <a:lnTo>
                        <a:pt x="348" y="462"/>
                      </a:lnTo>
                      <a:lnTo>
                        <a:pt x="340" y="444"/>
                      </a:lnTo>
                      <a:lnTo>
                        <a:pt x="322" y="448"/>
                      </a:lnTo>
                      <a:lnTo>
                        <a:pt x="264" y="470"/>
                      </a:lnTo>
                      <a:lnTo>
                        <a:pt x="250" y="468"/>
                      </a:lnTo>
                      <a:lnTo>
                        <a:pt x="236" y="448"/>
                      </a:lnTo>
                      <a:lnTo>
                        <a:pt x="242" y="438"/>
                      </a:lnTo>
                      <a:lnTo>
                        <a:pt x="260" y="430"/>
                      </a:lnTo>
                      <a:lnTo>
                        <a:pt x="282" y="422"/>
                      </a:lnTo>
                      <a:lnTo>
                        <a:pt x="246" y="428"/>
                      </a:lnTo>
                      <a:lnTo>
                        <a:pt x="220" y="428"/>
                      </a:lnTo>
                      <a:lnTo>
                        <a:pt x="180" y="432"/>
                      </a:lnTo>
                      <a:lnTo>
                        <a:pt x="162" y="422"/>
                      </a:lnTo>
                      <a:lnTo>
                        <a:pt x="120" y="422"/>
                      </a:lnTo>
                      <a:lnTo>
                        <a:pt x="114" y="444"/>
                      </a:lnTo>
                      <a:lnTo>
                        <a:pt x="122" y="458"/>
                      </a:lnTo>
                      <a:lnTo>
                        <a:pt x="126" y="484"/>
                      </a:lnTo>
                      <a:lnTo>
                        <a:pt x="110" y="478"/>
                      </a:lnTo>
                      <a:lnTo>
                        <a:pt x="112" y="490"/>
                      </a:lnTo>
                      <a:lnTo>
                        <a:pt x="124" y="508"/>
                      </a:lnTo>
                      <a:lnTo>
                        <a:pt x="106" y="512"/>
                      </a:lnTo>
                      <a:lnTo>
                        <a:pt x="94" y="502"/>
                      </a:lnTo>
                      <a:lnTo>
                        <a:pt x="104" y="480"/>
                      </a:lnTo>
                      <a:lnTo>
                        <a:pt x="92" y="482"/>
                      </a:lnTo>
                      <a:lnTo>
                        <a:pt x="96" y="440"/>
                      </a:lnTo>
                      <a:lnTo>
                        <a:pt x="106" y="420"/>
                      </a:lnTo>
                      <a:lnTo>
                        <a:pt x="76" y="418"/>
                      </a:lnTo>
                      <a:lnTo>
                        <a:pt x="58" y="404"/>
                      </a:lnTo>
                      <a:lnTo>
                        <a:pt x="38" y="390"/>
                      </a:lnTo>
                      <a:lnTo>
                        <a:pt x="34" y="378"/>
                      </a:lnTo>
                      <a:lnTo>
                        <a:pt x="50" y="374"/>
                      </a:lnTo>
                      <a:lnTo>
                        <a:pt x="32" y="334"/>
                      </a:lnTo>
                      <a:lnTo>
                        <a:pt x="20" y="324"/>
                      </a:lnTo>
                      <a:lnTo>
                        <a:pt x="0" y="318"/>
                      </a:lnTo>
                      <a:lnTo>
                        <a:pt x="8" y="308"/>
                      </a:lnTo>
                      <a:lnTo>
                        <a:pt x="22" y="292"/>
                      </a:lnTo>
                      <a:lnTo>
                        <a:pt x="2" y="270"/>
                      </a:lnTo>
                      <a:lnTo>
                        <a:pt x="20" y="264"/>
                      </a:lnTo>
                      <a:lnTo>
                        <a:pt x="50" y="286"/>
                      </a:lnTo>
                      <a:lnTo>
                        <a:pt x="116" y="286"/>
                      </a:lnTo>
                      <a:lnTo>
                        <a:pt x="136" y="276"/>
                      </a:lnTo>
                      <a:lnTo>
                        <a:pt x="138" y="260"/>
                      </a:lnTo>
                      <a:lnTo>
                        <a:pt x="126" y="252"/>
                      </a:lnTo>
                      <a:lnTo>
                        <a:pt x="140" y="242"/>
                      </a:lnTo>
                      <a:lnTo>
                        <a:pt x="156" y="250"/>
                      </a:lnTo>
                      <a:lnTo>
                        <a:pt x="176" y="260"/>
                      </a:lnTo>
                      <a:lnTo>
                        <a:pt x="200" y="256"/>
                      </a:lnTo>
                      <a:lnTo>
                        <a:pt x="222" y="246"/>
                      </a:lnTo>
                      <a:lnTo>
                        <a:pt x="254" y="240"/>
                      </a:lnTo>
                      <a:lnTo>
                        <a:pt x="346" y="206"/>
                      </a:lnTo>
                      <a:lnTo>
                        <a:pt x="398" y="180"/>
                      </a:lnTo>
                      <a:lnTo>
                        <a:pt x="408" y="172"/>
                      </a:lnTo>
                      <a:lnTo>
                        <a:pt x="366" y="158"/>
                      </a:lnTo>
                      <a:lnTo>
                        <a:pt x="394" y="120"/>
                      </a:lnTo>
                      <a:lnTo>
                        <a:pt x="436" y="126"/>
                      </a:lnTo>
                      <a:lnTo>
                        <a:pt x="474" y="122"/>
                      </a:lnTo>
                      <a:lnTo>
                        <a:pt x="472" y="100"/>
                      </a:lnTo>
                      <a:lnTo>
                        <a:pt x="414" y="106"/>
                      </a:lnTo>
                      <a:lnTo>
                        <a:pt x="398" y="102"/>
                      </a:lnTo>
                      <a:lnTo>
                        <a:pt x="378" y="94"/>
                      </a:lnTo>
                      <a:cubicBezTo>
                        <a:pt x="384" y="83"/>
                        <a:pt x="380" y="84"/>
                        <a:pt x="386" y="84"/>
                      </a:cubicBezTo>
                      <a:lnTo>
                        <a:pt x="420" y="98"/>
                      </a:lnTo>
                      <a:lnTo>
                        <a:pt x="470" y="90"/>
                      </a:lnTo>
                      <a:lnTo>
                        <a:pt x="470" y="74"/>
                      </a:lnTo>
                      <a:lnTo>
                        <a:pt x="426" y="82"/>
                      </a:lnTo>
                      <a:lnTo>
                        <a:pt x="402" y="78"/>
                      </a:lnTo>
                      <a:cubicBezTo>
                        <a:pt x="396" y="75"/>
                        <a:pt x="384" y="70"/>
                        <a:pt x="384" y="70"/>
                      </a:cubicBezTo>
                      <a:lnTo>
                        <a:pt x="392" y="60"/>
                      </a:lnTo>
                      <a:lnTo>
                        <a:pt x="424" y="72"/>
                      </a:lnTo>
                      <a:lnTo>
                        <a:pt x="454" y="68"/>
                      </a:lnTo>
                      <a:lnTo>
                        <a:pt x="482" y="66"/>
                      </a:lnTo>
                      <a:lnTo>
                        <a:pt x="484" y="122"/>
                      </a:lnTo>
                      <a:lnTo>
                        <a:pt x="512" y="118"/>
                      </a:lnTo>
                      <a:lnTo>
                        <a:pt x="510" y="62"/>
                      </a:lnTo>
                      <a:lnTo>
                        <a:pt x="522" y="58"/>
                      </a:lnTo>
                      <a:lnTo>
                        <a:pt x="524" y="114"/>
                      </a:lnTo>
                      <a:lnTo>
                        <a:pt x="536" y="110"/>
                      </a:lnTo>
                      <a:lnTo>
                        <a:pt x="536" y="54"/>
                      </a:lnTo>
                      <a:lnTo>
                        <a:pt x="548" y="52"/>
                      </a:lnTo>
                      <a:lnTo>
                        <a:pt x="548" y="110"/>
                      </a:lnTo>
                      <a:lnTo>
                        <a:pt x="566" y="102"/>
                      </a:lnTo>
                      <a:lnTo>
                        <a:pt x="564" y="20"/>
                      </a:lnTo>
                      <a:lnTo>
                        <a:pt x="908" y="0"/>
                      </a:lnTo>
                      <a:lnTo>
                        <a:pt x="1050" y="8"/>
                      </a:lnTo>
                      <a:close/>
                    </a:path>
                  </a:pathLst>
                </a:cu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3996" name="Freeform 28"/>
                <p:cNvSpPr>
                  <a:spLocks/>
                </p:cNvSpPr>
                <p:nvPr/>
              </p:nvSpPr>
              <p:spPr bwMode="ltGray">
                <a:xfrm>
                  <a:off x="2242" y="2912"/>
                  <a:ext cx="204" cy="110"/>
                </a:xfrm>
                <a:custGeom>
                  <a:avLst/>
                  <a:gdLst>
                    <a:gd name="T0" fmla="*/ 190 w 204"/>
                    <a:gd name="T1" fmla="*/ 0 h 110"/>
                    <a:gd name="T2" fmla="*/ 110 w 204"/>
                    <a:gd name="T3" fmla="*/ 16 h 110"/>
                    <a:gd name="T4" fmla="*/ 112 w 204"/>
                    <a:gd name="T5" fmla="*/ 22 h 110"/>
                    <a:gd name="T6" fmla="*/ 172 w 204"/>
                    <a:gd name="T7" fmla="*/ 14 h 110"/>
                    <a:gd name="T8" fmla="*/ 170 w 204"/>
                    <a:gd name="T9" fmla="*/ 26 h 110"/>
                    <a:gd name="T10" fmla="*/ 110 w 204"/>
                    <a:gd name="T11" fmla="*/ 38 h 110"/>
                    <a:gd name="T12" fmla="*/ 112 w 204"/>
                    <a:gd name="T13" fmla="*/ 50 h 110"/>
                    <a:gd name="T14" fmla="*/ 174 w 204"/>
                    <a:gd name="T15" fmla="*/ 34 h 110"/>
                    <a:gd name="T16" fmla="*/ 178 w 204"/>
                    <a:gd name="T17" fmla="*/ 80 h 110"/>
                    <a:gd name="T18" fmla="*/ 120 w 204"/>
                    <a:gd name="T19" fmla="*/ 84 h 110"/>
                    <a:gd name="T20" fmla="*/ 74 w 204"/>
                    <a:gd name="T21" fmla="*/ 44 h 110"/>
                    <a:gd name="T22" fmla="*/ 74 w 204"/>
                    <a:gd name="T23" fmla="*/ 56 h 110"/>
                    <a:gd name="T24" fmla="*/ 110 w 204"/>
                    <a:gd name="T25" fmla="*/ 86 h 110"/>
                    <a:gd name="T26" fmla="*/ 46 w 204"/>
                    <a:gd name="T27" fmla="*/ 94 h 110"/>
                    <a:gd name="T28" fmla="*/ 46 w 204"/>
                    <a:gd name="T29" fmla="*/ 30 h 110"/>
                    <a:gd name="T30" fmla="*/ 30 w 204"/>
                    <a:gd name="T31" fmla="*/ 34 h 110"/>
                    <a:gd name="T32" fmla="*/ 34 w 204"/>
                    <a:gd name="T33" fmla="*/ 94 h 110"/>
                    <a:gd name="T34" fmla="*/ 12 w 204"/>
                    <a:gd name="T35" fmla="*/ 88 h 110"/>
                    <a:gd name="T36" fmla="*/ 12 w 204"/>
                    <a:gd name="T37" fmla="*/ 32 h 110"/>
                    <a:gd name="T38" fmla="*/ 0 w 204"/>
                    <a:gd name="T39" fmla="*/ 28 h 110"/>
                    <a:gd name="T40" fmla="*/ 4 w 204"/>
                    <a:gd name="T41" fmla="*/ 92 h 110"/>
                    <a:gd name="T42" fmla="*/ 70 w 204"/>
                    <a:gd name="T43" fmla="*/ 110 h 110"/>
                    <a:gd name="T44" fmla="*/ 182 w 204"/>
                    <a:gd name="T45" fmla="*/ 98 h 110"/>
                    <a:gd name="T46" fmla="*/ 204 w 204"/>
                    <a:gd name="T47" fmla="*/ 72 h 110"/>
                    <a:gd name="T48" fmla="*/ 190 w 204"/>
                    <a:gd name="T49" fmla="*/ 0 h 1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4" h="110">
                      <a:moveTo>
                        <a:pt x="190" y="0"/>
                      </a:moveTo>
                      <a:lnTo>
                        <a:pt x="110" y="16"/>
                      </a:lnTo>
                      <a:lnTo>
                        <a:pt x="112" y="22"/>
                      </a:lnTo>
                      <a:lnTo>
                        <a:pt x="172" y="14"/>
                      </a:lnTo>
                      <a:lnTo>
                        <a:pt x="170" y="26"/>
                      </a:lnTo>
                      <a:lnTo>
                        <a:pt x="110" y="38"/>
                      </a:lnTo>
                      <a:lnTo>
                        <a:pt x="112" y="50"/>
                      </a:lnTo>
                      <a:lnTo>
                        <a:pt x="174" y="34"/>
                      </a:lnTo>
                      <a:lnTo>
                        <a:pt x="178" y="80"/>
                      </a:lnTo>
                      <a:lnTo>
                        <a:pt x="120" y="84"/>
                      </a:lnTo>
                      <a:lnTo>
                        <a:pt x="74" y="44"/>
                      </a:lnTo>
                      <a:lnTo>
                        <a:pt x="74" y="56"/>
                      </a:lnTo>
                      <a:lnTo>
                        <a:pt x="110" y="86"/>
                      </a:lnTo>
                      <a:lnTo>
                        <a:pt x="46" y="94"/>
                      </a:lnTo>
                      <a:lnTo>
                        <a:pt x="46" y="30"/>
                      </a:lnTo>
                      <a:cubicBezTo>
                        <a:pt x="29" y="32"/>
                        <a:pt x="30" y="27"/>
                        <a:pt x="30" y="34"/>
                      </a:cubicBezTo>
                      <a:lnTo>
                        <a:pt x="34" y="94"/>
                      </a:lnTo>
                      <a:lnTo>
                        <a:pt x="12" y="88"/>
                      </a:lnTo>
                      <a:lnTo>
                        <a:pt x="12" y="32"/>
                      </a:lnTo>
                      <a:lnTo>
                        <a:pt x="0" y="28"/>
                      </a:lnTo>
                      <a:lnTo>
                        <a:pt x="4" y="92"/>
                      </a:lnTo>
                      <a:lnTo>
                        <a:pt x="70" y="110"/>
                      </a:lnTo>
                      <a:lnTo>
                        <a:pt x="182" y="98"/>
                      </a:lnTo>
                      <a:lnTo>
                        <a:pt x="204" y="72"/>
                      </a:lnTo>
                      <a:lnTo>
                        <a:pt x="190" y="0"/>
                      </a:lnTo>
                      <a:close/>
                    </a:path>
                  </a:pathLst>
                </a:cu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3997" name="Freeform 29"/>
                <p:cNvSpPr>
                  <a:spLocks/>
                </p:cNvSpPr>
                <p:nvPr/>
              </p:nvSpPr>
              <p:spPr bwMode="ltGray">
                <a:xfrm>
                  <a:off x="2874" y="2868"/>
                  <a:ext cx="914" cy="584"/>
                </a:xfrm>
                <a:custGeom>
                  <a:avLst/>
                  <a:gdLst>
                    <a:gd name="T0" fmla="*/ 440 w 914"/>
                    <a:gd name="T1" fmla="*/ 28 h 584"/>
                    <a:gd name="T2" fmla="*/ 440 w 914"/>
                    <a:gd name="T3" fmla="*/ 36 h 584"/>
                    <a:gd name="T4" fmla="*/ 282 w 914"/>
                    <a:gd name="T5" fmla="*/ 56 h 584"/>
                    <a:gd name="T6" fmla="*/ 470 w 914"/>
                    <a:gd name="T7" fmla="*/ 42 h 584"/>
                    <a:gd name="T8" fmla="*/ 284 w 914"/>
                    <a:gd name="T9" fmla="*/ 66 h 584"/>
                    <a:gd name="T10" fmla="*/ 352 w 914"/>
                    <a:gd name="T11" fmla="*/ 88 h 584"/>
                    <a:gd name="T12" fmla="*/ 464 w 914"/>
                    <a:gd name="T13" fmla="*/ 82 h 584"/>
                    <a:gd name="T14" fmla="*/ 484 w 914"/>
                    <a:gd name="T15" fmla="*/ 102 h 584"/>
                    <a:gd name="T16" fmla="*/ 468 w 914"/>
                    <a:gd name="T17" fmla="*/ 130 h 584"/>
                    <a:gd name="T18" fmla="*/ 544 w 914"/>
                    <a:gd name="T19" fmla="*/ 182 h 584"/>
                    <a:gd name="T20" fmla="*/ 708 w 914"/>
                    <a:gd name="T21" fmla="*/ 206 h 584"/>
                    <a:gd name="T22" fmla="*/ 768 w 914"/>
                    <a:gd name="T23" fmla="*/ 186 h 584"/>
                    <a:gd name="T24" fmla="*/ 764 w 914"/>
                    <a:gd name="T25" fmla="*/ 210 h 584"/>
                    <a:gd name="T26" fmla="*/ 786 w 914"/>
                    <a:gd name="T27" fmla="*/ 240 h 584"/>
                    <a:gd name="T28" fmla="*/ 882 w 914"/>
                    <a:gd name="T29" fmla="*/ 224 h 584"/>
                    <a:gd name="T30" fmla="*/ 910 w 914"/>
                    <a:gd name="T31" fmla="*/ 214 h 584"/>
                    <a:gd name="T32" fmla="*/ 904 w 914"/>
                    <a:gd name="T33" fmla="*/ 248 h 584"/>
                    <a:gd name="T34" fmla="*/ 908 w 914"/>
                    <a:gd name="T35" fmla="*/ 262 h 584"/>
                    <a:gd name="T36" fmla="*/ 904 w 914"/>
                    <a:gd name="T37" fmla="*/ 282 h 584"/>
                    <a:gd name="T38" fmla="*/ 868 w 914"/>
                    <a:gd name="T39" fmla="*/ 342 h 584"/>
                    <a:gd name="T40" fmla="*/ 828 w 914"/>
                    <a:gd name="T41" fmla="*/ 358 h 584"/>
                    <a:gd name="T42" fmla="*/ 806 w 914"/>
                    <a:gd name="T43" fmla="*/ 414 h 584"/>
                    <a:gd name="T44" fmla="*/ 790 w 914"/>
                    <a:gd name="T45" fmla="*/ 430 h 584"/>
                    <a:gd name="T46" fmla="*/ 802 w 914"/>
                    <a:gd name="T47" fmla="*/ 472 h 584"/>
                    <a:gd name="T48" fmla="*/ 784 w 914"/>
                    <a:gd name="T49" fmla="*/ 452 h 584"/>
                    <a:gd name="T50" fmla="*/ 770 w 914"/>
                    <a:gd name="T51" fmla="*/ 440 h 584"/>
                    <a:gd name="T52" fmla="*/ 782 w 914"/>
                    <a:gd name="T53" fmla="*/ 380 h 584"/>
                    <a:gd name="T54" fmla="*/ 624 w 914"/>
                    <a:gd name="T55" fmla="*/ 398 h 584"/>
                    <a:gd name="T56" fmla="*/ 644 w 914"/>
                    <a:gd name="T57" fmla="*/ 430 h 584"/>
                    <a:gd name="T58" fmla="*/ 598 w 914"/>
                    <a:gd name="T59" fmla="*/ 436 h 584"/>
                    <a:gd name="T60" fmla="*/ 516 w 914"/>
                    <a:gd name="T61" fmla="*/ 400 h 584"/>
                    <a:gd name="T62" fmla="*/ 558 w 914"/>
                    <a:gd name="T63" fmla="*/ 444 h 584"/>
                    <a:gd name="T64" fmla="*/ 586 w 914"/>
                    <a:gd name="T65" fmla="*/ 476 h 584"/>
                    <a:gd name="T66" fmla="*/ 520 w 914"/>
                    <a:gd name="T67" fmla="*/ 470 h 584"/>
                    <a:gd name="T68" fmla="*/ 486 w 914"/>
                    <a:gd name="T69" fmla="*/ 480 h 584"/>
                    <a:gd name="T70" fmla="*/ 440 w 914"/>
                    <a:gd name="T71" fmla="*/ 478 h 584"/>
                    <a:gd name="T72" fmla="*/ 368 w 914"/>
                    <a:gd name="T73" fmla="*/ 512 h 584"/>
                    <a:gd name="T74" fmla="*/ 320 w 914"/>
                    <a:gd name="T75" fmla="*/ 520 h 584"/>
                    <a:gd name="T76" fmla="*/ 336 w 914"/>
                    <a:gd name="T77" fmla="*/ 550 h 584"/>
                    <a:gd name="T78" fmla="*/ 8 w 914"/>
                    <a:gd name="T79" fmla="*/ 584 h 584"/>
                    <a:gd name="T80" fmla="*/ 264 w 914"/>
                    <a:gd name="T81" fmla="*/ 8 h 5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914" h="584">
                      <a:moveTo>
                        <a:pt x="282" y="22"/>
                      </a:moveTo>
                      <a:lnTo>
                        <a:pt x="440" y="28"/>
                      </a:lnTo>
                      <a:lnTo>
                        <a:pt x="468" y="18"/>
                      </a:lnTo>
                      <a:lnTo>
                        <a:pt x="440" y="36"/>
                      </a:lnTo>
                      <a:lnTo>
                        <a:pt x="280" y="36"/>
                      </a:lnTo>
                      <a:lnTo>
                        <a:pt x="282" y="56"/>
                      </a:lnTo>
                      <a:lnTo>
                        <a:pt x="440" y="52"/>
                      </a:lnTo>
                      <a:lnTo>
                        <a:pt x="470" y="42"/>
                      </a:lnTo>
                      <a:lnTo>
                        <a:pt x="440" y="64"/>
                      </a:lnTo>
                      <a:lnTo>
                        <a:pt x="284" y="66"/>
                      </a:lnTo>
                      <a:lnTo>
                        <a:pt x="298" y="78"/>
                      </a:lnTo>
                      <a:lnTo>
                        <a:pt x="352" y="88"/>
                      </a:lnTo>
                      <a:lnTo>
                        <a:pt x="430" y="84"/>
                      </a:lnTo>
                      <a:lnTo>
                        <a:pt x="464" y="82"/>
                      </a:lnTo>
                      <a:lnTo>
                        <a:pt x="466" y="102"/>
                      </a:lnTo>
                      <a:lnTo>
                        <a:pt x="484" y="102"/>
                      </a:lnTo>
                      <a:lnTo>
                        <a:pt x="488" y="120"/>
                      </a:lnTo>
                      <a:lnTo>
                        <a:pt x="468" y="130"/>
                      </a:lnTo>
                      <a:lnTo>
                        <a:pt x="476" y="148"/>
                      </a:lnTo>
                      <a:lnTo>
                        <a:pt x="544" y="182"/>
                      </a:lnTo>
                      <a:lnTo>
                        <a:pt x="636" y="202"/>
                      </a:lnTo>
                      <a:lnTo>
                        <a:pt x="708" y="206"/>
                      </a:lnTo>
                      <a:lnTo>
                        <a:pt x="742" y="196"/>
                      </a:lnTo>
                      <a:lnTo>
                        <a:pt x="768" y="186"/>
                      </a:lnTo>
                      <a:lnTo>
                        <a:pt x="778" y="194"/>
                      </a:lnTo>
                      <a:lnTo>
                        <a:pt x="764" y="210"/>
                      </a:lnTo>
                      <a:lnTo>
                        <a:pt x="766" y="228"/>
                      </a:lnTo>
                      <a:lnTo>
                        <a:pt x="786" y="240"/>
                      </a:lnTo>
                      <a:lnTo>
                        <a:pt x="838" y="236"/>
                      </a:lnTo>
                      <a:lnTo>
                        <a:pt x="882" y="224"/>
                      </a:lnTo>
                      <a:lnTo>
                        <a:pt x="902" y="204"/>
                      </a:lnTo>
                      <a:lnTo>
                        <a:pt x="910" y="214"/>
                      </a:lnTo>
                      <a:lnTo>
                        <a:pt x="896" y="232"/>
                      </a:lnTo>
                      <a:lnTo>
                        <a:pt x="904" y="248"/>
                      </a:lnTo>
                      <a:lnTo>
                        <a:pt x="894" y="260"/>
                      </a:lnTo>
                      <a:lnTo>
                        <a:pt x="908" y="262"/>
                      </a:lnTo>
                      <a:lnTo>
                        <a:pt x="914" y="274"/>
                      </a:lnTo>
                      <a:lnTo>
                        <a:pt x="904" y="282"/>
                      </a:lnTo>
                      <a:lnTo>
                        <a:pt x="856" y="328"/>
                      </a:lnTo>
                      <a:lnTo>
                        <a:pt x="868" y="342"/>
                      </a:lnTo>
                      <a:lnTo>
                        <a:pt x="844" y="358"/>
                      </a:lnTo>
                      <a:lnTo>
                        <a:pt x="828" y="358"/>
                      </a:lnTo>
                      <a:lnTo>
                        <a:pt x="792" y="378"/>
                      </a:lnTo>
                      <a:lnTo>
                        <a:pt x="806" y="414"/>
                      </a:lnTo>
                      <a:lnTo>
                        <a:pt x="802" y="442"/>
                      </a:lnTo>
                      <a:lnTo>
                        <a:pt x="790" y="430"/>
                      </a:lnTo>
                      <a:lnTo>
                        <a:pt x="790" y="450"/>
                      </a:lnTo>
                      <a:lnTo>
                        <a:pt x="802" y="472"/>
                      </a:lnTo>
                      <a:lnTo>
                        <a:pt x="774" y="472"/>
                      </a:lnTo>
                      <a:lnTo>
                        <a:pt x="784" y="452"/>
                      </a:lnTo>
                      <a:lnTo>
                        <a:pt x="786" y="428"/>
                      </a:lnTo>
                      <a:lnTo>
                        <a:pt x="770" y="440"/>
                      </a:lnTo>
                      <a:lnTo>
                        <a:pt x="774" y="398"/>
                      </a:lnTo>
                      <a:lnTo>
                        <a:pt x="782" y="380"/>
                      </a:lnTo>
                      <a:lnTo>
                        <a:pt x="686" y="396"/>
                      </a:lnTo>
                      <a:lnTo>
                        <a:pt x="624" y="398"/>
                      </a:lnTo>
                      <a:lnTo>
                        <a:pt x="642" y="418"/>
                      </a:lnTo>
                      <a:lnTo>
                        <a:pt x="644" y="430"/>
                      </a:lnTo>
                      <a:lnTo>
                        <a:pt x="626" y="442"/>
                      </a:lnTo>
                      <a:lnTo>
                        <a:pt x="598" y="436"/>
                      </a:lnTo>
                      <a:lnTo>
                        <a:pt x="532" y="406"/>
                      </a:lnTo>
                      <a:lnTo>
                        <a:pt x="516" y="400"/>
                      </a:lnTo>
                      <a:lnTo>
                        <a:pt x="496" y="424"/>
                      </a:lnTo>
                      <a:lnTo>
                        <a:pt x="558" y="444"/>
                      </a:lnTo>
                      <a:lnTo>
                        <a:pt x="588" y="462"/>
                      </a:lnTo>
                      <a:lnTo>
                        <a:pt x="586" y="476"/>
                      </a:lnTo>
                      <a:lnTo>
                        <a:pt x="570" y="494"/>
                      </a:lnTo>
                      <a:lnTo>
                        <a:pt x="520" y="470"/>
                      </a:lnTo>
                      <a:lnTo>
                        <a:pt x="500" y="482"/>
                      </a:lnTo>
                      <a:lnTo>
                        <a:pt x="486" y="480"/>
                      </a:lnTo>
                      <a:lnTo>
                        <a:pt x="448" y="462"/>
                      </a:lnTo>
                      <a:lnTo>
                        <a:pt x="440" y="478"/>
                      </a:lnTo>
                      <a:lnTo>
                        <a:pt x="388" y="476"/>
                      </a:lnTo>
                      <a:lnTo>
                        <a:pt x="368" y="512"/>
                      </a:lnTo>
                      <a:lnTo>
                        <a:pt x="328" y="508"/>
                      </a:lnTo>
                      <a:lnTo>
                        <a:pt x="320" y="520"/>
                      </a:lnTo>
                      <a:lnTo>
                        <a:pt x="332" y="534"/>
                      </a:lnTo>
                      <a:lnTo>
                        <a:pt x="336" y="550"/>
                      </a:lnTo>
                      <a:lnTo>
                        <a:pt x="308" y="580"/>
                      </a:lnTo>
                      <a:lnTo>
                        <a:pt x="8" y="584"/>
                      </a:lnTo>
                      <a:lnTo>
                        <a:pt x="0" y="0"/>
                      </a:lnTo>
                      <a:lnTo>
                        <a:pt x="264" y="8"/>
                      </a:lnTo>
                      <a:lnTo>
                        <a:pt x="282" y="22"/>
                      </a:lnTo>
                      <a:close/>
                    </a:path>
                  </a:pathLst>
                </a:cu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3998" name="Freeform 30"/>
                <p:cNvSpPr>
                  <a:spLocks/>
                </p:cNvSpPr>
                <p:nvPr/>
              </p:nvSpPr>
              <p:spPr bwMode="ltGray">
                <a:xfrm>
                  <a:off x="3174" y="2896"/>
                  <a:ext cx="148" cy="92"/>
                </a:xfrm>
                <a:custGeom>
                  <a:avLst/>
                  <a:gdLst>
                    <a:gd name="T0" fmla="*/ 0 w 148"/>
                    <a:gd name="T1" fmla="*/ 82 h 92"/>
                    <a:gd name="T2" fmla="*/ 4 w 148"/>
                    <a:gd name="T3" fmla="*/ 2 h 92"/>
                    <a:gd name="T4" fmla="*/ 18 w 148"/>
                    <a:gd name="T5" fmla="*/ 0 h 92"/>
                    <a:gd name="T6" fmla="*/ 12 w 148"/>
                    <a:gd name="T7" fmla="*/ 74 h 92"/>
                    <a:gd name="T8" fmla="*/ 44 w 148"/>
                    <a:gd name="T9" fmla="*/ 78 h 92"/>
                    <a:gd name="T10" fmla="*/ 46 w 148"/>
                    <a:gd name="T11" fmla="*/ 2 h 92"/>
                    <a:gd name="T12" fmla="*/ 58 w 148"/>
                    <a:gd name="T13" fmla="*/ 2 h 92"/>
                    <a:gd name="T14" fmla="*/ 56 w 148"/>
                    <a:gd name="T15" fmla="*/ 72 h 92"/>
                    <a:gd name="T16" fmla="*/ 94 w 148"/>
                    <a:gd name="T17" fmla="*/ 70 h 92"/>
                    <a:gd name="T18" fmla="*/ 92 w 148"/>
                    <a:gd name="T19" fmla="*/ 2 h 92"/>
                    <a:gd name="T20" fmla="*/ 106 w 148"/>
                    <a:gd name="T21" fmla="*/ 4 h 92"/>
                    <a:gd name="T22" fmla="*/ 104 w 148"/>
                    <a:gd name="T23" fmla="*/ 68 h 92"/>
                    <a:gd name="T24" fmla="*/ 136 w 148"/>
                    <a:gd name="T25" fmla="*/ 64 h 92"/>
                    <a:gd name="T26" fmla="*/ 128 w 148"/>
                    <a:gd name="T27" fmla="*/ 0 h 92"/>
                    <a:gd name="T28" fmla="*/ 142 w 148"/>
                    <a:gd name="T29" fmla="*/ 2 h 92"/>
                    <a:gd name="T30" fmla="*/ 148 w 148"/>
                    <a:gd name="T31" fmla="*/ 70 h 92"/>
                    <a:gd name="T32" fmla="*/ 60 w 148"/>
                    <a:gd name="T33" fmla="*/ 88 h 92"/>
                    <a:gd name="T34" fmla="*/ 8 w 148"/>
                    <a:gd name="T35" fmla="*/ 92 h 92"/>
                    <a:gd name="T36" fmla="*/ 0 w 148"/>
                    <a:gd name="T37" fmla="*/ 8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48" h="92">
                      <a:moveTo>
                        <a:pt x="0" y="82"/>
                      </a:moveTo>
                      <a:lnTo>
                        <a:pt x="4" y="2"/>
                      </a:lnTo>
                      <a:lnTo>
                        <a:pt x="18" y="0"/>
                      </a:lnTo>
                      <a:lnTo>
                        <a:pt x="12" y="74"/>
                      </a:lnTo>
                      <a:lnTo>
                        <a:pt x="44" y="78"/>
                      </a:lnTo>
                      <a:lnTo>
                        <a:pt x="46" y="2"/>
                      </a:lnTo>
                      <a:lnTo>
                        <a:pt x="58" y="2"/>
                      </a:lnTo>
                      <a:lnTo>
                        <a:pt x="56" y="72"/>
                      </a:lnTo>
                      <a:lnTo>
                        <a:pt x="94" y="70"/>
                      </a:lnTo>
                      <a:lnTo>
                        <a:pt x="92" y="2"/>
                      </a:lnTo>
                      <a:lnTo>
                        <a:pt x="106" y="4"/>
                      </a:lnTo>
                      <a:lnTo>
                        <a:pt x="104" y="68"/>
                      </a:lnTo>
                      <a:lnTo>
                        <a:pt x="136" y="64"/>
                      </a:lnTo>
                      <a:lnTo>
                        <a:pt x="128" y="0"/>
                      </a:lnTo>
                      <a:lnTo>
                        <a:pt x="142" y="2"/>
                      </a:lnTo>
                      <a:lnTo>
                        <a:pt x="148" y="70"/>
                      </a:lnTo>
                      <a:lnTo>
                        <a:pt x="60" y="88"/>
                      </a:lnTo>
                      <a:lnTo>
                        <a:pt x="8" y="92"/>
                      </a:lnTo>
                      <a:lnTo>
                        <a:pt x="0" y="82"/>
                      </a:lnTo>
                      <a:close/>
                    </a:path>
                  </a:pathLst>
                </a:cu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</p:grpSp>
          <p:sp>
            <p:nvSpPr>
              <p:cNvPr id="83999" name="Freeform 31"/>
              <p:cNvSpPr>
                <a:spLocks/>
              </p:cNvSpPr>
              <p:nvPr/>
            </p:nvSpPr>
            <p:spPr bwMode="ltGray">
              <a:xfrm>
                <a:off x="1754" y="3426"/>
                <a:ext cx="1156" cy="604"/>
              </a:xfrm>
              <a:custGeom>
                <a:avLst/>
                <a:gdLst>
                  <a:gd name="T0" fmla="*/ 1156 w 1156"/>
                  <a:gd name="T1" fmla="*/ 600 h 604"/>
                  <a:gd name="T2" fmla="*/ 558 w 1156"/>
                  <a:gd name="T3" fmla="*/ 584 h 604"/>
                  <a:gd name="T4" fmla="*/ 555 w 1156"/>
                  <a:gd name="T5" fmla="*/ 566 h 604"/>
                  <a:gd name="T6" fmla="*/ 579 w 1156"/>
                  <a:gd name="T7" fmla="*/ 532 h 604"/>
                  <a:gd name="T8" fmla="*/ 534 w 1156"/>
                  <a:gd name="T9" fmla="*/ 528 h 604"/>
                  <a:gd name="T10" fmla="*/ 512 w 1156"/>
                  <a:gd name="T11" fmla="*/ 514 h 604"/>
                  <a:gd name="T12" fmla="*/ 503 w 1156"/>
                  <a:gd name="T13" fmla="*/ 492 h 604"/>
                  <a:gd name="T14" fmla="*/ 468 w 1156"/>
                  <a:gd name="T15" fmla="*/ 496 h 604"/>
                  <a:gd name="T16" fmla="*/ 436 w 1156"/>
                  <a:gd name="T17" fmla="*/ 516 h 604"/>
                  <a:gd name="T18" fmla="*/ 416 w 1156"/>
                  <a:gd name="T19" fmla="*/ 504 h 604"/>
                  <a:gd name="T20" fmla="*/ 340 w 1156"/>
                  <a:gd name="T21" fmla="*/ 520 h 604"/>
                  <a:gd name="T22" fmla="*/ 379 w 1156"/>
                  <a:gd name="T23" fmla="*/ 462 h 604"/>
                  <a:gd name="T24" fmla="*/ 351 w 1156"/>
                  <a:gd name="T25" fmla="*/ 448 h 604"/>
                  <a:gd name="T26" fmla="*/ 272 w 1156"/>
                  <a:gd name="T27" fmla="*/ 468 h 604"/>
                  <a:gd name="T28" fmla="*/ 264 w 1156"/>
                  <a:gd name="T29" fmla="*/ 438 h 604"/>
                  <a:gd name="T30" fmla="*/ 307 w 1156"/>
                  <a:gd name="T31" fmla="*/ 422 h 604"/>
                  <a:gd name="T32" fmla="*/ 240 w 1156"/>
                  <a:gd name="T33" fmla="*/ 428 h 604"/>
                  <a:gd name="T34" fmla="*/ 176 w 1156"/>
                  <a:gd name="T35" fmla="*/ 422 h 604"/>
                  <a:gd name="T36" fmla="*/ 124 w 1156"/>
                  <a:gd name="T37" fmla="*/ 444 h 604"/>
                  <a:gd name="T38" fmla="*/ 137 w 1156"/>
                  <a:gd name="T39" fmla="*/ 484 h 604"/>
                  <a:gd name="T40" fmla="*/ 122 w 1156"/>
                  <a:gd name="T41" fmla="*/ 490 h 604"/>
                  <a:gd name="T42" fmla="*/ 115 w 1156"/>
                  <a:gd name="T43" fmla="*/ 512 h 604"/>
                  <a:gd name="T44" fmla="*/ 113 w 1156"/>
                  <a:gd name="T45" fmla="*/ 480 h 604"/>
                  <a:gd name="T46" fmla="*/ 105 w 1156"/>
                  <a:gd name="T47" fmla="*/ 440 h 604"/>
                  <a:gd name="T48" fmla="*/ 83 w 1156"/>
                  <a:gd name="T49" fmla="*/ 418 h 604"/>
                  <a:gd name="T50" fmla="*/ 41 w 1156"/>
                  <a:gd name="T51" fmla="*/ 390 h 604"/>
                  <a:gd name="T52" fmla="*/ 54 w 1156"/>
                  <a:gd name="T53" fmla="*/ 374 h 604"/>
                  <a:gd name="T54" fmla="*/ 22 w 1156"/>
                  <a:gd name="T55" fmla="*/ 324 h 604"/>
                  <a:gd name="T56" fmla="*/ 9 w 1156"/>
                  <a:gd name="T57" fmla="*/ 308 h 604"/>
                  <a:gd name="T58" fmla="*/ 2 w 1156"/>
                  <a:gd name="T59" fmla="*/ 270 h 604"/>
                  <a:gd name="T60" fmla="*/ 54 w 1156"/>
                  <a:gd name="T61" fmla="*/ 286 h 604"/>
                  <a:gd name="T62" fmla="*/ 148 w 1156"/>
                  <a:gd name="T63" fmla="*/ 276 h 604"/>
                  <a:gd name="T64" fmla="*/ 137 w 1156"/>
                  <a:gd name="T65" fmla="*/ 252 h 604"/>
                  <a:gd name="T66" fmla="*/ 170 w 1156"/>
                  <a:gd name="T67" fmla="*/ 250 h 604"/>
                  <a:gd name="T68" fmla="*/ 218 w 1156"/>
                  <a:gd name="T69" fmla="*/ 256 h 604"/>
                  <a:gd name="T70" fmla="*/ 277 w 1156"/>
                  <a:gd name="T71" fmla="*/ 240 h 604"/>
                  <a:gd name="T72" fmla="*/ 433 w 1156"/>
                  <a:gd name="T73" fmla="*/ 180 h 604"/>
                  <a:gd name="T74" fmla="*/ 399 w 1156"/>
                  <a:gd name="T75" fmla="*/ 158 h 604"/>
                  <a:gd name="T76" fmla="*/ 475 w 1156"/>
                  <a:gd name="T77" fmla="*/ 126 h 604"/>
                  <a:gd name="T78" fmla="*/ 514 w 1156"/>
                  <a:gd name="T79" fmla="*/ 100 h 604"/>
                  <a:gd name="T80" fmla="*/ 433 w 1156"/>
                  <a:gd name="T81" fmla="*/ 102 h 604"/>
                  <a:gd name="T82" fmla="*/ 420 w 1156"/>
                  <a:gd name="T83" fmla="*/ 84 h 604"/>
                  <a:gd name="T84" fmla="*/ 512 w 1156"/>
                  <a:gd name="T85" fmla="*/ 90 h 604"/>
                  <a:gd name="T86" fmla="*/ 464 w 1156"/>
                  <a:gd name="T87" fmla="*/ 82 h 604"/>
                  <a:gd name="T88" fmla="*/ 418 w 1156"/>
                  <a:gd name="T89" fmla="*/ 70 h 604"/>
                  <a:gd name="T90" fmla="*/ 462 w 1156"/>
                  <a:gd name="T91" fmla="*/ 72 h 604"/>
                  <a:gd name="T92" fmla="*/ 525 w 1156"/>
                  <a:gd name="T93" fmla="*/ 66 h 604"/>
                  <a:gd name="T94" fmla="*/ 558 w 1156"/>
                  <a:gd name="T95" fmla="*/ 118 h 604"/>
                  <a:gd name="T96" fmla="*/ 568 w 1156"/>
                  <a:gd name="T97" fmla="*/ 58 h 604"/>
                  <a:gd name="T98" fmla="*/ 584 w 1156"/>
                  <a:gd name="T99" fmla="*/ 110 h 604"/>
                  <a:gd name="T100" fmla="*/ 597 w 1156"/>
                  <a:gd name="T101" fmla="*/ 52 h 604"/>
                  <a:gd name="T102" fmla="*/ 616 w 1156"/>
                  <a:gd name="T103" fmla="*/ 102 h 604"/>
                  <a:gd name="T104" fmla="*/ 989 w 1156"/>
                  <a:gd name="T105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56" h="604">
                    <a:moveTo>
                      <a:pt x="1143" y="8"/>
                    </a:moveTo>
                    <a:lnTo>
                      <a:pt x="1156" y="600"/>
                    </a:lnTo>
                    <a:lnTo>
                      <a:pt x="573" y="604"/>
                    </a:lnTo>
                    <a:lnTo>
                      <a:pt x="558" y="584"/>
                    </a:lnTo>
                    <a:lnTo>
                      <a:pt x="573" y="574"/>
                    </a:lnTo>
                    <a:lnTo>
                      <a:pt x="555" y="566"/>
                    </a:lnTo>
                    <a:lnTo>
                      <a:pt x="555" y="548"/>
                    </a:lnTo>
                    <a:lnTo>
                      <a:pt x="579" y="532"/>
                    </a:lnTo>
                    <a:lnTo>
                      <a:pt x="577" y="520"/>
                    </a:lnTo>
                    <a:lnTo>
                      <a:pt x="534" y="528"/>
                    </a:lnTo>
                    <a:lnTo>
                      <a:pt x="529" y="514"/>
                    </a:lnTo>
                    <a:lnTo>
                      <a:pt x="512" y="514"/>
                    </a:lnTo>
                    <a:lnTo>
                      <a:pt x="516" y="496"/>
                    </a:lnTo>
                    <a:lnTo>
                      <a:pt x="503" y="492"/>
                    </a:lnTo>
                    <a:lnTo>
                      <a:pt x="475" y="508"/>
                    </a:lnTo>
                    <a:lnTo>
                      <a:pt x="468" y="496"/>
                    </a:lnTo>
                    <a:lnTo>
                      <a:pt x="444" y="504"/>
                    </a:lnTo>
                    <a:lnTo>
                      <a:pt x="436" y="516"/>
                    </a:lnTo>
                    <a:lnTo>
                      <a:pt x="423" y="514"/>
                    </a:lnTo>
                    <a:lnTo>
                      <a:pt x="416" y="504"/>
                    </a:lnTo>
                    <a:lnTo>
                      <a:pt x="403" y="506"/>
                    </a:lnTo>
                    <a:lnTo>
                      <a:pt x="340" y="520"/>
                    </a:lnTo>
                    <a:lnTo>
                      <a:pt x="322" y="494"/>
                    </a:lnTo>
                    <a:lnTo>
                      <a:pt x="379" y="462"/>
                    </a:lnTo>
                    <a:lnTo>
                      <a:pt x="370" y="444"/>
                    </a:lnTo>
                    <a:lnTo>
                      <a:pt x="351" y="448"/>
                    </a:lnTo>
                    <a:lnTo>
                      <a:pt x="288" y="470"/>
                    </a:lnTo>
                    <a:lnTo>
                      <a:pt x="272" y="468"/>
                    </a:lnTo>
                    <a:lnTo>
                      <a:pt x="257" y="448"/>
                    </a:lnTo>
                    <a:lnTo>
                      <a:pt x="264" y="438"/>
                    </a:lnTo>
                    <a:lnTo>
                      <a:pt x="283" y="430"/>
                    </a:lnTo>
                    <a:lnTo>
                      <a:pt x="307" y="422"/>
                    </a:lnTo>
                    <a:lnTo>
                      <a:pt x="268" y="428"/>
                    </a:lnTo>
                    <a:lnTo>
                      <a:pt x="240" y="428"/>
                    </a:lnTo>
                    <a:lnTo>
                      <a:pt x="196" y="432"/>
                    </a:lnTo>
                    <a:lnTo>
                      <a:pt x="176" y="422"/>
                    </a:lnTo>
                    <a:lnTo>
                      <a:pt x="131" y="422"/>
                    </a:lnTo>
                    <a:lnTo>
                      <a:pt x="124" y="444"/>
                    </a:lnTo>
                    <a:lnTo>
                      <a:pt x="133" y="458"/>
                    </a:lnTo>
                    <a:lnTo>
                      <a:pt x="137" y="484"/>
                    </a:lnTo>
                    <a:lnTo>
                      <a:pt x="120" y="478"/>
                    </a:lnTo>
                    <a:lnTo>
                      <a:pt x="122" y="490"/>
                    </a:lnTo>
                    <a:lnTo>
                      <a:pt x="135" y="508"/>
                    </a:lnTo>
                    <a:lnTo>
                      <a:pt x="115" y="512"/>
                    </a:lnTo>
                    <a:lnTo>
                      <a:pt x="102" y="502"/>
                    </a:lnTo>
                    <a:lnTo>
                      <a:pt x="113" y="480"/>
                    </a:lnTo>
                    <a:lnTo>
                      <a:pt x="100" y="482"/>
                    </a:lnTo>
                    <a:lnTo>
                      <a:pt x="105" y="440"/>
                    </a:lnTo>
                    <a:lnTo>
                      <a:pt x="115" y="420"/>
                    </a:lnTo>
                    <a:lnTo>
                      <a:pt x="83" y="418"/>
                    </a:lnTo>
                    <a:lnTo>
                      <a:pt x="63" y="404"/>
                    </a:lnTo>
                    <a:lnTo>
                      <a:pt x="41" y="390"/>
                    </a:lnTo>
                    <a:lnTo>
                      <a:pt x="37" y="378"/>
                    </a:lnTo>
                    <a:lnTo>
                      <a:pt x="54" y="374"/>
                    </a:lnTo>
                    <a:lnTo>
                      <a:pt x="35" y="334"/>
                    </a:lnTo>
                    <a:lnTo>
                      <a:pt x="22" y="324"/>
                    </a:lnTo>
                    <a:lnTo>
                      <a:pt x="0" y="318"/>
                    </a:lnTo>
                    <a:lnTo>
                      <a:pt x="9" y="308"/>
                    </a:lnTo>
                    <a:lnTo>
                      <a:pt x="24" y="292"/>
                    </a:lnTo>
                    <a:lnTo>
                      <a:pt x="2" y="270"/>
                    </a:lnTo>
                    <a:lnTo>
                      <a:pt x="22" y="264"/>
                    </a:lnTo>
                    <a:lnTo>
                      <a:pt x="54" y="286"/>
                    </a:lnTo>
                    <a:lnTo>
                      <a:pt x="126" y="286"/>
                    </a:lnTo>
                    <a:lnTo>
                      <a:pt x="148" y="276"/>
                    </a:lnTo>
                    <a:lnTo>
                      <a:pt x="150" y="260"/>
                    </a:lnTo>
                    <a:lnTo>
                      <a:pt x="137" y="252"/>
                    </a:lnTo>
                    <a:lnTo>
                      <a:pt x="152" y="242"/>
                    </a:lnTo>
                    <a:lnTo>
                      <a:pt x="170" y="250"/>
                    </a:lnTo>
                    <a:lnTo>
                      <a:pt x="192" y="260"/>
                    </a:lnTo>
                    <a:lnTo>
                      <a:pt x="218" y="256"/>
                    </a:lnTo>
                    <a:lnTo>
                      <a:pt x="242" y="246"/>
                    </a:lnTo>
                    <a:lnTo>
                      <a:pt x="277" y="240"/>
                    </a:lnTo>
                    <a:lnTo>
                      <a:pt x="377" y="206"/>
                    </a:lnTo>
                    <a:lnTo>
                      <a:pt x="433" y="180"/>
                    </a:lnTo>
                    <a:lnTo>
                      <a:pt x="444" y="172"/>
                    </a:lnTo>
                    <a:lnTo>
                      <a:pt x="399" y="158"/>
                    </a:lnTo>
                    <a:lnTo>
                      <a:pt x="429" y="120"/>
                    </a:lnTo>
                    <a:lnTo>
                      <a:pt x="475" y="126"/>
                    </a:lnTo>
                    <a:lnTo>
                      <a:pt x="516" y="122"/>
                    </a:lnTo>
                    <a:lnTo>
                      <a:pt x="514" y="100"/>
                    </a:lnTo>
                    <a:lnTo>
                      <a:pt x="451" y="106"/>
                    </a:lnTo>
                    <a:lnTo>
                      <a:pt x="433" y="102"/>
                    </a:lnTo>
                    <a:lnTo>
                      <a:pt x="412" y="94"/>
                    </a:lnTo>
                    <a:cubicBezTo>
                      <a:pt x="418" y="83"/>
                      <a:pt x="414" y="84"/>
                      <a:pt x="420" y="84"/>
                    </a:cubicBezTo>
                    <a:lnTo>
                      <a:pt x="457" y="98"/>
                    </a:lnTo>
                    <a:lnTo>
                      <a:pt x="512" y="90"/>
                    </a:lnTo>
                    <a:lnTo>
                      <a:pt x="512" y="74"/>
                    </a:lnTo>
                    <a:lnTo>
                      <a:pt x="464" y="82"/>
                    </a:lnTo>
                    <a:lnTo>
                      <a:pt x="438" y="78"/>
                    </a:lnTo>
                    <a:cubicBezTo>
                      <a:pt x="431" y="75"/>
                      <a:pt x="418" y="70"/>
                      <a:pt x="418" y="70"/>
                    </a:cubicBezTo>
                    <a:lnTo>
                      <a:pt x="427" y="60"/>
                    </a:lnTo>
                    <a:lnTo>
                      <a:pt x="462" y="72"/>
                    </a:lnTo>
                    <a:lnTo>
                      <a:pt x="494" y="68"/>
                    </a:lnTo>
                    <a:lnTo>
                      <a:pt x="525" y="66"/>
                    </a:lnTo>
                    <a:lnTo>
                      <a:pt x="527" y="122"/>
                    </a:lnTo>
                    <a:lnTo>
                      <a:pt x="558" y="118"/>
                    </a:lnTo>
                    <a:lnTo>
                      <a:pt x="555" y="62"/>
                    </a:lnTo>
                    <a:lnTo>
                      <a:pt x="568" y="58"/>
                    </a:lnTo>
                    <a:lnTo>
                      <a:pt x="571" y="114"/>
                    </a:lnTo>
                    <a:lnTo>
                      <a:pt x="584" y="110"/>
                    </a:lnTo>
                    <a:lnTo>
                      <a:pt x="584" y="54"/>
                    </a:lnTo>
                    <a:lnTo>
                      <a:pt x="597" y="52"/>
                    </a:lnTo>
                    <a:lnTo>
                      <a:pt x="597" y="110"/>
                    </a:lnTo>
                    <a:lnTo>
                      <a:pt x="616" y="102"/>
                    </a:lnTo>
                    <a:lnTo>
                      <a:pt x="614" y="20"/>
                    </a:lnTo>
                    <a:lnTo>
                      <a:pt x="989" y="0"/>
                    </a:lnTo>
                    <a:lnTo>
                      <a:pt x="1143" y="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84000" name="Freeform 32"/>
              <p:cNvSpPr>
                <a:spLocks/>
              </p:cNvSpPr>
              <p:nvPr/>
            </p:nvSpPr>
            <p:spPr bwMode="ltGray">
              <a:xfrm>
                <a:off x="2194" y="3470"/>
                <a:ext cx="222" cy="110"/>
              </a:xfrm>
              <a:custGeom>
                <a:avLst/>
                <a:gdLst>
                  <a:gd name="T0" fmla="*/ 190 w 204"/>
                  <a:gd name="T1" fmla="*/ 0 h 110"/>
                  <a:gd name="T2" fmla="*/ 110 w 204"/>
                  <a:gd name="T3" fmla="*/ 16 h 110"/>
                  <a:gd name="T4" fmla="*/ 112 w 204"/>
                  <a:gd name="T5" fmla="*/ 22 h 110"/>
                  <a:gd name="T6" fmla="*/ 172 w 204"/>
                  <a:gd name="T7" fmla="*/ 14 h 110"/>
                  <a:gd name="T8" fmla="*/ 170 w 204"/>
                  <a:gd name="T9" fmla="*/ 26 h 110"/>
                  <a:gd name="T10" fmla="*/ 110 w 204"/>
                  <a:gd name="T11" fmla="*/ 38 h 110"/>
                  <a:gd name="T12" fmla="*/ 112 w 204"/>
                  <a:gd name="T13" fmla="*/ 50 h 110"/>
                  <a:gd name="T14" fmla="*/ 174 w 204"/>
                  <a:gd name="T15" fmla="*/ 34 h 110"/>
                  <a:gd name="T16" fmla="*/ 178 w 204"/>
                  <a:gd name="T17" fmla="*/ 80 h 110"/>
                  <a:gd name="T18" fmla="*/ 120 w 204"/>
                  <a:gd name="T19" fmla="*/ 84 h 110"/>
                  <a:gd name="T20" fmla="*/ 74 w 204"/>
                  <a:gd name="T21" fmla="*/ 44 h 110"/>
                  <a:gd name="T22" fmla="*/ 74 w 204"/>
                  <a:gd name="T23" fmla="*/ 56 h 110"/>
                  <a:gd name="T24" fmla="*/ 110 w 204"/>
                  <a:gd name="T25" fmla="*/ 86 h 110"/>
                  <a:gd name="T26" fmla="*/ 46 w 204"/>
                  <a:gd name="T27" fmla="*/ 94 h 110"/>
                  <a:gd name="T28" fmla="*/ 46 w 204"/>
                  <a:gd name="T29" fmla="*/ 30 h 110"/>
                  <a:gd name="T30" fmla="*/ 30 w 204"/>
                  <a:gd name="T31" fmla="*/ 34 h 110"/>
                  <a:gd name="T32" fmla="*/ 34 w 204"/>
                  <a:gd name="T33" fmla="*/ 94 h 110"/>
                  <a:gd name="T34" fmla="*/ 12 w 204"/>
                  <a:gd name="T35" fmla="*/ 88 h 110"/>
                  <a:gd name="T36" fmla="*/ 12 w 204"/>
                  <a:gd name="T37" fmla="*/ 32 h 110"/>
                  <a:gd name="T38" fmla="*/ 0 w 204"/>
                  <a:gd name="T39" fmla="*/ 28 h 110"/>
                  <a:gd name="T40" fmla="*/ 4 w 204"/>
                  <a:gd name="T41" fmla="*/ 92 h 110"/>
                  <a:gd name="T42" fmla="*/ 70 w 204"/>
                  <a:gd name="T43" fmla="*/ 110 h 110"/>
                  <a:gd name="T44" fmla="*/ 182 w 204"/>
                  <a:gd name="T45" fmla="*/ 98 h 110"/>
                  <a:gd name="T46" fmla="*/ 204 w 204"/>
                  <a:gd name="T47" fmla="*/ 72 h 110"/>
                  <a:gd name="T48" fmla="*/ 190 w 204"/>
                  <a:gd name="T49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4" h="110">
                    <a:moveTo>
                      <a:pt x="190" y="0"/>
                    </a:moveTo>
                    <a:lnTo>
                      <a:pt x="110" y="16"/>
                    </a:lnTo>
                    <a:lnTo>
                      <a:pt x="112" y="22"/>
                    </a:lnTo>
                    <a:lnTo>
                      <a:pt x="172" y="14"/>
                    </a:lnTo>
                    <a:lnTo>
                      <a:pt x="170" y="26"/>
                    </a:lnTo>
                    <a:lnTo>
                      <a:pt x="110" y="38"/>
                    </a:lnTo>
                    <a:lnTo>
                      <a:pt x="112" y="50"/>
                    </a:lnTo>
                    <a:lnTo>
                      <a:pt x="174" y="34"/>
                    </a:lnTo>
                    <a:lnTo>
                      <a:pt x="178" y="80"/>
                    </a:lnTo>
                    <a:lnTo>
                      <a:pt x="120" y="84"/>
                    </a:lnTo>
                    <a:lnTo>
                      <a:pt x="74" y="44"/>
                    </a:lnTo>
                    <a:lnTo>
                      <a:pt x="74" y="56"/>
                    </a:lnTo>
                    <a:lnTo>
                      <a:pt x="110" y="86"/>
                    </a:lnTo>
                    <a:lnTo>
                      <a:pt x="46" y="94"/>
                    </a:lnTo>
                    <a:lnTo>
                      <a:pt x="46" y="30"/>
                    </a:lnTo>
                    <a:cubicBezTo>
                      <a:pt x="29" y="32"/>
                      <a:pt x="30" y="27"/>
                      <a:pt x="30" y="34"/>
                    </a:cubicBezTo>
                    <a:lnTo>
                      <a:pt x="34" y="94"/>
                    </a:lnTo>
                    <a:lnTo>
                      <a:pt x="12" y="88"/>
                    </a:lnTo>
                    <a:lnTo>
                      <a:pt x="12" y="32"/>
                    </a:lnTo>
                    <a:lnTo>
                      <a:pt x="0" y="28"/>
                    </a:lnTo>
                    <a:lnTo>
                      <a:pt x="4" y="92"/>
                    </a:lnTo>
                    <a:lnTo>
                      <a:pt x="70" y="110"/>
                    </a:lnTo>
                    <a:lnTo>
                      <a:pt x="182" y="98"/>
                    </a:lnTo>
                    <a:lnTo>
                      <a:pt x="204" y="72"/>
                    </a:lnTo>
                    <a:lnTo>
                      <a:pt x="190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84001" name="Freeform 33"/>
              <p:cNvSpPr>
                <a:spLocks/>
              </p:cNvSpPr>
              <p:nvPr/>
            </p:nvSpPr>
            <p:spPr bwMode="ltGray">
              <a:xfrm>
                <a:off x="2874" y="3426"/>
                <a:ext cx="1004" cy="606"/>
              </a:xfrm>
              <a:custGeom>
                <a:avLst/>
                <a:gdLst>
                  <a:gd name="T0" fmla="*/ 487 w 1004"/>
                  <a:gd name="T1" fmla="*/ 28 h 606"/>
                  <a:gd name="T2" fmla="*/ 487 w 1004"/>
                  <a:gd name="T3" fmla="*/ 36 h 606"/>
                  <a:gd name="T4" fmla="*/ 315 w 1004"/>
                  <a:gd name="T5" fmla="*/ 56 h 606"/>
                  <a:gd name="T6" fmla="*/ 520 w 1004"/>
                  <a:gd name="T7" fmla="*/ 42 h 606"/>
                  <a:gd name="T8" fmla="*/ 317 w 1004"/>
                  <a:gd name="T9" fmla="*/ 66 h 606"/>
                  <a:gd name="T10" fmla="*/ 392 w 1004"/>
                  <a:gd name="T11" fmla="*/ 88 h 606"/>
                  <a:gd name="T12" fmla="*/ 514 w 1004"/>
                  <a:gd name="T13" fmla="*/ 82 h 606"/>
                  <a:gd name="T14" fmla="*/ 535 w 1004"/>
                  <a:gd name="T15" fmla="*/ 102 h 606"/>
                  <a:gd name="T16" fmla="*/ 518 w 1004"/>
                  <a:gd name="T17" fmla="*/ 130 h 606"/>
                  <a:gd name="T18" fmla="*/ 601 w 1004"/>
                  <a:gd name="T19" fmla="*/ 182 h 606"/>
                  <a:gd name="T20" fmla="*/ 780 w 1004"/>
                  <a:gd name="T21" fmla="*/ 206 h 606"/>
                  <a:gd name="T22" fmla="*/ 845 w 1004"/>
                  <a:gd name="T23" fmla="*/ 186 h 606"/>
                  <a:gd name="T24" fmla="*/ 841 w 1004"/>
                  <a:gd name="T25" fmla="*/ 210 h 606"/>
                  <a:gd name="T26" fmla="*/ 865 w 1004"/>
                  <a:gd name="T27" fmla="*/ 240 h 606"/>
                  <a:gd name="T28" fmla="*/ 969 w 1004"/>
                  <a:gd name="T29" fmla="*/ 224 h 606"/>
                  <a:gd name="T30" fmla="*/ 1000 w 1004"/>
                  <a:gd name="T31" fmla="*/ 214 h 606"/>
                  <a:gd name="T32" fmla="*/ 993 w 1004"/>
                  <a:gd name="T33" fmla="*/ 248 h 606"/>
                  <a:gd name="T34" fmla="*/ 997 w 1004"/>
                  <a:gd name="T35" fmla="*/ 262 h 606"/>
                  <a:gd name="T36" fmla="*/ 993 w 1004"/>
                  <a:gd name="T37" fmla="*/ 282 h 606"/>
                  <a:gd name="T38" fmla="*/ 954 w 1004"/>
                  <a:gd name="T39" fmla="*/ 342 h 606"/>
                  <a:gd name="T40" fmla="*/ 910 w 1004"/>
                  <a:gd name="T41" fmla="*/ 358 h 606"/>
                  <a:gd name="T42" fmla="*/ 886 w 1004"/>
                  <a:gd name="T43" fmla="*/ 414 h 606"/>
                  <a:gd name="T44" fmla="*/ 869 w 1004"/>
                  <a:gd name="T45" fmla="*/ 430 h 606"/>
                  <a:gd name="T46" fmla="*/ 882 w 1004"/>
                  <a:gd name="T47" fmla="*/ 472 h 606"/>
                  <a:gd name="T48" fmla="*/ 862 w 1004"/>
                  <a:gd name="T49" fmla="*/ 452 h 606"/>
                  <a:gd name="T50" fmla="*/ 847 w 1004"/>
                  <a:gd name="T51" fmla="*/ 440 h 606"/>
                  <a:gd name="T52" fmla="*/ 860 w 1004"/>
                  <a:gd name="T53" fmla="*/ 380 h 606"/>
                  <a:gd name="T54" fmla="*/ 688 w 1004"/>
                  <a:gd name="T55" fmla="*/ 398 h 606"/>
                  <a:gd name="T56" fmla="*/ 710 w 1004"/>
                  <a:gd name="T57" fmla="*/ 430 h 606"/>
                  <a:gd name="T58" fmla="*/ 660 w 1004"/>
                  <a:gd name="T59" fmla="*/ 436 h 606"/>
                  <a:gd name="T60" fmla="*/ 570 w 1004"/>
                  <a:gd name="T61" fmla="*/ 400 h 606"/>
                  <a:gd name="T62" fmla="*/ 616 w 1004"/>
                  <a:gd name="T63" fmla="*/ 444 h 606"/>
                  <a:gd name="T64" fmla="*/ 647 w 1004"/>
                  <a:gd name="T65" fmla="*/ 476 h 606"/>
                  <a:gd name="T66" fmla="*/ 575 w 1004"/>
                  <a:gd name="T67" fmla="*/ 470 h 606"/>
                  <a:gd name="T68" fmla="*/ 538 w 1004"/>
                  <a:gd name="T69" fmla="*/ 480 h 606"/>
                  <a:gd name="T70" fmla="*/ 487 w 1004"/>
                  <a:gd name="T71" fmla="*/ 478 h 606"/>
                  <a:gd name="T72" fmla="*/ 409 w 1004"/>
                  <a:gd name="T73" fmla="*/ 512 h 606"/>
                  <a:gd name="T74" fmla="*/ 357 w 1004"/>
                  <a:gd name="T75" fmla="*/ 520 h 606"/>
                  <a:gd name="T76" fmla="*/ 374 w 1004"/>
                  <a:gd name="T77" fmla="*/ 550 h 606"/>
                  <a:gd name="T78" fmla="*/ 0 w 1004"/>
                  <a:gd name="T79" fmla="*/ 606 h 606"/>
                  <a:gd name="T80" fmla="*/ 296 w 1004"/>
                  <a:gd name="T81" fmla="*/ 8 h 6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004" h="606">
                    <a:moveTo>
                      <a:pt x="315" y="22"/>
                    </a:moveTo>
                    <a:lnTo>
                      <a:pt x="487" y="28"/>
                    </a:lnTo>
                    <a:lnTo>
                      <a:pt x="518" y="18"/>
                    </a:lnTo>
                    <a:lnTo>
                      <a:pt x="487" y="36"/>
                    </a:lnTo>
                    <a:lnTo>
                      <a:pt x="313" y="36"/>
                    </a:lnTo>
                    <a:lnTo>
                      <a:pt x="315" y="56"/>
                    </a:lnTo>
                    <a:lnTo>
                      <a:pt x="487" y="52"/>
                    </a:lnTo>
                    <a:lnTo>
                      <a:pt x="520" y="42"/>
                    </a:lnTo>
                    <a:lnTo>
                      <a:pt x="487" y="64"/>
                    </a:lnTo>
                    <a:lnTo>
                      <a:pt x="317" y="66"/>
                    </a:lnTo>
                    <a:lnTo>
                      <a:pt x="333" y="78"/>
                    </a:lnTo>
                    <a:lnTo>
                      <a:pt x="392" y="88"/>
                    </a:lnTo>
                    <a:lnTo>
                      <a:pt x="477" y="84"/>
                    </a:lnTo>
                    <a:lnTo>
                      <a:pt x="514" y="82"/>
                    </a:lnTo>
                    <a:lnTo>
                      <a:pt x="516" y="102"/>
                    </a:lnTo>
                    <a:lnTo>
                      <a:pt x="535" y="102"/>
                    </a:lnTo>
                    <a:lnTo>
                      <a:pt x="540" y="120"/>
                    </a:lnTo>
                    <a:lnTo>
                      <a:pt x="518" y="130"/>
                    </a:lnTo>
                    <a:lnTo>
                      <a:pt x="527" y="148"/>
                    </a:lnTo>
                    <a:lnTo>
                      <a:pt x="601" y="182"/>
                    </a:lnTo>
                    <a:lnTo>
                      <a:pt x="701" y="202"/>
                    </a:lnTo>
                    <a:lnTo>
                      <a:pt x="780" y="206"/>
                    </a:lnTo>
                    <a:lnTo>
                      <a:pt x="817" y="196"/>
                    </a:lnTo>
                    <a:lnTo>
                      <a:pt x="845" y="186"/>
                    </a:lnTo>
                    <a:lnTo>
                      <a:pt x="856" y="194"/>
                    </a:lnTo>
                    <a:lnTo>
                      <a:pt x="841" y="210"/>
                    </a:lnTo>
                    <a:lnTo>
                      <a:pt x="843" y="228"/>
                    </a:lnTo>
                    <a:lnTo>
                      <a:pt x="865" y="240"/>
                    </a:lnTo>
                    <a:lnTo>
                      <a:pt x="921" y="236"/>
                    </a:lnTo>
                    <a:lnTo>
                      <a:pt x="969" y="224"/>
                    </a:lnTo>
                    <a:lnTo>
                      <a:pt x="991" y="204"/>
                    </a:lnTo>
                    <a:lnTo>
                      <a:pt x="1000" y="214"/>
                    </a:lnTo>
                    <a:lnTo>
                      <a:pt x="984" y="232"/>
                    </a:lnTo>
                    <a:lnTo>
                      <a:pt x="993" y="248"/>
                    </a:lnTo>
                    <a:lnTo>
                      <a:pt x="982" y="260"/>
                    </a:lnTo>
                    <a:lnTo>
                      <a:pt x="997" y="262"/>
                    </a:lnTo>
                    <a:lnTo>
                      <a:pt x="1004" y="274"/>
                    </a:lnTo>
                    <a:lnTo>
                      <a:pt x="993" y="282"/>
                    </a:lnTo>
                    <a:lnTo>
                      <a:pt x="941" y="328"/>
                    </a:lnTo>
                    <a:lnTo>
                      <a:pt x="954" y="342"/>
                    </a:lnTo>
                    <a:lnTo>
                      <a:pt x="928" y="358"/>
                    </a:lnTo>
                    <a:lnTo>
                      <a:pt x="910" y="358"/>
                    </a:lnTo>
                    <a:lnTo>
                      <a:pt x="871" y="378"/>
                    </a:lnTo>
                    <a:lnTo>
                      <a:pt x="886" y="414"/>
                    </a:lnTo>
                    <a:lnTo>
                      <a:pt x="882" y="442"/>
                    </a:lnTo>
                    <a:lnTo>
                      <a:pt x="869" y="430"/>
                    </a:lnTo>
                    <a:lnTo>
                      <a:pt x="869" y="450"/>
                    </a:lnTo>
                    <a:lnTo>
                      <a:pt x="882" y="472"/>
                    </a:lnTo>
                    <a:lnTo>
                      <a:pt x="851" y="472"/>
                    </a:lnTo>
                    <a:lnTo>
                      <a:pt x="862" y="452"/>
                    </a:lnTo>
                    <a:lnTo>
                      <a:pt x="865" y="428"/>
                    </a:lnTo>
                    <a:lnTo>
                      <a:pt x="847" y="440"/>
                    </a:lnTo>
                    <a:lnTo>
                      <a:pt x="851" y="398"/>
                    </a:lnTo>
                    <a:lnTo>
                      <a:pt x="860" y="380"/>
                    </a:lnTo>
                    <a:lnTo>
                      <a:pt x="756" y="396"/>
                    </a:lnTo>
                    <a:lnTo>
                      <a:pt x="688" y="398"/>
                    </a:lnTo>
                    <a:lnTo>
                      <a:pt x="708" y="418"/>
                    </a:lnTo>
                    <a:lnTo>
                      <a:pt x="710" y="430"/>
                    </a:lnTo>
                    <a:lnTo>
                      <a:pt x="690" y="442"/>
                    </a:lnTo>
                    <a:lnTo>
                      <a:pt x="660" y="436"/>
                    </a:lnTo>
                    <a:lnTo>
                      <a:pt x="588" y="406"/>
                    </a:lnTo>
                    <a:lnTo>
                      <a:pt x="570" y="400"/>
                    </a:lnTo>
                    <a:lnTo>
                      <a:pt x="548" y="424"/>
                    </a:lnTo>
                    <a:lnTo>
                      <a:pt x="616" y="444"/>
                    </a:lnTo>
                    <a:lnTo>
                      <a:pt x="649" y="462"/>
                    </a:lnTo>
                    <a:lnTo>
                      <a:pt x="647" y="476"/>
                    </a:lnTo>
                    <a:lnTo>
                      <a:pt x="629" y="494"/>
                    </a:lnTo>
                    <a:lnTo>
                      <a:pt x="575" y="470"/>
                    </a:lnTo>
                    <a:lnTo>
                      <a:pt x="553" y="482"/>
                    </a:lnTo>
                    <a:lnTo>
                      <a:pt x="538" y="480"/>
                    </a:lnTo>
                    <a:lnTo>
                      <a:pt x="496" y="462"/>
                    </a:lnTo>
                    <a:lnTo>
                      <a:pt x="487" y="478"/>
                    </a:lnTo>
                    <a:lnTo>
                      <a:pt x="431" y="476"/>
                    </a:lnTo>
                    <a:lnTo>
                      <a:pt x="409" y="512"/>
                    </a:lnTo>
                    <a:lnTo>
                      <a:pt x="365" y="508"/>
                    </a:lnTo>
                    <a:lnTo>
                      <a:pt x="357" y="520"/>
                    </a:lnTo>
                    <a:lnTo>
                      <a:pt x="370" y="534"/>
                    </a:lnTo>
                    <a:lnTo>
                      <a:pt x="374" y="550"/>
                    </a:lnTo>
                    <a:lnTo>
                      <a:pt x="342" y="606"/>
                    </a:lnTo>
                    <a:lnTo>
                      <a:pt x="0" y="606"/>
                    </a:lnTo>
                    <a:lnTo>
                      <a:pt x="8" y="0"/>
                    </a:lnTo>
                    <a:lnTo>
                      <a:pt x="296" y="8"/>
                    </a:lnTo>
                    <a:lnTo>
                      <a:pt x="315" y="22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84002" name="Freeform 34"/>
              <p:cNvSpPr>
                <a:spLocks/>
              </p:cNvSpPr>
              <p:nvPr/>
            </p:nvSpPr>
            <p:spPr bwMode="ltGray">
              <a:xfrm>
                <a:off x="3209" y="3454"/>
                <a:ext cx="161" cy="92"/>
              </a:xfrm>
              <a:custGeom>
                <a:avLst/>
                <a:gdLst>
                  <a:gd name="T0" fmla="*/ 0 w 148"/>
                  <a:gd name="T1" fmla="*/ 82 h 92"/>
                  <a:gd name="T2" fmla="*/ 4 w 148"/>
                  <a:gd name="T3" fmla="*/ 2 h 92"/>
                  <a:gd name="T4" fmla="*/ 18 w 148"/>
                  <a:gd name="T5" fmla="*/ 0 h 92"/>
                  <a:gd name="T6" fmla="*/ 12 w 148"/>
                  <a:gd name="T7" fmla="*/ 74 h 92"/>
                  <a:gd name="T8" fmla="*/ 44 w 148"/>
                  <a:gd name="T9" fmla="*/ 78 h 92"/>
                  <a:gd name="T10" fmla="*/ 46 w 148"/>
                  <a:gd name="T11" fmla="*/ 2 h 92"/>
                  <a:gd name="T12" fmla="*/ 58 w 148"/>
                  <a:gd name="T13" fmla="*/ 2 h 92"/>
                  <a:gd name="T14" fmla="*/ 56 w 148"/>
                  <a:gd name="T15" fmla="*/ 72 h 92"/>
                  <a:gd name="T16" fmla="*/ 94 w 148"/>
                  <a:gd name="T17" fmla="*/ 70 h 92"/>
                  <a:gd name="T18" fmla="*/ 92 w 148"/>
                  <a:gd name="T19" fmla="*/ 2 h 92"/>
                  <a:gd name="T20" fmla="*/ 106 w 148"/>
                  <a:gd name="T21" fmla="*/ 4 h 92"/>
                  <a:gd name="T22" fmla="*/ 104 w 148"/>
                  <a:gd name="T23" fmla="*/ 68 h 92"/>
                  <a:gd name="T24" fmla="*/ 136 w 148"/>
                  <a:gd name="T25" fmla="*/ 64 h 92"/>
                  <a:gd name="T26" fmla="*/ 128 w 148"/>
                  <a:gd name="T27" fmla="*/ 0 h 92"/>
                  <a:gd name="T28" fmla="*/ 142 w 148"/>
                  <a:gd name="T29" fmla="*/ 2 h 92"/>
                  <a:gd name="T30" fmla="*/ 148 w 148"/>
                  <a:gd name="T31" fmla="*/ 70 h 92"/>
                  <a:gd name="T32" fmla="*/ 60 w 148"/>
                  <a:gd name="T33" fmla="*/ 88 h 92"/>
                  <a:gd name="T34" fmla="*/ 8 w 148"/>
                  <a:gd name="T35" fmla="*/ 92 h 92"/>
                  <a:gd name="T36" fmla="*/ 0 w 148"/>
                  <a:gd name="T37" fmla="*/ 82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48" h="92">
                    <a:moveTo>
                      <a:pt x="0" y="82"/>
                    </a:moveTo>
                    <a:lnTo>
                      <a:pt x="4" y="2"/>
                    </a:lnTo>
                    <a:lnTo>
                      <a:pt x="18" y="0"/>
                    </a:lnTo>
                    <a:lnTo>
                      <a:pt x="12" y="74"/>
                    </a:lnTo>
                    <a:lnTo>
                      <a:pt x="44" y="78"/>
                    </a:lnTo>
                    <a:lnTo>
                      <a:pt x="46" y="2"/>
                    </a:lnTo>
                    <a:lnTo>
                      <a:pt x="58" y="2"/>
                    </a:lnTo>
                    <a:lnTo>
                      <a:pt x="56" y="72"/>
                    </a:lnTo>
                    <a:lnTo>
                      <a:pt x="94" y="70"/>
                    </a:lnTo>
                    <a:lnTo>
                      <a:pt x="92" y="2"/>
                    </a:lnTo>
                    <a:lnTo>
                      <a:pt x="106" y="4"/>
                    </a:lnTo>
                    <a:lnTo>
                      <a:pt x="104" y="68"/>
                    </a:lnTo>
                    <a:lnTo>
                      <a:pt x="136" y="64"/>
                    </a:lnTo>
                    <a:lnTo>
                      <a:pt x="128" y="0"/>
                    </a:lnTo>
                    <a:lnTo>
                      <a:pt x="142" y="2"/>
                    </a:lnTo>
                    <a:lnTo>
                      <a:pt x="148" y="70"/>
                    </a:lnTo>
                    <a:lnTo>
                      <a:pt x="60" y="88"/>
                    </a:lnTo>
                    <a:lnTo>
                      <a:pt x="8" y="92"/>
                    </a:lnTo>
                    <a:lnTo>
                      <a:pt x="0" y="82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</p:grpSp>
      </p:grpSp>
      <p:sp>
        <p:nvSpPr>
          <p:cNvPr id="84003" name="Rectangle 35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216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ja-JP" altLang="en-US" noProof="0" smtClean="0"/>
              <a:t>マスタ タイトルの書式設定</a:t>
            </a:r>
          </a:p>
        </p:txBody>
      </p:sp>
      <p:sp>
        <p:nvSpPr>
          <p:cNvPr id="84004" name="Rectangle 36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859088"/>
            <a:ext cx="5715000" cy="2162175"/>
          </a:xfrm>
        </p:spPr>
        <p:txBody>
          <a:bodyPr anchor="ctr"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pPr lvl="0"/>
            <a:r>
              <a:rPr lang="ja-JP" altLang="en-US" noProof="0" smtClean="0"/>
              <a:t>マスタ サブタイトルの書式設定</a:t>
            </a:r>
          </a:p>
        </p:txBody>
      </p:sp>
      <p:sp>
        <p:nvSpPr>
          <p:cNvPr id="84005" name="Rectangle 37"/>
          <p:cNvSpPr>
            <a:spLocks noGrp="1" noChangeArrowheads="1"/>
          </p:cNvSpPr>
          <p:nvPr>
            <p:ph type="dt" sz="half" idx="2"/>
          </p:nvPr>
        </p:nvSpPr>
        <p:spPr>
          <a:xfrm>
            <a:off x="711200" y="6229350"/>
            <a:ext cx="1930400" cy="514350"/>
          </a:xfrm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84006" name="Rectangle 38"/>
          <p:cNvSpPr>
            <a:spLocks noGrp="1" noChangeArrowheads="1"/>
          </p:cNvSpPr>
          <p:nvPr>
            <p:ph type="ftr" sz="quarter" idx="3"/>
          </p:nvPr>
        </p:nvSpPr>
        <p:spPr>
          <a:xfrm>
            <a:off x="3149600" y="6229350"/>
            <a:ext cx="2844800" cy="514350"/>
          </a:xfrm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84007" name="Rectangle 3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604000" y="6229350"/>
            <a:ext cx="1828800" cy="514350"/>
          </a:xfrm>
        </p:spPr>
        <p:txBody>
          <a:bodyPr/>
          <a:lstStyle>
            <a:lvl1pPr>
              <a:defRPr/>
            </a:lvl1pPr>
          </a:lstStyle>
          <a:p>
            <a:fld id="{F03466A9-4396-47DE-9110-969261A983BC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2120EB-D195-47CC-A029-C0AEF7959C69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598465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683C35-EC87-46AE-AF06-CC1D1D44181D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819760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D33077-D245-419C-BC94-CBA8D9F7E004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777796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AEFCEF-136C-4A60-A466-1D28DFDD6D4C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776643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3D62E-D334-433F-8339-99003F1E66D3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056095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5150F1-58A2-4BE1-A4AB-F82CC2E98584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47553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B74833-E32C-4433-B601-FE3158C663C1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451807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4FB01A-1FF5-4F3A-8FC6-673C5416BF34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15126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E694BA-66F4-45CF-B203-BBFF7E4CF8C7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98682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9400"/>
            <a:ext cx="2057400" cy="5816600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9400"/>
            <a:ext cx="6019800" cy="5816600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B06E4A-7BD5-4AE0-926E-A5CD6CC21CDB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533317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folHlink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946" name="Group 2"/>
          <p:cNvGrpSpPr>
            <a:grpSpLocks/>
          </p:cNvGrpSpPr>
          <p:nvPr/>
        </p:nvGrpSpPr>
        <p:grpSpPr bwMode="auto">
          <a:xfrm>
            <a:off x="0" y="3403600"/>
            <a:ext cx="9144000" cy="3454400"/>
            <a:chOff x="0" y="2144"/>
            <a:chExt cx="5760" cy="2176"/>
          </a:xfrm>
        </p:grpSpPr>
        <p:sp>
          <p:nvSpPr>
            <p:cNvPr id="82947" name="Freeform 3"/>
            <p:cNvSpPr>
              <a:spLocks/>
            </p:cNvSpPr>
            <p:nvPr/>
          </p:nvSpPr>
          <p:spPr bwMode="ltGray">
            <a:xfrm>
              <a:off x="0" y="3182"/>
              <a:ext cx="5760" cy="1134"/>
            </a:xfrm>
            <a:custGeom>
              <a:avLst/>
              <a:gdLst>
                <a:gd name="T0" fmla="*/ 4312 w 4312"/>
                <a:gd name="T1" fmla="*/ 616 h 1232"/>
                <a:gd name="T2" fmla="*/ 4312 w 4312"/>
                <a:gd name="T3" fmla="*/ 1232 h 1232"/>
                <a:gd name="T4" fmla="*/ 0 w 4312"/>
                <a:gd name="T5" fmla="*/ 1232 h 1232"/>
                <a:gd name="T6" fmla="*/ 0 w 4312"/>
                <a:gd name="T7" fmla="*/ 0 h 1232"/>
                <a:gd name="T8" fmla="*/ 147 w 4312"/>
                <a:gd name="T9" fmla="*/ 48 h 1232"/>
                <a:gd name="T10" fmla="*/ 200 w 4312"/>
                <a:gd name="T11" fmla="*/ 112 h 1232"/>
                <a:gd name="T12" fmla="*/ 260 w 4312"/>
                <a:gd name="T13" fmla="*/ 160 h 1232"/>
                <a:gd name="T14" fmla="*/ 425 w 4312"/>
                <a:gd name="T15" fmla="*/ 120 h 1232"/>
                <a:gd name="T16" fmla="*/ 503 w 4312"/>
                <a:gd name="T17" fmla="*/ 88 h 1232"/>
                <a:gd name="T18" fmla="*/ 616 w 4312"/>
                <a:gd name="T19" fmla="*/ 112 h 1232"/>
                <a:gd name="T20" fmla="*/ 677 w 4312"/>
                <a:gd name="T21" fmla="*/ 200 h 1232"/>
                <a:gd name="T22" fmla="*/ 703 w 4312"/>
                <a:gd name="T23" fmla="*/ 216 h 1232"/>
                <a:gd name="T24" fmla="*/ 755 w 4312"/>
                <a:gd name="T25" fmla="*/ 264 h 1232"/>
                <a:gd name="T26" fmla="*/ 868 w 4312"/>
                <a:gd name="T27" fmla="*/ 288 h 1232"/>
                <a:gd name="T28" fmla="*/ 842 w 4312"/>
                <a:gd name="T29" fmla="*/ 304 h 1232"/>
                <a:gd name="T30" fmla="*/ 850 w 4312"/>
                <a:gd name="T31" fmla="*/ 328 h 1232"/>
                <a:gd name="T32" fmla="*/ 824 w 4312"/>
                <a:gd name="T33" fmla="*/ 344 h 1232"/>
                <a:gd name="T34" fmla="*/ 928 w 4312"/>
                <a:gd name="T35" fmla="*/ 424 h 1232"/>
                <a:gd name="T36" fmla="*/ 1015 w 4312"/>
                <a:gd name="T37" fmla="*/ 392 h 1232"/>
                <a:gd name="T38" fmla="*/ 1163 w 4312"/>
                <a:gd name="T39" fmla="*/ 432 h 1232"/>
                <a:gd name="T40" fmla="*/ 1267 w 4312"/>
                <a:gd name="T41" fmla="*/ 496 h 1232"/>
                <a:gd name="T42" fmla="*/ 1371 w 4312"/>
                <a:gd name="T43" fmla="*/ 560 h 1232"/>
                <a:gd name="T44" fmla="*/ 1449 w 4312"/>
                <a:gd name="T45" fmla="*/ 568 h 1232"/>
                <a:gd name="T46" fmla="*/ 1657 w 4312"/>
                <a:gd name="T47" fmla="*/ 552 h 1232"/>
                <a:gd name="T48" fmla="*/ 1709 w 4312"/>
                <a:gd name="T49" fmla="*/ 560 h 1232"/>
                <a:gd name="T50" fmla="*/ 1718 w 4312"/>
                <a:gd name="T51" fmla="*/ 584 h 1232"/>
                <a:gd name="T52" fmla="*/ 1779 w 4312"/>
                <a:gd name="T53" fmla="*/ 608 h 1232"/>
                <a:gd name="T54" fmla="*/ 1831 w 4312"/>
                <a:gd name="T55" fmla="*/ 648 h 1232"/>
                <a:gd name="T56" fmla="*/ 1848 w 4312"/>
                <a:gd name="T57" fmla="*/ 720 h 1232"/>
                <a:gd name="T58" fmla="*/ 1900 w 4312"/>
                <a:gd name="T59" fmla="*/ 744 h 1232"/>
                <a:gd name="T60" fmla="*/ 2039 w 4312"/>
                <a:gd name="T61" fmla="*/ 792 h 1232"/>
                <a:gd name="T62" fmla="*/ 2160 w 4312"/>
                <a:gd name="T63" fmla="*/ 752 h 1232"/>
                <a:gd name="T64" fmla="*/ 2403 w 4312"/>
                <a:gd name="T65" fmla="*/ 840 h 1232"/>
                <a:gd name="T66" fmla="*/ 2620 w 4312"/>
                <a:gd name="T67" fmla="*/ 784 h 1232"/>
                <a:gd name="T68" fmla="*/ 2698 w 4312"/>
                <a:gd name="T69" fmla="*/ 728 h 1232"/>
                <a:gd name="T70" fmla="*/ 2854 w 4312"/>
                <a:gd name="T71" fmla="*/ 696 h 1232"/>
                <a:gd name="T72" fmla="*/ 3063 w 4312"/>
                <a:gd name="T73" fmla="*/ 640 h 1232"/>
                <a:gd name="T74" fmla="*/ 3123 w 4312"/>
                <a:gd name="T75" fmla="*/ 648 h 1232"/>
                <a:gd name="T76" fmla="*/ 3149 w 4312"/>
                <a:gd name="T77" fmla="*/ 672 h 1232"/>
                <a:gd name="T78" fmla="*/ 3175 w 4312"/>
                <a:gd name="T79" fmla="*/ 680 h 1232"/>
                <a:gd name="T80" fmla="*/ 3306 w 4312"/>
                <a:gd name="T81" fmla="*/ 648 h 1232"/>
                <a:gd name="T82" fmla="*/ 3644 w 4312"/>
                <a:gd name="T83" fmla="*/ 712 h 1232"/>
                <a:gd name="T84" fmla="*/ 3687 w 4312"/>
                <a:gd name="T85" fmla="*/ 808 h 1232"/>
                <a:gd name="T86" fmla="*/ 3696 w 4312"/>
                <a:gd name="T87" fmla="*/ 832 h 1232"/>
                <a:gd name="T88" fmla="*/ 3748 w 4312"/>
                <a:gd name="T89" fmla="*/ 848 h 1232"/>
                <a:gd name="T90" fmla="*/ 3817 w 4312"/>
                <a:gd name="T91" fmla="*/ 824 h 1232"/>
                <a:gd name="T92" fmla="*/ 3843 w 4312"/>
                <a:gd name="T93" fmla="*/ 728 h 1232"/>
                <a:gd name="T94" fmla="*/ 3852 w 4312"/>
                <a:gd name="T95" fmla="*/ 688 h 1232"/>
                <a:gd name="T96" fmla="*/ 3904 w 4312"/>
                <a:gd name="T97" fmla="*/ 672 h 1232"/>
                <a:gd name="T98" fmla="*/ 3982 w 4312"/>
                <a:gd name="T99" fmla="*/ 712 h 1232"/>
                <a:gd name="T100" fmla="*/ 4000 w 4312"/>
                <a:gd name="T101" fmla="*/ 760 h 1232"/>
                <a:gd name="T102" fmla="*/ 4008 w 4312"/>
                <a:gd name="T103" fmla="*/ 800 h 1232"/>
                <a:gd name="T104" fmla="*/ 4034 w 4312"/>
                <a:gd name="T105" fmla="*/ 816 h 1232"/>
                <a:gd name="T106" fmla="*/ 4138 w 4312"/>
                <a:gd name="T107" fmla="*/ 776 h 1232"/>
                <a:gd name="T108" fmla="*/ 4225 w 4312"/>
                <a:gd name="T109" fmla="*/ 704 h 1232"/>
                <a:gd name="T110" fmla="*/ 4286 w 4312"/>
                <a:gd name="T111" fmla="*/ 648 h 1232"/>
                <a:gd name="T112" fmla="*/ 4312 w 4312"/>
                <a:gd name="T113" fmla="*/ 616 h 1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312" h="1232">
                  <a:moveTo>
                    <a:pt x="4312" y="616"/>
                  </a:moveTo>
                  <a:lnTo>
                    <a:pt x="4312" y="1232"/>
                  </a:lnTo>
                  <a:lnTo>
                    <a:pt x="0" y="1232"/>
                  </a:lnTo>
                  <a:lnTo>
                    <a:pt x="0" y="0"/>
                  </a:lnTo>
                  <a:cubicBezTo>
                    <a:pt x="50" y="15"/>
                    <a:pt x="103" y="21"/>
                    <a:pt x="147" y="48"/>
                  </a:cubicBezTo>
                  <a:cubicBezTo>
                    <a:pt x="168" y="76"/>
                    <a:pt x="168" y="93"/>
                    <a:pt x="200" y="112"/>
                  </a:cubicBezTo>
                  <a:cubicBezTo>
                    <a:pt x="213" y="149"/>
                    <a:pt x="226" y="139"/>
                    <a:pt x="260" y="160"/>
                  </a:cubicBezTo>
                  <a:cubicBezTo>
                    <a:pt x="317" y="143"/>
                    <a:pt x="367" y="132"/>
                    <a:pt x="425" y="120"/>
                  </a:cubicBezTo>
                  <a:cubicBezTo>
                    <a:pt x="454" y="114"/>
                    <a:pt x="475" y="97"/>
                    <a:pt x="503" y="88"/>
                  </a:cubicBezTo>
                  <a:cubicBezTo>
                    <a:pt x="540" y="99"/>
                    <a:pt x="616" y="112"/>
                    <a:pt x="616" y="112"/>
                  </a:cubicBezTo>
                  <a:cubicBezTo>
                    <a:pt x="665" y="142"/>
                    <a:pt x="643" y="169"/>
                    <a:pt x="677" y="200"/>
                  </a:cubicBezTo>
                  <a:cubicBezTo>
                    <a:pt x="684" y="207"/>
                    <a:pt x="695" y="210"/>
                    <a:pt x="703" y="216"/>
                  </a:cubicBezTo>
                  <a:cubicBezTo>
                    <a:pt x="721" y="231"/>
                    <a:pt x="755" y="264"/>
                    <a:pt x="755" y="264"/>
                  </a:cubicBezTo>
                  <a:cubicBezTo>
                    <a:pt x="801" y="253"/>
                    <a:pt x="838" y="248"/>
                    <a:pt x="868" y="288"/>
                  </a:cubicBezTo>
                  <a:cubicBezTo>
                    <a:pt x="859" y="293"/>
                    <a:pt x="846" y="295"/>
                    <a:pt x="842" y="304"/>
                  </a:cubicBezTo>
                  <a:cubicBezTo>
                    <a:pt x="838" y="312"/>
                    <a:pt x="854" y="320"/>
                    <a:pt x="850" y="328"/>
                  </a:cubicBezTo>
                  <a:cubicBezTo>
                    <a:pt x="846" y="337"/>
                    <a:pt x="833" y="339"/>
                    <a:pt x="824" y="344"/>
                  </a:cubicBezTo>
                  <a:cubicBezTo>
                    <a:pt x="843" y="394"/>
                    <a:pt x="875" y="408"/>
                    <a:pt x="928" y="424"/>
                  </a:cubicBezTo>
                  <a:cubicBezTo>
                    <a:pt x="960" y="414"/>
                    <a:pt x="983" y="400"/>
                    <a:pt x="1015" y="392"/>
                  </a:cubicBezTo>
                  <a:cubicBezTo>
                    <a:pt x="1068" y="402"/>
                    <a:pt x="1107" y="423"/>
                    <a:pt x="1163" y="432"/>
                  </a:cubicBezTo>
                  <a:cubicBezTo>
                    <a:pt x="1197" y="453"/>
                    <a:pt x="1232" y="475"/>
                    <a:pt x="1267" y="496"/>
                  </a:cubicBezTo>
                  <a:cubicBezTo>
                    <a:pt x="1297" y="515"/>
                    <a:pt x="1332" y="551"/>
                    <a:pt x="1371" y="560"/>
                  </a:cubicBezTo>
                  <a:cubicBezTo>
                    <a:pt x="1396" y="566"/>
                    <a:pt x="1423" y="565"/>
                    <a:pt x="1449" y="568"/>
                  </a:cubicBezTo>
                  <a:cubicBezTo>
                    <a:pt x="1516" y="583"/>
                    <a:pt x="1592" y="572"/>
                    <a:pt x="1657" y="552"/>
                  </a:cubicBezTo>
                  <a:cubicBezTo>
                    <a:pt x="1674" y="555"/>
                    <a:pt x="1694" y="552"/>
                    <a:pt x="1709" y="560"/>
                  </a:cubicBezTo>
                  <a:cubicBezTo>
                    <a:pt x="1717" y="564"/>
                    <a:pt x="1712" y="577"/>
                    <a:pt x="1718" y="584"/>
                  </a:cubicBezTo>
                  <a:cubicBezTo>
                    <a:pt x="1733" y="601"/>
                    <a:pt x="1758" y="603"/>
                    <a:pt x="1779" y="608"/>
                  </a:cubicBezTo>
                  <a:cubicBezTo>
                    <a:pt x="1795" y="623"/>
                    <a:pt x="1817" y="632"/>
                    <a:pt x="1831" y="648"/>
                  </a:cubicBezTo>
                  <a:cubicBezTo>
                    <a:pt x="1840" y="659"/>
                    <a:pt x="1847" y="719"/>
                    <a:pt x="1848" y="720"/>
                  </a:cubicBezTo>
                  <a:cubicBezTo>
                    <a:pt x="1855" y="732"/>
                    <a:pt x="1888" y="741"/>
                    <a:pt x="1900" y="744"/>
                  </a:cubicBezTo>
                  <a:cubicBezTo>
                    <a:pt x="1953" y="758"/>
                    <a:pt x="1991" y="777"/>
                    <a:pt x="2039" y="792"/>
                  </a:cubicBezTo>
                  <a:cubicBezTo>
                    <a:pt x="2109" y="776"/>
                    <a:pt x="2103" y="770"/>
                    <a:pt x="2160" y="752"/>
                  </a:cubicBezTo>
                  <a:cubicBezTo>
                    <a:pt x="2245" y="763"/>
                    <a:pt x="2332" y="796"/>
                    <a:pt x="2403" y="840"/>
                  </a:cubicBezTo>
                  <a:cubicBezTo>
                    <a:pt x="2476" y="823"/>
                    <a:pt x="2549" y="806"/>
                    <a:pt x="2620" y="784"/>
                  </a:cubicBezTo>
                  <a:cubicBezTo>
                    <a:pt x="2653" y="774"/>
                    <a:pt x="2667" y="741"/>
                    <a:pt x="2698" y="728"/>
                  </a:cubicBezTo>
                  <a:cubicBezTo>
                    <a:pt x="2754" y="705"/>
                    <a:pt x="2795" y="702"/>
                    <a:pt x="2854" y="696"/>
                  </a:cubicBezTo>
                  <a:cubicBezTo>
                    <a:pt x="2925" y="680"/>
                    <a:pt x="2991" y="653"/>
                    <a:pt x="3063" y="640"/>
                  </a:cubicBezTo>
                  <a:cubicBezTo>
                    <a:pt x="3083" y="643"/>
                    <a:pt x="3104" y="641"/>
                    <a:pt x="3123" y="648"/>
                  </a:cubicBezTo>
                  <a:cubicBezTo>
                    <a:pt x="3135" y="652"/>
                    <a:pt x="3140" y="666"/>
                    <a:pt x="3149" y="672"/>
                  </a:cubicBezTo>
                  <a:cubicBezTo>
                    <a:pt x="3157" y="677"/>
                    <a:pt x="3167" y="677"/>
                    <a:pt x="3175" y="680"/>
                  </a:cubicBezTo>
                  <a:cubicBezTo>
                    <a:pt x="3221" y="666"/>
                    <a:pt x="3265" y="673"/>
                    <a:pt x="3306" y="648"/>
                  </a:cubicBezTo>
                  <a:cubicBezTo>
                    <a:pt x="3415" y="682"/>
                    <a:pt x="3532" y="686"/>
                    <a:pt x="3644" y="712"/>
                  </a:cubicBezTo>
                  <a:cubicBezTo>
                    <a:pt x="3666" y="742"/>
                    <a:pt x="3675" y="774"/>
                    <a:pt x="3687" y="808"/>
                  </a:cubicBezTo>
                  <a:cubicBezTo>
                    <a:pt x="3691" y="816"/>
                    <a:pt x="3687" y="829"/>
                    <a:pt x="3696" y="832"/>
                  </a:cubicBezTo>
                  <a:cubicBezTo>
                    <a:pt x="3713" y="837"/>
                    <a:pt x="3748" y="848"/>
                    <a:pt x="3748" y="848"/>
                  </a:cubicBezTo>
                  <a:cubicBezTo>
                    <a:pt x="3798" y="833"/>
                    <a:pt x="3786" y="867"/>
                    <a:pt x="3817" y="824"/>
                  </a:cubicBezTo>
                  <a:cubicBezTo>
                    <a:pt x="3806" y="780"/>
                    <a:pt x="3809" y="760"/>
                    <a:pt x="3843" y="728"/>
                  </a:cubicBezTo>
                  <a:cubicBezTo>
                    <a:pt x="3847" y="715"/>
                    <a:pt x="3841" y="698"/>
                    <a:pt x="3852" y="688"/>
                  </a:cubicBezTo>
                  <a:cubicBezTo>
                    <a:pt x="3865" y="676"/>
                    <a:pt x="3904" y="672"/>
                    <a:pt x="3904" y="672"/>
                  </a:cubicBezTo>
                  <a:cubicBezTo>
                    <a:pt x="3932" y="681"/>
                    <a:pt x="3982" y="712"/>
                    <a:pt x="3982" y="712"/>
                  </a:cubicBezTo>
                  <a:cubicBezTo>
                    <a:pt x="3988" y="728"/>
                    <a:pt x="3996" y="743"/>
                    <a:pt x="4000" y="760"/>
                  </a:cubicBezTo>
                  <a:cubicBezTo>
                    <a:pt x="4003" y="773"/>
                    <a:pt x="4001" y="788"/>
                    <a:pt x="4008" y="800"/>
                  </a:cubicBezTo>
                  <a:cubicBezTo>
                    <a:pt x="4014" y="808"/>
                    <a:pt x="4026" y="811"/>
                    <a:pt x="4034" y="816"/>
                  </a:cubicBezTo>
                  <a:cubicBezTo>
                    <a:pt x="4072" y="804"/>
                    <a:pt x="4102" y="787"/>
                    <a:pt x="4138" y="776"/>
                  </a:cubicBezTo>
                  <a:cubicBezTo>
                    <a:pt x="4172" y="730"/>
                    <a:pt x="4159" y="719"/>
                    <a:pt x="4225" y="704"/>
                  </a:cubicBezTo>
                  <a:cubicBezTo>
                    <a:pt x="4246" y="675"/>
                    <a:pt x="4265" y="677"/>
                    <a:pt x="4286" y="648"/>
                  </a:cubicBezTo>
                  <a:cubicBezTo>
                    <a:pt x="4277" y="625"/>
                    <a:pt x="4312" y="616"/>
                    <a:pt x="4312" y="61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fol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grpSp>
          <p:nvGrpSpPr>
            <p:cNvPr id="82948" name="Group 4"/>
            <p:cNvGrpSpPr>
              <a:grpSpLocks/>
            </p:cNvGrpSpPr>
            <p:nvPr/>
          </p:nvGrpSpPr>
          <p:grpSpPr bwMode="auto">
            <a:xfrm>
              <a:off x="4566" y="2144"/>
              <a:ext cx="1194" cy="2176"/>
              <a:chOff x="1754" y="405"/>
              <a:chExt cx="2124" cy="3627"/>
            </a:xfrm>
          </p:grpSpPr>
          <p:grpSp>
            <p:nvGrpSpPr>
              <p:cNvPr id="82949" name="Group 5"/>
              <p:cNvGrpSpPr>
                <a:grpSpLocks/>
              </p:cNvGrpSpPr>
              <p:nvPr/>
            </p:nvGrpSpPr>
            <p:grpSpPr bwMode="auto">
              <a:xfrm>
                <a:off x="1929" y="405"/>
                <a:ext cx="1740" cy="1929"/>
                <a:chOff x="1929" y="405"/>
                <a:chExt cx="1740" cy="1929"/>
              </a:xfrm>
            </p:grpSpPr>
            <p:sp>
              <p:nvSpPr>
                <p:cNvPr id="82950" name="Oval 6"/>
                <p:cNvSpPr>
                  <a:spLocks noChangeArrowheads="1"/>
                </p:cNvSpPr>
                <p:nvPr/>
              </p:nvSpPr>
              <p:spPr bwMode="ltGray">
                <a:xfrm>
                  <a:off x="2741" y="464"/>
                  <a:ext cx="47" cy="58"/>
                </a:xfrm>
                <a:prstGeom prst="ellipse">
                  <a:avLst/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2951" name="Freeform 7"/>
                <p:cNvSpPr>
                  <a:spLocks/>
                </p:cNvSpPr>
                <p:nvPr/>
              </p:nvSpPr>
              <p:spPr bwMode="ltGray">
                <a:xfrm>
                  <a:off x="2661" y="405"/>
                  <a:ext cx="225" cy="1215"/>
                </a:xfrm>
                <a:custGeom>
                  <a:avLst/>
                  <a:gdLst>
                    <a:gd name="T0" fmla="*/ 39 w 225"/>
                    <a:gd name="T1" fmla="*/ 1146 h 1215"/>
                    <a:gd name="T2" fmla="*/ 87 w 225"/>
                    <a:gd name="T3" fmla="*/ 1092 h 1215"/>
                    <a:gd name="T4" fmla="*/ 99 w 225"/>
                    <a:gd name="T5" fmla="*/ 0 h 1215"/>
                    <a:gd name="T6" fmla="*/ 108 w 225"/>
                    <a:gd name="T7" fmla="*/ 0 h 1215"/>
                    <a:gd name="T8" fmla="*/ 138 w 225"/>
                    <a:gd name="T9" fmla="*/ 1095 h 1215"/>
                    <a:gd name="T10" fmla="*/ 183 w 225"/>
                    <a:gd name="T11" fmla="*/ 1146 h 1215"/>
                    <a:gd name="T12" fmla="*/ 225 w 225"/>
                    <a:gd name="T13" fmla="*/ 1146 h 1215"/>
                    <a:gd name="T14" fmla="*/ 222 w 225"/>
                    <a:gd name="T15" fmla="*/ 1212 h 1215"/>
                    <a:gd name="T16" fmla="*/ 0 w 225"/>
                    <a:gd name="T17" fmla="*/ 1215 h 1215"/>
                    <a:gd name="T18" fmla="*/ 0 w 225"/>
                    <a:gd name="T19" fmla="*/ 1149 h 1215"/>
                    <a:gd name="T20" fmla="*/ 39 w 225"/>
                    <a:gd name="T21" fmla="*/ 1146 h 12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25" h="1215">
                      <a:moveTo>
                        <a:pt x="39" y="1146"/>
                      </a:moveTo>
                      <a:lnTo>
                        <a:pt x="87" y="1092"/>
                      </a:lnTo>
                      <a:lnTo>
                        <a:pt x="99" y="0"/>
                      </a:lnTo>
                      <a:lnTo>
                        <a:pt x="108" y="0"/>
                      </a:lnTo>
                      <a:lnTo>
                        <a:pt x="138" y="1095"/>
                      </a:lnTo>
                      <a:lnTo>
                        <a:pt x="183" y="1146"/>
                      </a:lnTo>
                      <a:lnTo>
                        <a:pt x="225" y="1146"/>
                      </a:lnTo>
                      <a:lnTo>
                        <a:pt x="222" y="1212"/>
                      </a:lnTo>
                      <a:lnTo>
                        <a:pt x="0" y="1215"/>
                      </a:lnTo>
                      <a:lnTo>
                        <a:pt x="0" y="1149"/>
                      </a:lnTo>
                      <a:lnTo>
                        <a:pt x="39" y="1146"/>
                      </a:lnTo>
                      <a:close/>
                    </a:path>
                  </a:pathLst>
                </a:cu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2952" name="Oval 8"/>
                <p:cNvSpPr>
                  <a:spLocks noChangeArrowheads="1"/>
                </p:cNvSpPr>
                <p:nvPr/>
              </p:nvSpPr>
              <p:spPr bwMode="ltGray">
                <a:xfrm>
                  <a:off x="2741" y="539"/>
                  <a:ext cx="47" cy="58"/>
                </a:xfrm>
                <a:prstGeom prst="ellipse">
                  <a:avLst/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2953" name="Oval 9"/>
                <p:cNvSpPr>
                  <a:spLocks noChangeArrowheads="1"/>
                </p:cNvSpPr>
                <p:nvPr/>
              </p:nvSpPr>
              <p:spPr bwMode="ltGray">
                <a:xfrm>
                  <a:off x="2728" y="804"/>
                  <a:ext cx="87" cy="47"/>
                </a:xfrm>
                <a:prstGeom prst="ellipse">
                  <a:avLst/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2954" name="Oval 10"/>
                <p:cNvSpPr>
                  <a:spLocks noChangeArrowheads="1"/>
                </p:cNvSpPr>
                <p:nvPr/>
              </p:nvSpPr>
              <p:spPr bwMode="ltGray">
                <a:xfrm>
                  <a:off x="2728" y="870"/>
                  <a:ext cx="87" cy="47"/>
                </a:xfrm>
                <a:prstGeom prst="ellipse">
                  <a:avLst/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2955" name="Oval 11"/>
                <p:cNvSpPr>
                  <a:spLocks noChangeArrowheads="1"/>
                </p:cNvSpPr>
                <p:nvPr/>
              </p:nvSpPr>
              <p:spPr bwMode="ltGray">
                <a:xfrm>
                  <a:off x="2728" y="936"/>
                  <a:ext cx="87" cy="47"/>
                </a:xfrm>
                <a:prstGeom prst="ellipse">
                  <a:avLst/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2956" name="Oval 12"/>
                <p:cNvSpPr>
                  <a:spLocks noChangeArrowheads="1"/>
                </p:cNvSpPr>
                <p:nvPr/>
              </p:nvSpPr>
              <p:spPr bwMode="ltGray">
                <a:xfrm>
                  <a:off x="2728" y="1002"/>
                  <a:ext cx="87" cy="47"/>
                </a:xfrm>
                <a:prstGeom prst="ellipse">
                  <a:avLst/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2957" name="Oval 13"/>
                <p:cNvSpPr>
                  <a:spLocks noChangeArrowheads="1"/>
                </p:cNvSpPr>
                <p:nvPr/>
              </p:nvSpPr>
              <p:spPr bwMode="ltGray">
                <a:xfrm>
                  <a:off x="2718" y="1206"/>
                  <a:ext cx="108" cy="47"/>
                </a:xfrm>
                <a:prstGeom prst="ellipse">
                  <a:avLst/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2958" name="Oval 14"/>
                <p:cNvSpPr>
                  <a:spLocks noChangeArrowheads="1"/>
                </p:cNvSpPr>
                <p:nvPr/>
              </p:nvSpPr>
              <p:spPr bwMode="ltGray">
                <a:xfrm>
                  <a:off x="2723" y="1140"/>
                  <a:ext cx="99" cy="47"/>
                </a:xfrm>
                <a:prstGeom prst="ellipse">
                  <a:avLst/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2959" name="Oval 15"/>
                <p:cNvSpPr>
                  <a:spLocks noChangeArrowheads="1"/>
                </p:cNvSpPr>
                <p:nvPr/>
              </p:nvSpPr>
              <p:spPr bwMode="ltGray">
                <a:xfrm>
                  <a:off x="2722" y="1068"/>
                  <a:ext cx="99" cy="47"/>
                </a:xfrm>
                <a:prstGeom prst="ellipse">
                  <a:avLst/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2960" name="Oval 16"/>
                <p:cNvSpPr>
                  <a:spLocks noChangeArrowheads="1"/>
                </p:cNvSpPr>
                <p:nvPr/>
              </p:nvSpPr>
              <p:spPr bwMode="ltGray">
                <a:xfrm>
                  <a:off x="2718" y="1272"/>
                  <a:ext cx="108" cy="47"/>
                </a:xfrm>
                <a:prstGeom prst="ellipse">
                  <a:avLst/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2961" name="Oval 17"/>
                <p:cNvSpPr>
                  <a:spLocks noChangeArrowheads="1"/>
                </p:cNvSpPr>
                <p:nvPr/>
              </p:nvSpPr>
              <p:spPr bwMode="ltGray">
                <a:xfrm>
                  <a:off x="2715" y="1341"/>
                  <a:ext cx="114" cy="47"/>
                </a:xfrm>
                <a:prstGeom prst="ellipse">
                  <a:avLst/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2962" name="Freeform 18"/>
                <p:cNvSpPr>
                  <a:spLocks/>
                </p:cNvSpPr>
                <p:nvPr/>
              </p:nvSpPr>
              <p:spPr bwMode="ltGray">
                <a:xfrm>
                  <a:off x="2697" y="1407"/>
                  <a:ext cx="153" cy="93"/>
                </a:xfrm>
                <a:custGeom>
                  <a:avLst/>
                  <a:gdLst>
                    <a:gd name="T0" fmla="*/ 69 w 153"/>
                    <a:gd name="T1" fmla="*/ 93 h 93"/>
                    <a:gd name="T2" fmla="*/ 30 w 153"/>
                    <a:gd name="T3" fmla="*/ 75 h 93"/>
                    <a:gd name="T4" fmla="*/ 12 w 153"/>
                    <a:gd name="T5" fmla="*/ 48 h 93"/>
                    <a:gd name="T6" fmla="*/ 0 w 153"/>
                    <a:gd name="T7" fmla="*/ 9 h 93"/>
                    <a:gd name="T8" fmla="*/ 24 w 153"/>
                    <a:gd name="T9" fmla="*/ 30 h 93"/>
                    <a:gd name="T10" fmla="*/ 39 w 153"/>
                    <a:gd name="T11" fmla="*/ 3 h 93"/>
                    <a:gd name="T12" fmla="*/ 60 w 153"/>
                    <a:gd name="T13" fmla="*/ 27 h 93"/>
                    <a:gd name="T14" fmla="*/ 93 w 153"/>
                    <a:gd name="T15" fmla="*/ 27 h 93"/>
                    <a:gd name="T16" fmla="*/ 114 w 153"/>
                    <a:gd name="T17" fmla="*/ 0 h 93"/>
                    <a:gd name="T18" fmla="*/ 120 w 153"/>
                    <a:gd name="T19" fmla="*/ 27 h 93"/>
                    <a:gd name="T20" fmla="*/ 153 w 153"/>
                    <a:gd name="T21" fmla="*/ 9 h 93"/>
                    <a:gd name="T22" fmla="*/ 123 w 153"/>
                    <a:gd name="T23" fmla="*/ 81 h 93"/>
                    <a:gd name="T24" fmla="*/ 69 w 153"/>
                    <a:gd name="T25" fmla="*/ 93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3" h="93">
                      <a:moveTo>
                        <a:pt x="69" y="93"/>
                      </a:moveTo>
                      <a:lnTo>
                        <a:pt x="30" y="75"/>
                      </a:lnTo>
                      <a:lnTo>
                        <a:pt x="12" y="48"/>
                      </a:lnTo>
                      <a:lnTo>
                        <a:pt x="0" y="9"/>
                      </a:lnTo>
                      <a:lnTo>
                        <a:pt x="24" y="30"/>
                      </a:lnTo>
                      <a:lnTo>
                        <a:pt x="39" y="3"/>
                      </a:lnTo>
                      <a:lnTo>
                        <a:pt x="60" y="27"/>
                      </a:lnTo>
                      <a:lnTo>
                        <a:pt x="93" y="27"/>
                      </a:lnTo>
                      <a:lnTo>
                        <a:pt x="114" y="0"/>
                      </a:lnTo>
                      <a:lnTo>
                        <a:pt x="120" y="27"/>
                      </a:lnTo>
                      <a:lnTo>
                        <a:pt x="153" y="9"/>
                      </a:lnTo>
                      <a:lnTo>
                        <a:pt x="123" y="81"/>
                      </a:lnTo>
                      <a:lnTo>
                        <a:pt x="69" y="93"/>
                      </a:lnTo>
                      <a:close/>
                    </a:path>
                  </a:pathLst>
                </a:cu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2963" name="Freeform 19"/>
                <p:cNvSpPr>
                  <a:spLocks/>
                </p:cNvSpPr>
                <p:nvPr/>
              </p:nvSpPr>
              <p:spPr bwMode="ltGray">
                <a:xfrm>
                  <a:off x="1929" y="1614"/>
                  <a:ext cx="1740" cy="720"/>
                </a:xfrm>
                <a:custGeom>
                  <a:avLst/>
                  <a:gdLst>
                    <a:gd name="T0" fmla="*/ 1086 w 1740"/>
                    <a:gd name="T1" fmla="*/ 105 h 720"/>
                    <a:gd name="T2" fmla="*/ 1353 w 1740"/>
                    <a:gd name="T3" fmla="*/ 252 h 720"/>
                    <a:gd name="T4" fmla="*/ 1521 w 1740"/>
                    <a:gd name="T5" fmla="*/ 303 h 720"/>
                    <a:gd name="T6" fmla="*/ 1563 w 1740"/>
                    <a:gd name="T7" fmla="*/ 318 h 720"/>
                    <a:gd name="T8" fmla="*/ 1620 w 1740"/>
                    <a:gd name="T9" fmla="*/ 357 h 720"/>
                    <a:gd name="T10" fmla="*/ 1728 w 1740"/>
                    <a:gd name="T11" fmla="*/ 324 h 720"/>
                    <a:gd name="T12" fmla="*/ 1719 w 1740"/>
                    <a:gd name="T13" fmla="*/ 351 h 720"/>
                    <a:gd name="T14" fmla="*/ 1734 w 1740"/>
                    <a:gd name="T15" fmla="*/ 378 h 720"/>
                    <a:gd name="T16" fmla="*/ 1686 w 1740"/>
                    <a:gd name="T17" fmla="*/ 441 h 720"/>
                    <a:gd name="T18" fmla="*/ 1680 w 1740"/>
                    <a:gd name="T19" fmla="*/ 468 h 720"/>
                    <a:gd name="T20" fmla="*/ 1650 w 1740"/>
                    <a:gd name="T21" fmla="*/ 480 h 720"/>
                    <a:gd name="T22" fmla="*/ 1632 w 1740"/>
                    <a:gd name="T23" fmla="*/ 546 h 720"/>
                    <a:gd name="T24" fmla="*/ 1617 w 1740"/>
                    <a:gd name="T25" fmla="*/ 561 h 720"/>
                    <a:gd name="T26" fmla="*/ 1632 w 1740"/>
                    <a:gd name="T27" fmla="*/ 609 h 720"/>
                    <a:gd name="T28" fmla="*/ 1614 w 1740"/>
                    <a:gd name="T29" fmla="*/ 585 h 720"/>
                    <a:gd name="T30" fmla="*/ 1602 w 1740"/>
                    <a:gd name="T31" fmla="*/ 576 h 720"/>
                    <a:gd name="T32" fmla="*/ 1569 w 1740"/>
                    <a:gd name="T33" fmla="*/ 540 h 720"/>
                    <a:gd name="T34" fmla="*/ 1458 w 1740"/>
                    <a:gd name="T35" fmla="*/ 582 h 720"/>
                    <a:gd name="T36" fmla="*/ 1416 w 1740"/>
                    <a:gd name="T37" fmla="*/ 618 h 720"/>
                    <a:gd name="T38" fmla="*/ 1377 w 1740"/>
                    <a:gd name="T39" fmla="*/ 603 h 720"/>
                    <a:gd name="T40" fmla="*/ 1353 w 1740"/>
                    <a:gd name="T41" fmla="*/ 624 h 720"/>
                    <a:gd name="T42" fmla="*/ 1317 w 1740"/>
                    <a:gd name="T43" fmla="*/ 615 h 720"/>
                    <a:gd name="T44" fmla="*/ 1263 w 1740"/>
                    <a:gd name="T45" fmla="*/ 615 h 720"/>
                    <a:gd name="T46" fmla="*/ 1245 w 1740"/>
                    <a:gd name="T47" fmla="*/ 651 h 720"/>
                    <a:gd name="T48" fmla="*/ 1188 w 1740"/>
                    <a:gd name="T49" fmla="*/ 693 h 720"/>
                    <a:gd name="T50" fmla="*/ 504 w 1740"/>
                    <a:gd name="T51" fmla="*/ 717 h 720"/>
                    <a:gd name="T52" fmla="*/ 471 w 1740"/>
                    <a:gd name="T53" fmla="*/ 690 h 720"/>
                    <a:gd name="T54" fmla="*/ 417 w 1740"/>
                    <a:gd name="T55" fmla="*/ 660 h 720"/>
                    <a:gd name="T56" fmla="*/ 333 w 1740"/>
                    <a:gd name="T57" fmla="*/ 681 h 720"/>
                    <a:gd name="T58" fmla="*/ 366 w 1740"/>
                    <a:gd name="T59" fmla="*/ 621 h 720"/>
                    <a:gd name="T60" fmla="*/ 258 w 1740"/>
                    <a:gd name="T61" fmla="*/ 657 h 720"/>
                    <a:gd name="T62" fmla="*/ 279 w 1740"/>
                    <a:gd name="T63" fmla="*/ 603 h 720"/>
                    <a:gd name="T64" fmla="*/ 123 w 1740"/>
                    <a:gd name="T65" fmla="*/ 660 h 720"/>
                    <a:gd name="T66" fmla="*/ 81 w 1740"/>
                    <a:gd name="T67" fmla="*/ 699 h 720"/>
                    <a:gd name="T68" fmla="*/ 87 w 1740"/>
                    <a:gd name="T69" fmla="*/ 651 h 720"/>
                    <a:gd name="T70" fmla="*/ 81 w 1740"/>
                    <a:gd name="T71" fmla="*/ 603 h 720"/>
                    <a:gd name="T72" fmla="*/ 12 w 1740"/>
                    <a:gd name="T73" fmla="*/ 513 h 720"/>
                    <a:gd name="T74" fmla="*/ 87 w 1740"/>
                    <a:gd name="T75" fmla="*/ 474 h 720"/>
                    <a:gd name="T76" fmla="*/ 144 w 1740"/>
                    <a:gd name="T77" fmla="*/ 414 h 720"/>
                    <a:gd name="T78" fmla="*/ 252 w 1740"/>
                    <a:gd name="T79" fmla="*/ 378 h 720"/>
                    <a:gd name="T80" fmla="*/ 258 w 1740"/>
                    <a:gd name="T81" fmla="*/ 318 h 720"/>
                    <a:gd name="T82" fmla="*/ 306 w 1740"/>
                    <a:gd name="T83" fmla="*/ 348 h 720"/>
                    <a:gd name="T84" fmla="*/ 360 w 1740"/>
                    <a:gd name="T85" fmla="*/ 300 h 720"/>
                    <a:gd name="T86" fmla="*/ 393 w 1740"/>
                    <a:gd name="T87" fmla="*/ 297 h 720"/>
                    <a:gd name="T88" fmla="*/ 723 w 1740"/>
                    <a:gd name="T89" fmla="*/ 3 h 7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1740" h="720">
                      <a:moveTo>
                        <a:pt x="954" y="0"/>
                      </a:moveTo>
                      <a:lnTo>
                        <a:pt x="1086" y="105"/>
                      </a:lnTo>
                      <a:lnTo>
                        <a:pt x="1206" y="180"/>
                      </a:lnTo>
                      <a:lnTo>
                        <a:pt x="1353" y="252"/>
                      </a:lnTo>
                      <a:lnTo>
                        <a:pt x="1467" y="291"/>
                      </a:lnTo>
                      <a:lnTo>
                        <a:pt x="1521" y="303"/>
                      </a:lnTo>
                      <a:lnTo>
                        <a:pt x="1581" y="294"/>
                      </a:lnTo>
                      <a:lnTo>
                        <a:pt x="1563" y="318"/>
                      </a:lnTo>
                      <a:lnTo>
                        <a:pt x="1572" y="342"/>
                      </a:lnTo>
                      <a:lnTo>
                        <a:pt x="1620" y="357"/>
                      </a:lnTo>
                      <a:lnTo>
                        <a:pt x="1680" y="354"/>
                      </a:lnTo>
                      <a:lnTo>
                        <a:pt x="1728" y="324"/>
                      </a:lnTo>
                      <a:lnTo>
                        <a:pt x="1740" y="339"/>
                      </a:lnTo>
                      <a:lnTo>
                        <a:pt x="1719" y="351"/>
                      </a:lnTo>
                      <a:lnTo>
                        <a:pt x="1710" y="393"/>
                      </a:lnTo>
                      <a:lnTo>
                        <a:pt x="1734" y="378"/>
                      </a:lnTo>
                      <a:lnTo>
                        <a:pt x="1707" y="414"/>
                      </a:lnTo>
                      <a:lnTo>
                        <a:pt x="1686" y="441"/>
                      </a:lnTo>
                      <a:lnTo>
                        <a:pt x="1698" y="456"/>
                      </a:lnTo>
                      <a:lnTo>
                        <a:pt x="1680" y="468"/>
                      </a:lnTo>
                      <a:lnTo>
                        <a:pt x="1668" y="486"/>
                      </a:lnTo>
                      <a:lnTo>
                        <a:pt x="1650" y="480"/>
                      </a:lnTo>
                      <a:lnTo>
                        <a:pt x="1614" y="510"/>
                      </a:lnTo>
                      <a:lnTo>
                        <a:pt x="1632" y="546"/>
                      </a:lnTo>
                      <a:lnTo>
                        <a:pt x="1632" y="579"/>
                      </a:lnTo>
                      <a:lnTo>
                        <a:pt x="1617" y="561"/>
                      </a:lnTo>
                      <a:lnTo>
                        <a:pt x="1617" y="585"/>
                      </a:lnTo>
                      <a:lnTo>
                        <a:pt x="1632" y="609"/>
                      </a:lnTo>
                      <a:lnTo>
                        <a:pt x="1605" y="609"/>
                      </a:lnTo>
                      <a:lnTo>
                        <a:pt x="1614" y="585"/>
                      </a:lnTo>
                      <a:lnTo>
                        <a:pt x="1614" y="561"/>
                      </a:lnTo>
                      <a:lnTo>
                        <a:pt x="1602" y="576"/>
                      </a:lnTo>
                      <a:lnTo>
                        <a:pt x="1608" y="516"/>
                      </a:lnTo>
                      <a:lnTo>
                        <a:pt x="1569" y="540"/>
                      </a:lnTo>
                      <a:lnTo>
                        <a:pt x="1518" y="558"/>
                      </a:lnTo>
                      <a:lnTo>
                        <a:pt x="1458" y="582"/>
                      </a:lnTo>
                      <a:lnTo>
                        <a:pt x="1407" y="597"/>
                      </a:lnTo>
                      <a:lnTo>
                        <a:pt x="1416" y="618"/>
                      </a:lnTo>
                      <a:lnTo>
                        <a:pt x="1395" y="627"/>
                      </a:lnTo>
                      <a:lnTo>
                        <a:pt x="1377" y="603"/>
                      </a:lnTo>
                      <a:lnTo>
                        <a:pt x="1347" y="606"/>
                      </a:lnTo>
                      <a:lnTo>
                        <a:pt x="1353" y="624"/>
                      </a:lnTo>
                      <a:lnTo>
                        <a:pt x="1335" y="630"/>
                      </a:lnTo>
                      <a:lnTo>
                        <a:pt x="1317" y="615"/>
                      </a:lnTo>
                      <a:lnTo>
                        <a:pt x="1311" y="639"/>
                      </a:lnTo>
                      <a:lnTo>
                        <a:pt x="1263" y="615"/>
                      </a:lnTo>
                      <a:lnTo>
                        <a:pt x="1263" y="642"/>
                      </a:lnTo>
                      <a:lnTo>
                        <a:pt x="1245" y="651"/>
                      </a:lnTo>
                      <a:lnTo>
                        <a:pt x="1218" y="633"/>
                      </a:lnTo>
                      <a:lnTo>
                        <a:pt x="1188" y="693"/>
                      </a:lnTo>
                      <a:lnTo>
                        <a:pt x="1191" y="720"/>
                      </a:lnTo>
                      <a:lnTo>
                        <a:pt x="504" y="717"/>
                      </a:lnTo>
                      <a:lnTo>
                        <a:pt x="498" y="687"/>
                      </a:lnTo>
                      <a:lnTo>
                        <a:pt x="471" y="690"/>
                      </a:lnTo>
                      <a:lnTo>
                        <a:pt x="462" y="663"/>
                      </a:lnTo>
                      <a:lnTo>
                        <a:pt x="417" y="660"/>
                      </a:lnTo>
                      <a:lnTo>
                        <a:pt x="411" y="642"/>
                      </a:lnTo>
                      <a:lnTo>
                        <a:pt x="333" y="681"/>
                      </a:lnTo>
                      <a:lnTo>
                        <a:pt x="306" y="663"/>
                      </a:lnTo>
                      <a:lnTo>
                        <a:pt x="366" y="621"/>
                      </a:lnTo>
                      <a:lnTo>
                        <a:pt x="345" y="615"/>
                      </a:lnTo>
                      <a:lnTo>
                        <a:pt x="258" y="657"/>
                      </a:lnTo>
                      <a:lnTo>
                        <a:pt x="237" y="642"/>
                      </a:lnTo>
                      <a:lnTo>
                        <a:pt x="279" y="603"/>
                      </a:lnTo>
                      <a:lnTo>
                        <a:pt x="120" y="606"/>
                      </a:lnTo>
                      <a:lnTo>
                        <a:pt x="123" y="660"/>
                      </a:lnTo>
                      <a:lnTo>
                        <a:pt x="102" y="657"/>
                      </a:lnTo>
                      <a:lnTo>
                        <a:pt x="81" y="699"/>
                      </a:lnTo>
                      <a:lnTo>
                        <a:pt x="117" y="702"/>
                      </a:lnTo>
                      <a:lnTo>
                        <a:pt x="87" y="651"/>
                      </a:lnTo>
                      <a:lnTo>
                        <a:pt x="105" y="603"/>
                      </a:lnTo>
                      <a:lnTo>
                        <a:pt x="81" y="603"/>
                      </a:lnTo>
                      <a:lnTo>
                        <a:pt x="36" y="579"/>
                      </a:lnTo>
                      <a:lnTo>
                        <a:pt x="12" y="513"/>
                      </a:lnTo>
                      <a:lnTo>
                        <a:pt x="0" y="480"/>
                      </a:lnTo>
                      <a:lnTo>
                        <a:pt x="87" y="474"/>
                      </a:lnTo>
                      <a:lnTo>
                        <a:pt x="162" y="444"/>
                      </a:lnTo>
                      <a:lnTo>
                        <a:pt x="144" y="414"/>
                      </a:lnTo>
                      <a:lnTo>
                        <a:pt x="192" y="417"/>
                      </a:lnTo>
                      <a:lnTo>
                        <a:pt x="252" y="378"/>
                      </a:lnTo>
                      <a:lnTo>
                        <a:pt x="246" y="330"/>
                      </a:lnTo>
                      <a:lnTo>
                        <a:pt x="258" y="318"/>
                      </a:lnTo>
                      <a:lnTo>
                        <a:pt x="270" y="342"/>
                      </a:lnTo>
                      <a:lnTo>
                        <a:pt x="306" y="348"/>
                      </a:lnTo>
                      <a:lnTo>
                        <a:pt x="372" y="312"/>
                      </a:lnTo>
                      <a:lnTo>
                        <a:pt x="360" y="300"/>
                      </a:lnTo>
                      <a:lnTo>
                        <a:pt x="363" y="285"/>
                      </a:lnTo>
                      <a:lnTo>
                        <a:pt x="393" y="297"/>
                      </a:lnTo>
                      <a:lnTo>
                        <a:pt x="597" y="135"/>
                      </a:lnTo>
                      <a:lnTo>
                        <a:pt x="723" y="3"/>
                      </a:lnTo>
                      <a:lnTo>
                        <a:pt x="954" y="0"/>
                      </a:lnTo>
                      <a:close/>
                    </a:path>
                  </a:pathLst>
                </a:cu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</p:grpSp>
          <p:sp>
            <p:nvSpPr>
              <p:cNvPr id="82964" name="Freeform 20"/>
              <p:cNvSpPr>
                <a:spLocks/>
              </p:cNvSpPr>
              <p:nvPr/>
            </p:nvSpPr>
            <p:spPr bwMode="ltGray">
              <a:xfrm flipH="1">
                <a:off x="2718" y="626"/>
                <a:ext cx="46" cy="174"/>
              </a:xfrm>
              <a:custGeom>
                <a:avLst/>
                <a:gdLst>
                  <a:gd name="T0" fmla="*/ 4 w 46"/>
                  <a:gd name="T1" fmla="*/ 174 h 174"/>
                  <a:gd name="T2" fmla="*/ 40 w 46"/>
                  <a:gd name="T3" fmla="*/ 158 h 174"/>
                  <a:gd name="T4" fmla="*/ 46 w 46"/>
                  <a:gd name="T5" fmla="*/ 138 h 174"/>
                  <a:gd name="T6" fmla="*/ 42 w 46"/>
                  <a:gd name="T7" fmla="*/ 26 h 174"/>
                  <a:gd name="T8" fmla="*/ 32 w 46"/>
                  <a:gd name="T9" fmla="*/ 10 h 174"/>
                  <a:gd name="T10" fmla="*/ 4 w 46"/>
                  <a:gd name="T11" fmla="*/ 0 h 174"/>
                  <a:gd name="T12" fmla="*/ 4 w 46"/>
                  <a:gd name="T13" fmla="*/ 20 h 174"/>
                  <a:gd name="T14" fmla="*/ 22 w 46"/>
                  <a:gd name="T15" fmla="*/ 26 h 174"/>
                  <a:gd name="T16" fmla="*/ 0 w 46"/>
                  <a:gd name="T17" fmla="*/ 40 h 174"/>
                  <a:gd name="T18" fmla="*/ 24 w 46"/>
                  <a:gd name="T19" fmla="*/ 32 h 174"/>
                  <a:gd name="T20" fmla="*/ 24 w 46"/>
                  <a:gd name="T21" fmla="*/ 46 h 174"/>
                  <a:gd name="T22" fmla="*/ 0 w 46"/>
                  <a:gd name="T23" fmla="*/ 58 h 174"/>
                  <a:gd name="T24" fmla="*/ 28 w 46"/>
                  <a:gd name="T25" fmla="*/ 54 h 174"/>
                  <a:gd name="T26" fmla="*/ 2 w 46"/>
                  <a:gd name="T27" fmla="*/ 74 h 174"/>
                  <a:gd name="T28" fmla="*/ 28 w 46"/>
                  <a:gd name="T29" fmla="*/ 66 h 174"/>
                  <a:gd name="T30" fmla="*/ 30 w 46"/>
                  <a:gd name="T31" fmla="*/ 78 h 174"/>
                  <a:gd name="T32" fmla="*/ 2 w 46"/>
                  <a:gd name="T33" fmla="*/ 90 h 174"/>
                  <a:gd name="T34" fmla="*/ 30 w 46"/>
                  <a:gd name="T35" fmla="*/ 84 h 174"/>
                  <a:gd name="T36" fmla="*/ 2 w 46"/>
                  <a:gd name="T37" fmla="*/ 106 h 174"/>
                  <a:gd name="T38" fmla="*/ 30 w 46"/>
                  <a:gd name="T39" fmla="*/ 98 h 174"/>
                  <a:gd name="T40" fmla="*/ 6 w 46"/>
                  <a:gd name="T41" fmla="*/ 120 h 174"/>
                  <a:gd name="T42" fmla="*/ 30 w 46"/>
                  <a:gd name="T43" fmla="*/ 116 h 174"/>
                  <a:gd name="T44" fmla="*/ 6 w 46"/>
                  <a:gd name="T45" fmla="*/ 136 h 174"/>
                  <a:gd name="T46" fmla="*/ 32 w 46"/>
                  <a:gd name="T47" fmla="*/ 132 h 174"/>
                  <a:gd name="T48" fmla="*/ 26 w 46"/>
                  <a:gd name="T49" fmla="*/ 144 h 174"/>
                  <a:gd name="T50" fmla="*/ 6 w 46"/>
                  <a:gd name="T51" fmla="*/ 156 h 174"/>
                  <a:gd name="T52" fmla="*/ 4 w 46"/>
                  <a:gd name="T53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6" h="174">
                    <a:moveTo>
                      <a:pt x="4" y="174"/>
                    </a:moveTo>
                    <a:lnTo>
                      <a:pt x="40" y="158"/>
                    </a:lnTo>
                    <a:lnTo>
                      <a:pt x="46" y="138"/>
                    </a:lnTo>
                    <a:lnTo>
                      <a:pt x="42" y="26"/>
                    </a:lnTo>
                    <a:lnTo>
                      <a:pt x="32" y="10"/>
                    </a:lnTo>
                    <a:lnTo>
                      <a:pt x="4" y="0"/>
                    </a:lnTo>
                    <a:lnTo>
                      <a:pt x="4" y="20"/>
                    </a:lnTo>
                    <a:lnTo>
                      <a:pt x="22" y="26"/>
                    </a:lnTo>
                    <a:lnTo>
                      <a:pt x="0" y="40"/>
                    </a:lnTo>
                    <a:lnTo>
                      <a:pt x="24" y="32"/>
                    </a:lnTo>
                    <a:lnTo>
                      <a:pt x="24" y="46"/>
                    </a:lnTo>
                    <a:lnTo>
                      <a:pt x="0" y="58"/>
                    </a:lnTo>
                    <a:lnTo>
                      <a:pt x="28" y="54"/>
                    </a:lnTo>
                    <a:lnTo>
                      <a:pt x="2" y="74"/>
                    </a:lnTo>
                    <a:lnTo>
                      <a:pt x="28" y="66"/>
                    </a:lnTo>
                    <a:lnTo>
                      <a:pt x="30" y="78"/>
                    </a:lnTo>
                    <a:lnTo>
                      <a:pt x="2" y="90"/>
                    </a:lnTo>
                    <a:lnTo>
                      <a:pt x="30" y="84"/>
                    </a:lnTo>
                    <a:lnTo>
                      <a:pt x="2" y="106"/>
                    </a:lnTo>
                    <a:lnTo>
                      <a:pt x="30" y="98"/>
                    </a:lnTo>
                    <a:lnTo>
                      <a:pt x="6" y="120"/>
                    </a:lnTo>
                    <a:lnTo>
                      <a:pt x="30" y="116"/>
                    </a:lnTo>
                    <a:lnTo>
                      <a:pt x="6" y="136"/>
                    </a:lnTo>
                    <a:lnTo>
                      <a:pt x="32" y="132"/>
                    </a:lnTo>
                    <a:lnTo>
                      <a:pt x="26" y="144"/>
                    </a:lnTo>
                    <a:lnTo>
                      <a:pt x="6" y="156"/>
                    </a:lnTo>
                    <a:lnTo>
                      <a:pt x="4" y="174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82965" name="Freeform 21"/>
              <p:cNvSpPr>
                <a:spLocks/>
              </p:cNvSpPr>
              <p:nvPr/>
            </p:nvSpPr>
            <p:spPr bwMode="ltGray">
              <a:xfrm>
                <a:off x="2768" y="626"/>
                <a:ext cx="46" cy="174"/>
              </a:xfrm>
              <a:custGeom>
                <a:avLst/>
                <a:gdLst>
                  <a:gd name="T0" fmla="*/ 4 w 46"/>
                  <a:gd name="T1" fmla="*/ 174 h 174"/>
                  <a:gd name="T2" fmla="*/ 40 w 46"/>
                  <a:gd name="T3" fmla="*/ 158 h 174"/>
                  <a:gd name="T4" fmla="*/ 46 w 46"/>
                  <a:gd name="T5" fmla="*/ 138 h 174"/>
                  <a:gd name="T6" fmla="*/ 42 w 46"/>
                  <a:gd name="T7" fmla="*/ 26 h 174"/>
                  <a:gd name="T8" fmla="*/ 32 w 46"/>
                  <a:gd name="T9" fmla="*/ 10 h 174"/>
                  <a:gd name="T10" fmla="*/ 4 w 46"/>
                  <a:gd name="T11" fmla="*/ 0 h 174"/>
                  <a:gd name="T12" fmla="*/ 4 w 46"/>
                  <a:gd name="T13" fmla="*/ 20 h 174"/>
                  <a:gd name="T14" fmla="*/ 22 w 46"/>
                  <a:gd name="T15" fmla="*/ 26 h 174"/>
                  <a:gd name="T16" fmla="*/ 0 w 46"/>
                  <a:gd name="T17" fmla="*/ 40 h 174"/>
                  <a:gd name="T18" fmla="*/ 24 w 46"/>
                  <a:gd name="T19" fmla="*/ 32 h 174"/>
                  <a:gd name="T20" fmla="*/ 24 w 46"/>
                  <a:gd name="T21" fmla="*/ 46 h 174"/>
                  <a:gd name="T22" fmla="*/ 0 w 46"/>
                  <a:gd name="T23" fmla="*/ 58 h 174"/>
                  <a:gd name="T24" fmla="*/ 28 w 46"/>
                  <a:gd name="T25" fmla="*/ 54 h 174"/>
                  <a:gd name="T26" fmla="*/ 2 w 46"/>
                  <a:gd name="T27" fmla="*/ 74 h 174"/>
                  <a:gd name="T28" fmla="*/ 28 w 46"/>
                  <a:gd name="T29" fmla="*/ 66 h 174"/>
                  <a:gd name="T30" fmla="*/ 30 w 46"/>
                  <a:gd name="T31" fmla="*/ 78 h 174"/>
                  <a:gd name="T32" fmla="*/ 2 w 46"/>
                  <a:gd name="T33" fmla="*/ 90 h 174"/>
                  <a:gd name="T34" fmla="*/ 30 w 46"/>
                  <a:gd name="T35" fmla="*/ 84 h 174"/>
                  <a:gd name="T36" fmla="*/ 2 w 46"/>
                  <a:gd name="T37" fmla="*/ 106 h 174"/>
                  <a:gd name="T38" fmla="*/ 30 w 46"/>
                  <a:gd name="T39" fmla="*/ 98 h 174"/>
                  <a:gd name="T40" fmla="*/ 6 w 46"/>
                  <a:gd name="T41" fmla="*/ 120 h 174"/>
                  <a:gd name="T42" fmla="*/ 30 w 46"/>
                  <a:gd name="T43" fmla="*/ 116 h 174"/>
                  <a:gd name="T44" fmla="*/ 6 w 46"/>
                  <a:gd name="T45" fmla="*/ 136 h 174"/>
                  <a:gd name="T46" fmla="*/ 32 w 46"/>
                  <a:gd name="T47" fmla="*/ 132 h 174"/>
                  <a:gd name="T48" fmla="*/ 26 w 46"/>
                  <a:gd name="T49" fmla="*/ 144 h 174"/>
                  <a:gd name="T50" fmla="*/ 6 w 46"/>
                  <a:gd name="T51" fmla="*/ 156 h 174"/>
                  <a:gd name="T52" fmla="*/ 4 w 46"/>
                  <a:gd name="T53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6" h="174">
                    <a:moveTo>
                      <a:pt x="4" y="174"/>
                    </a:moveTo>
                    <a:lnTo>
                      <a:pt x="40" y="158"/>
                    </a:lnTo>
                    <a:lnTo>
                      <a:pt x="46" y="138"/>
                    </a:lnTo>
                    <a:lnTo>
                      <a:pt x="42" y="26"/>
                    </a:lnTo>
                    <a:lnTo>
                      <a:pt x="32" y="10"/>
                    </a:lnTo>
                    <a:lnTo>
                      <a:pt x="4" y="0"/>
                    </a:lnTo>
                    <a:lnTo>
                      <a:pt x="4" y="20"/>
                    </a:lnTo>
                    <a:lnTo>
                      <a:pt x="22" y="26"/>
                    </a:lnTo>
                    <a:lnTo>
                      <a:pt x="0" y="40"/>
                    </a:lnTo>
                    <a:lnTo>
                      <a:pt x="24" y="32"/>
                    </a:lnTo>
                    <a:lnTo>
                      <a:pt x="24" y="46"/>
                    </a:lnTo>
                    <a:lnTo>
                      <a:pt x="0" y="58"/>
                    </a:lnTo>
                    <a:lnTo>
                      <a:pt x="28" y="54"/>
                    </a:lnTo>
                    <a:lnTo>
                      <a:pt x="2" y="74"/>
                    </a:lnTo>
                    <a:lnTo>
                      <a:pt x="28" y="66"/>
                    </a:lnTo>
                    <a:lnTo>
                      <a:pt x="30" y="78"/>
                    </a:lnTo>
                    <a:lnTo>
                      <a:pt x="2" y="90"/>
                    </a:lnTo>
                    <a:lnTo>
                      <a:pt x="30" y="84"/>
                    </a:lnTo>
                    <a:lnTo>
                      <a:pt x="2" y="106"/>
                    </a:lnTo>
                    <a:lnTo>
                      <a:pt x="30" y="98"/>
                    </a:lnTo>
                    <a:lnTo>
                      <a:pt x="6" y="120"/>
                    </a:lnTo>
                    <a:lnTo>
                      <a:pt x="30" y="116"/>
                    </a:lnTo>
                    <a:lnTo>
                      <a:pt x="6" y="136"/>
                    </a:lnTo>
                    <a:lnTo>
                      <a:pt x="32" y="132"/>
                    </a:lnTo>
                    <a:lnTo>
                      <a:pt x="26" y="144"/>
                    </a:lnTo>
                    <a:lnTo>
                      <a:pt x="6" y="156"/>
                    </a:lnTo>
                    <a:lnTo>
                      <a:pt x="4" y="174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82966" name="Freeform 22"/>
              <p:cNvSpPr>
                <a:spLocks/>
              </p:cNvSpPr>
              <p:nvPr/>
            </p:nvSpPr>
            <p:spPr bwMode="ltGray">
              <a:xfrm>
                <a:off x="2698" y="2324"/>
                <a:ext cx="1028" cy="570"/>
              </a:xfrm>
              <a:custGeom>
                <a:avLst/>
                <a:gdLst>
                  <a:gd name="T0" fmla="*/ 574 w 1028"/>
                  <a:gd name="T1" fmla="*/ 12 h 570"/>
                  <a:gd name="T2" fmla="*/ 602 w 1028"/>
                  <a:gd name="T3" fmla="*/ 6 h 570"/>
                  <a:gd name="T4" fmla="*/ 426 w 1028"/>
                  <a:gd name="T5" fmla="*/ 20 h 570"/>
                  <a:gd name="T6" fmla="*/ 570 w 1028"/>
                  <a:gd name="T7" fmla="*/ 36 h 570"/>
                  <a:gd name="T8" fmla="*/ 596 w 1028"/>
                  <a:gd name="T9" fmla="*/ 36 h 570"/>
                  <a:gd name="T10" fmla="*/ 434 w 1028"/>
                  <a:gd name="T11" fmla="*/ 48 h 570"/>
                  <a:gd name="T12" fmla="*/ 584 w 1028"/>
                  <a:gd name="T13" fmla="*/ 64 h 570"/>
                  <a:gd name="T14" fmla="*/ 602 w 1028"/>
                  <a:gd name="T15" fmla="*/ 80 h 570"/>
                  <a:gd name="T16" fmla="*/ 584 w 1028"/>
                  <a:gd name="T17" fmla="*/ 96 h 570"/>
                  <a:gd name="T18" fmla="*/ 594 w 1028"/>
                  <a:gd name="T19" fmla="*/ 110 h 570"/>
                  <a:gd name="T20" fmla="*/ 742 w 1028"/>
                  <a:gd name="T21" fmla="*/ 178 h 570"/>
                  <a:gd name="T22" fmla="*/ 834 w 1028"/>
                  <a:gd name="T23" fmla="*/ 174 h 570"/>
                  <a:gd name="T24" fmla="*/ 888 w 1028"/>
                  <a:gd name="T25" fmla="*/ 168 h 570"/>
                  <a:gd name="T26" fmla="*/ 882 w 1028"/>
                  <a:gd name="T27" fmla="*/ 192 h 570"/>
                  <a:gd name="T28" fmla="*/ 932 w 1028"/>
                  <a:gd name="T29" fmla="*/ 204 h 570"/>
                  <a:gd name="T30" fmla="*/ 1018 w 1028"/>
                  <a:gd name="T31" fmla="*/ 172 h 570"/>
                  <a:gd name="T32" fmla="*/ 1006 w 1028"/>
                  <a:gd name="T33" fmla="*/ 196 h 570"/>
                  <a:gd name="T34" fmla="*/ 996 w 1028"/>
                  <a:gd name="T35" fmla="*/ 228 h 570"/>
                  <a:gd name="T36" fmla="*/ 1010 w 1028"/>
                  <a:gd name="T37" fmla="*/ 242 h 570"/>
                  <a:gd name="T38" fmla="*/ 1004 w 1028"/>
                  <a:gd name="T39" fmla="*/ 264 h 570"/>
                  <a:gd name="T40" fmla="*/ 976 w 1028"/>
                  <a:gd name="T41" fmla="*/ 298 h 570"/>
                  <a:gd name="T42" fmla="*/ 968 w 1028"/>
                  <a:gd name="T43" fmla="*/ 316 h 570"/>
                  <a:gd name="T44" fmla="*/ 948 w 1028"/>
                  <a:gd name="T45" fmla="*/ 334 h 570"/>
                  <a:gd name="T46" fmla="*/ 908 w 1028"/>
                  <a:gd name="T47" fmla="*/ 348 h 570"/>
                  <a:gd name="T48" fmla="*/ 924 w 1028"/>
                  <a:gd name="T49" fmla="*/ 410 h 570"/>
                  <a:gd name="T50" fmla="*/ 906 w 1028"/>
                  <a:gd name="T51" fmla="*/ 412 h 570"/>
                  <a:gd name="T52" fmla="*/ 916 w 1028"/>
                  <a:gd name="T53" fmla="*/ 434 h 570"/>
                  <a:gd name="T54" fmla="*/ 890 w 1028"/>
                  <a:gd name="T55" fmla="*/ 420 h 570"/>
                  <a:gd name="T56" fmla="*/ 886 w 1028"/>
                  <a:gd name="T57" fmla="*/ 406 h 570"/>
                  <a:gd name="T58" fmla="*/ 850 w 1028"/>
                  <a:gd name="T59" fmla="*/ 372 h 570"/>
                  <a:gd name="T60" fmla="*/ 756 w 1028"/>
                  <a:gd name="T61" fmla="*/ 388 h 570"/>
                  <a:gd name="T62" fmla="*/ 734 w 1028"/>
                  <a:gd name="T63" fmla="*/ 408 h 570"/>
                  <a:gd name="T64" fmla="*/ 654 w 1028"/>
                  <a:gd name="T65" fmla="*/ 414 h 570"/>
                  <a:gd name="T66" fmla="*/ 694 w 1028"/>
                  <a:gd name="T67" fmla="*/ 456 h 570"/>
                  <a:gd name="T68" fmla="*/ 640 w 1028"/>
                  <a:gd name="T69" fmla="*/ 438 h 570"/>
                  <a:gd name="T70" fmla="*/ 592 w 1028"/>
                  <a:gd name="T71" fmla="*/ 442 h 570"/>
                  <a:gd name="T72" fmla="*/ 540 w 1028"/>
                  <a:gd name="T73" fmla="*/ 444 h 570"/>
                  <a:gd name="T74" fmla="*/ 498 w 1028"/>
                  <a:gd name="T75" fmla="*/ 486 h 570"/>
                  <a:gd name="T76" fmla="*/ 462 w 1028"/>
                  <a:gd name="T77" fmla="*/ 502 h 570"/>
                  <a:gd name="T78" fmla="*/ 480 w 1028"/>
                  <a:gd name="T79" fmla="*/ 532 h 570"/>
                  <a:gd name="T80" fmla="*/ 464 w 1028"/>
                  <a:gd name="T81" fmla="*/ 570 h 570"/>
                  <a:gd name="T82" fmla="*/ 138 w 1028"/>
                  <a:gd name="T83" fmla="*/ 0 h 5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28" h="570">
                    <a:moveTo>
                      <a:pt x="408" y="8"/>
                    </a:moveTo>
                    <a:lnTo>
                      <a:pt x="574" y="12"/>
                    </a:lnTo>
                    <a:lnTo>
                      <a:pt x="592" y="0"/>
                    </a:lnTo>
                    <a:lnTo>
                      <a:pt x="602" y="6"/>
                    </a:lnTo>
                    <a:lnTo>
                      <a:pt x="576" y="20"/>
                    </a:lnTo>
                    <a:lnTo>
                      <a:pt x="426" y="20"/>
                    </a:lnTo>
                    <a:lnTo>
                      <a:pt x="430" y="38"/>
                    </a:lnTo>
                    <a:lnTo>
                      <a:pt x="570" y="36"/>
                    </a:lnTo>
                    <a:lnTo>
                      <a:pt x="596" y="24"/>
                    </a:lnTo>
                    <a:lnTo>
                      <a:pt x="596" y="36"/>
                    </a:lnTo>
                    <a:lnTo>
                      <a:pt x="570" y="48"/>
                    </a:lnTo>
                    <a:lnTo>
                      <a:pt x="434" y="48"/>
                    </a:lnTo>
                    <a:lnTo>
                      <a:pt x="452" y="64"/>
                    </a:lnTo>
                    <a:lnTo>
                      <a:pt x="584" y="64"/>
                    </a:lnTo>
                    <a:lnTo>
                      <a:pt x="592" y="74"/>
                    </a:lnTo>
                    <a:lnTo>
                      <a:pt x="602" y="80"/>
                    </a:lnTo>
                    <a:lnTo>
                      <a:pt x="610" y="96"/>
                    </a:lnTo>
                    <a:lnTo>
                      <a:pt x="584" y="96"/>
                    </a:lnTo>
                    <a:lnTo>
                      <a:pt x="580" y="108"/>
                    </a:lnTo>
                    <a:lnTo>
                      <a:pt x="594" y="110"/>
                    </a:lnTo>
                    <a:lnTo>
                      <a:pt x="594" y="130"/>
                    </a:lnTo>
                    <a:lnTo>
                      <a:pt x="742" y="178"/>
                    </a:lnTo>
                    <a:lnTo>
                      <a:pt x="792" y="182"/>
                    </a:lnTo>
                    <a:lnTo>
                      <a:pt x="834" y="174"/>
                    </a:lnTo>
                    <a:lnTo>
                      <a:pt x="882" y="158"/>
                    </a:lnTo>
                    <a:lnTo>
                      <a:pt x="888" y="168"/>
                    </a:lnTo>
                    <a:lnTo>
                      <a:pt x="874" y="176"/>
                    </a:lnTo>
                    <a:lnTo>
                      <a:pt x="882" y="192"/>
                    </a:lnTo>
                    <a:lnTo>
                      <a:pt x="878" y="206"/>
                    </a:lnTo>
                    <a:lnTo>
                      <a:pt x="932" y="204"/>
                    </a:lnTo>
                    <a:lnTo>
                      <a:pt x="982" y="190"/>
                    </a:lnTo>
                    <a:lnTo>
                      <a:pt x="1018" y="172"/>
                    </a:lnTo>
                    <a:lnTo>
                      <a:pt x="1028" y="182"/>
                    </a:lnTo>
                    <a:lnTo>
                      <a:pt x="1006" y="196"/>
                    </a:lnTo>
                    <a:lnTo>
                      <a:pt x="1012" y="206"/>
                    </a:lnTo>
                    <a:lnTo>
                      <a:pt x="996" y="228"/>
                    </a:lnTo>
                    <a:lnTo>
                      <a:pt x="1020" y="220"/>
                    </a:lnTo>
                    <a:lnTo>
                      <a:pt x="1010" y="242"/>
                    </a:lnTo>
                    <a:lnTo>
                      <a:pt x="1016" y="252"/>
                    </a:lnTo>
                    <a:lnTo>
                      <a:pt x="1004" y="264"/>
                    </a:lnTo>
                    <a:lnTo>
                      <a:pt x="966" y="282"/>
                    </a:lnTo>
                    <a:lnTo>
                      <a:pt x="976" y="298"/>
                    </a:lnTo>
                    <a:lnTo>
                      <a:pt x="994" y="298"/>
                    </a:lnTo>
                    <a:lnTo>
                      <a:pt x="968" y="316"/>
                    </a:lnTo>
                    <a:lnTo>
                      <a:pt x="962" y="332"/>
                    </a:lnTo>
                    <a:lnTo>
                      <a:pt x="948" y="334"/>
                    </a:lnTo>
                    <a:lnTo>
                      <a:pt x="934" y="326"/>
                    </a:lnTo>
                    <a:lnTo>
                      <a:pt x="908" y="348"/>
                    </a:lnTo>
                    <a:lnTo>
                      <a:pt x="920" y="372"/>
                    </a:lnTo>
                    <a:lnTo>
                      <a:pt x="924" y="410"/>
                    </a:lnTo>
                    <a:lnTo>
                      <a:pt x="906" y="398"/>
                    </a:lnTo>
                    <a:lnTo>
                      <a:pt x="906" y="412"/>
                    </a:lnTo>
                    <a:lnTo>
                      <a:pt x="918" y="422"/>
                    </a:lnTo>
                    <a:lnTo>
                      <a:pt x="916" y="434"/>
                    </a:lnTo>
                    <a:lnTo>
                      <a:pt x="892" y="434"/>
                    </a:lnTo>
                    <a:lnTo>
                      <a:pt x="890" y="420"/>
                    </a:lnTo>
                    <a:lnTo>
                      <a:pt x="900" y="400"/>
                    </a:lnTo>
                    <a:lnTo>
                      <a:pt x="886" y="406"/>
                    </a:lnTo>
                    <a:lnTo>
                      <a:pt x="892" y="358"/>
                    </a:lnTo>
                    <a:lnTo>
                      <a:pt x="850" y="372"/>
                    </a:lnTo>
                    <a:lnTo>
                      <a:pt x="804" y="384"/>
                    </a:lnTo>
                    <a:lnTo>
                      <a:pt x="756" y="388"/>
                    </a:lnTo>
                    <a:lnTo>
                      <a:pt x="754" y="412"/>
                    </a:lnTo>
                    <a:lnTo>
                      <a:pt x="734" y="408"/>
                    </a:lnTo>
                    <a:lnTo>
                      <a:pt x="696" y="390"/>
                    </a:lnTo>
                    <a:lnTo>
                      <a:pt x="654" y="414"/>
                    </a:lnTo>
                    <a:lnTo>
                      <a:pt x="698" y="438"/>
                    </a:lnTo>
                    <a:lnTo>
                      <a:pt x="694" y="456"/>
                    </a:lnTo>
                    <a:lnTo>
                      <a:pt x="684" y="462"/>
                    </a:lnTo>
                    <a:lnTo>
                      <a:pt x="640" y="438"/>
                    </a:lnTo>
                    <a:lnTo>
                      <a:pt x="620" y="468"/>
                    </a:lnTo>
                    <a:lnTo>
                      <a:pt x="592" y="442"/>
                    </a:lnTo>
                    <a:lnTo>
                      <a:pt x="574" y="468"/>
                    </a:lnTo>
                    <a:lnTo>
                      <a:pt x="540" y="444"/>
                    </a:lnTo>
                    <a:lnTo>
                      <a:pt x="520" y="476"/>
                    </a:lnTo>
                    <a:lnTo>
                      <a:pt x="498" y="486"/>
                    </a:lnTo>
                    <a:lnTo>
                      <a:pt x="466" y="482"/>
                    </a:lnTo>
                    <a:lnTo>
                      <a:pt x="462" y="502"/>
                    </a:lnTo>
                    <a:lnTo>
                      <a:pt x="486" y="514"/>
                    </a:lnTo>
                    <a:lnTo>
                      <a:pt x="480" y="532"/>
                    </a:lnTo>
                    <a:lnTo>
                      <a:pt x="460" y="540"/>
                    </a:lnTo>
                    <a:lnTo>
                      <a:pt x="464" y="570"/>
                    </a:lnTo>
                    <a:lnTo>
                      <a:pt x="0" y="562"/>
                    </a:lnTo>
                    <a:lnTo>
                      <a:pt x="138" y="0"/>
                    </a:lnTo>
                    <a:lnTo>
                      <a:pt x="408" y="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82967" name="Freeform 23"/>
              <p:cNvSpPr>
                <a:spLocks/>
              </p:cNvSpPr>
              <p:nvPr/>
            </p:nvSpPr>
            <p:spPr bwMode="ltGray">
              <a:xfrm>
                <a:off x="3136" y="2336"/>
                <a:ext cx="142" cy="90"/>
              </a:xfrm>
              <a:custGeom>
                <a:avLst/>
                <a:gdLst>
                  <a:gd name="T0" fmla="*/ 0 w 142"/>
                  <a:gd name="T1" fmla="*/ 90 h 90"/>
                  <a:gd name="T2" fmla="*/ 2 w 142"/>
                  <a:gd name="T3" fmla="*/ 4 h 90"/>
                  <a:gd name="T4" fmla="*/ 14 w 142"/>
                  <a:gd name="T5" fmla="*/ 2 h 90"/>
                  <a:gd name="T6" fmla="*/ 12 w 142"/>
                  <a:gd name="T7" fmla="*/ 74 h 90"/>
                  <a:gd name="T8" fmla="*/ 40 w 142"/>
                  <a:gd name="T9" fmla="*/ 68 h 90"/>
                  <a:gd name="T10" fmla="*/ 34 w 142"/>
                  <a:gd name="T11" fmla="*/ 2 h 90"/>
                  <a:gd name="T12" fmla="*/ 50 w 142"/>
                  <a:gd name="T13" fmla="*/ 4 h 90"/>
                  <a:gd name="T14" fmla="*/ 52 w 142"/>
                  <a:gd name="T15" fmla="*/ 70 h 90"/>
                  <a:gd name="T16" fmla="*/ 90 w 142"/>
                  <a:gd name="T17" fmla="*/ 28 h 90"/>
                  <a:gd name="T18" fmla="*/ 104 w 142"/>
                  <a:gd name="T19" fmla="*/ 28 h 90"/>
                  <a:gd name="T20" fmla="*/ 72 w 142"/>
                  <a:gd name="T21" fmla="*/ 64 h 90"/>
                  <a:gd name="T22" fmla="*/ 102 w 142"/>
                  <a:gd name="T23" fmla="*/ 62 h 90"/>
                  <a:gd name="T24" fmla="*/ 92 w 142"/>
                  <a:gd name="T25" fmla="*/ 0 h 90"/>
                  <a:gd name="T26" fmla="*/ 106 w 142"/>
                  <a:gd name="T27" fmla="*/ 2 h 90"/>
                  <a:gd name="T28" fmla="*/ 112 w 142"/>
                  <a:gd name="T29" fmla="*/ 60 h 90"/>
                  <a:gd name="T30" fmla="*/ 128 w 142"/>
                  <a:gd name="T31" fmla="*/ 62 h 90"/>
                  <a:gd name="T32" fmla="*/ 124 w 142"/>
                  <a:gd name="T33" fmla="*/ 16 h 90"/>
                  <a:gd name="T34" fmla="*/ 114 w 142"/>
                  <a:gd name="T35" fmla="*/ 28 h 90"/>
                  <a:gd name="T36" fmla="*/ 120 w 142"/>
                  <a:gd name="T37" fmla="*/ 4 h 90"/>
                  <a:gd name="T38" fmla="*/ 136 w 142"/>
                  <a:gd name="T39" fmla="*/ 0 h 90"/>
                  <a:gd name="T40" fmla="*/ 142 w 142"/>
                  <a:gd name="T41" fmla="*/ 60 h 90"/>
                  <a:gd name="T42" fmla="*/ 116 w 142"/>
                  <a:gd name="T43" fmla="*/ 78 h 90"/>
                  <a:gd name="T44" fmla="*/ 0 w 142"/>
                  <a:gd name="T45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42" h="90">
                    <a:moveTo>
                      <a:pt x="0" y="90"/>
                    </a:moveTo>
                    <a:lnTo>
                      <a:pt x="2" y="4"/>
                    </a:lnTo>
                    <a:lnTo>
                      <a:pt x="14" y="2"/>
                    </a:lnTo>
                    <a:lnTo>
                      <a:pt x="12" y="74"/>
                    </a:lnTo>
                    <a:lnTo>
                      <a:pt x="40" y="68"/>
                    </a:lnTo>
                    <a:lnTo>
                      <a:pt x="34" y="2"/>
                    </a:lnTo>
                    <a:lnTo>
                      <a:pt x="50" y="4"/>
                    </a:lnTo>
                    <a:lnTo>
                      <a:pt x="52" y="70"/>
                    </a:lnTo>
                    <a:lnTo>
                      <a:pt x="90" y="28"/>
                    </a:lnTo>
                    <a:lnTo>
                      <a:pt x="104" y="28"/>
                    </a:lnTo>
                    <a:lnTo>
                      <a:pt x="72" y="64"/>
                    </a:lnTo>
                    <a:lnTo>
                      <a:pt x="102" y="62"/>
                    </a:lnTo>
                    <a:lnTo>
                      <a:pt x="92" y="0"/>
                    </a:lnTo>
                    <a:lnTo>
                      <a:pt x="106" y="2"/>
                    </a:lnTo>
                    <a:lnTo>
                      <a:pt x="112" y="60"/>
                    </a:lnTo>
                    <a:lnTo>
                      <a:pt x="128" y="62"/>
                    </a:lnTo>
                    <a:lnTo>
                      <a:pt x="124" y="16"/>
                    </a:lnTo>
                    <a:lnTo>
                      <a:pt x="114" y="28"/>
                    </a:lnTo>
                    <a:lnTo>
                      <a:pt x="120" y="4"/>
                    </a:lnTo>
                    <a:lnTo>
                      <a:pt x="136" y="0"/>
                    </a:lnTo>
                    <a:lnTo>
                      <a:pt x="142" y="60"/>
                    </a:lnTo>
                    <a:lnTo>
                      <a:pt x="116" y="78"/>
                    </a:lnTo>
                    <a:lnTo>
                      <a:pt x="0" y="9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82968" name="Freeform 24"/>
              <p:cNvSpPr>
                <a:spLocks/>
              </p:cNvSpPr>
              <p:nvPr/>
            </p:nvSpPr>
            <p:spPr bwMode="ltGray">
              <a:xfrm>
                <a:off x="1878" y="2312"/>
                <a:ext cx="990" cy="588"/>
              </a:xfrm>
              <a:custGeom>
                <a:avLst/>
                <a:gdLst>
                  <a:gd name="T0" fmla="*/ 990 w 990"/>
                  <a:gd name="T1" fmla="*/ 0 h 588"/>
                  <a:gd name="T2" fmla="*/ 534 w 990"/>
                  <a:gd name="T3" fmla="*/ 38 h 588"/>
                  <a:gd name="T4" fmla="*/ 506 w 990"/>
                  <a:gd name="T5" fmla="*/ 62 h 588"/>
                  <a:gd name="T6" fmla="*/ 548 w 990"/>
                  <a:gd name="T7" fmla="*/ 58 h 588"/>
                  <a:gd name="T8" fmla="*/ 508 w 990"/>
                  <a:gd name="T9" fmla="*/ 86 h 588"/>
                  <a:gd name="T10" fmla="*/ 552 w 990"/>
                  <a:gd name="T11" fmla="*/ 86 h 588"/>
                  <a:gd name="T12" fmla="*/ 482 w 990"/>
                  <a:gd name="T13" fmla="*/ 112 h 588"/>
                  <a:gd name="T14" fmla="*/ 414 w 990"/>
                  <a:gd name="T15" fmla="*/ 90 h 588"/>
                  <a:gd name="T16" fmla="*/ 410 w 990"/>
                  <a:gd name="T17" fmla="*/ 102 h 588"/>
                  <a:gd name="T18" fmla="*/ 410 w 990"/>
                  <a:gd name="T19" fmla="*/ 116 h 588"/>
                  <a:gd name="T20" fmla="*/ 384 w 990"/>
                  <a:gd name="T21" fmla="*/ 122 h 588"/>
                  <a:gd name="T22" fmla="*/ 472 w 990"/>
                  <a:gd name="T23" fmla="*/ 98 h 588"/>
                  <a:gd name="T24" fmla="*/ 406 w 990"/>
                  <a:gd name="T25" fmla="*/ 144 h 588"/>
                  <a:gd name="T26" fmla="*/ 390 w 990"/>
                  <a:gd name="T27" fmla="*/ 160 h 588"/>
                  <a:gd name="T28" fmla="*/ 396 w 990"/>
                  <a:gd name="T29" fmla="*/ 200 h 588"/>
                  <a:gd name="T30" fmla="*/ 374 w 990"/>
                  <a:gd name="T31" fmla="*/ 182 h 588"/>
                  <a:gd name="T32" fmla="*/ 364 w 990"/>
                  <a:gd name="T33" fmla="*/ 216 h 588"/>
                  <a:gd name="T34" fmla="*/ 322 w 990"/>
                  <a:gd name="T35" fmla="*/ 234 h 588"/>
                  <a:gd name="T36" fmla="*/ 290 w 990"/>
                  <a:gd name="T37" fmla="*/ 196 h 588"/>
                  <a:gd name="T38" fmla="*/ 280 w 990"/>
                  <a:gd name="T39" fmla="*/ 216 h 588"/>
                  <a:gd name="T40" fmla="*/ 270 w 990"/>
                  <a:gd name="T41" fmla="*/ 252 h 588"/>
                  <a:gd name="T42" fmla="*/ 184 w 990"/>
                  <a:gd name="T43" fmla="*/ 280 h 588"/>
                  <a:gd name="T44" fmla="*/ 130 w 990"/>
                  <a:gd name="T45" fmla="*/ 258 h 588"/>
                  <a:gd name="T46" fmla="*/ 144 w 990"/>
                  <a:gd name="T47" fmla="*/ 288 h 588"/>
                  <a:gd name="T48" fmla="*/ 66 w 990"/>
                  <a:gd name="T49" fmla="*/ 308 h 588"/>
                  <a:gd name="T50" fmla="*/ 18 w 990"/>
                  <a:gd name="T51" fmla="*/ 286 h 588"/>
                  <a:gd name="T52" fmla="*/ 24 w 990"/>
                  <a:gd name="T53" fmla="*/ 310 h 588"/>
                  <a:gd name="T54" fmla="*/ 18 w 990"/>
                  <a:gd name="T55" fmla="*/ 342 h 588"/>
                  <a:gd name="T56" fmla="*/ 0 w 990"/>
                  <a:gd name="T57" fmla="*/ 348 h 588"/>
                  <a:gd name="T58" fmla="*/ 52 w 990"/>
                  <a:gd name="T59" fmla="*/ 374 h 588"/>
                  <a:gd name="T60" fmla="*/ 60 w 990"/>
                  <a:gd name="T61" fmla="*/ 394 h 588"/>
                  <a:gd name="T62" fmla="*/ 36 w 990"/>
                  <a:gd name="T63" fmla="*/ 406 h 588"/>
                  <a:gd name="T64" fmla="*/ 76 w 990"/>
                  <a:gd name="T65" fmla="*/ 426 h 588"/>
                  <a:gd name="T66" fmla="*/ 104 w 990"/>
                  <a:gd name="T67" fmla="*/ 440 h 588"/>
                  <a:gd name="T68" fmla="*/ 94 w 990"/>
                  <a:gd name="T69" fmla="*/ 488 h 588"/>
                  <a:gd name="T70" fmla="*/ 110 w 990"/>
                  <a:gd name="T71" fmla="*/ 498 h 588"/>
                  <a:gd name="T72" fmla="*/ 118 w 990"/>
                  <a:gd name="T73" fmla="*/ 518 h 588"/>
                  <a:gd name="T74" fmla="*/ 116 w 990"/>
                  <a:gd name="T75" fmla="*/ 476 h 588"/>
                  <a:gd name="T76" fmla="*/ 130 w 990"/>
                  <a:gd name="T77" fmla="*/ 448 h 588"/>
                  <a:gd name="T78" fmla="*/ 180 w 990"/>
                  <a:gd name="T79" fmla="*/ 426 h 588"/>
                  <a:gd name="T80" fmla="*/ 212 w 990"/>
                  <a:gd name="T81" fmla="*/ 440 h 588"/>
                  <a:gd name="T82" fmla="*/ 222 w 990"/>
                  <a:gd name="T83" fmla="*/ 424 h 588"/>
                  <a:gd name="T84" fmla="*/ 246 w 990"/>
                  <a:gd name="T85" fmla="*/ 442 h 588"/>
                  <a:gd name="T86" fmla="*/ 260 w 990"/>
                  <a:gd name="T87" fmla="*/ 434 h 588"/>
                  <a:gd name="T88" fmla="*/ 244 w 990"/>
                  <a:gd name="T89" fmla="*/ 462 h 588"/>
                  <a:gd name="T90" fmla="*/ 350 w 990"/>
                  <a:gd name="T91" fmla="*/ 444 h 588"/>
                  <a:gd name="T92" fmla="*/ 344 w 990"/>
                  <a:gd name="T93" fmla="*/ 472 h 588"/>
                  <a:gd name="T94" fmla="*/ 330 w 990"/>
                  <a:gd name="T95" fmla="*/ 528 h 588"/>
                  <a:gd name="T96" fmla="*/ 414 w 990"/>
                  <a:gd name="T97" fmla="*/ 474 h 588"/>
                  <a:gd name="T98" fmla="*/ 480 w 990"/>
                  <a:gd name="T99" fmla="*/ 502 h 588"/>
                  <a:gd name="T100" fmla="*/ 526 w 990"/>
                  <a:gd name="T101" fmla="*/ 528 h 588"/>
                  <a:gd name="T102" fmla="*/ 494 w 990"/>
                  <a:gd name="T103" fmla="*/ 556 h 588"/>
                  <a:gd name="T104" fmla="*/ 528 w 990"/>
                  <a:gd name="T105" fmla="*/ 588 h 588"/>
                  <a:gd name="T106" fmla="*/ 844 w 990"/>
                  <a:gd name="T107" fmla="*/ 532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90" h="588">
                    <a:moveTo>
                      <a:pt x="844" y="532"/>
                    </a:moveTo>
                    <a:lnTo>
                      <a:pt x="990" y="0"/>
                    </a:lnTo>
                    <a:lnTo>
                      <a:pt x="554" y="10"/>
                    </a:lnTo>
                    <a:lnTo>
                      <a:pt x="534" y="38"/>
                    </a:lnTo>
                    <a:lnTo>
                      <a:pt x="506" y="50"/>
                    </a:lnTo>
                    <a:lnTo>
                      <a:pt x="506" y="62"/>
                    </a:lnTo>
                    <a:lnTo>
                      <a:pt x="550" y="38"/>
                    </a:lnTo>
                    <a:lnTo>
                      <a:pt x="548" y="58"/>
                    </a:lnTo>
                    <a:lnTo>
                      <a:pt x="506" y="74"/>
                    </a:lnTo>
                    <a:lnTo>
                      <a:pt x="508" y="86"/>
                    </a:lnTo>
                    <a:lnTo>
                      <a:pt x="550" y="64"/>
                    </a:lnTo>
                    <a:lnTo>
                      <a:pt x="552" y="86"/>
                    </a:lnTo>
                    <a:lnTo>
                      <a:pt x="506" y="104"/>
                    </a:lnTo>
                    <a:lnTo>
                      <a:pt x="482" y="112"/>
                    </a:lnTo>
                    <a:lnTo>
                      <a:pt x="480" y="72"/>
                    </a:lnTo>
                    <a:lnTo>
                      <a:pt x="414" y="90"/>
                    </a:lnTo>
                    <a:lnTo>
                      <a:pt x="394" y="84"/>
                    </a:lnTo>
                    <a:lnTo>
                      <a:pt x="410" y="102"/>
                    </a:lnTo>
                    <a:lnTo>
                      <a:pt x="472" y="84"/>
                    </a:lnTo>
                    <a:lnTo>
                      <a:pt x="410" y="116"/>
                    </a:lnTo>
                    <a:lnTo>
                      <a:pt x="390" y="110"/>
                    </a:lnTo>
                    <a:lnTo>
                      <a:pt x="384" y="122"/>
                    </a:lnTo>
                    <a:lnTo>
                      <a:pt x="404" y="128"/>
                    </a:lnTo>
                    <a:lnTo>
                      <a:pt x="472" y="98"/>
                    </a:lnTo>
                    <a:lnTo>
                      <a:pt x="472" y="122"/>
                    </a:lnTo>
                    <a:lnTo>
                      <a:pt x="406" y="144"/>
                    </a:lnTo>
                    <a:lnTo>
                      <a:pt x="402" y="160"/>
                    </a:lnTo>
                    <a:lnTo>
                      <a:pt x="390" y="160"/>
                    </a:lnTo>
                    <a:lnTo>
                      <a:pt x="402" y="172"/>
                    </a:lnTo>
                    <a:lnTo>
                      <a:pt x="396" y="200"/>
                    </a:lnTo>
                    <a:lnTo>
                      <a:pt x="382" y="202"/>
                    </a:lnTo>
                    <a:lnTo>
                      <a:pt x="374" y="182"/>
                    </a:lnTo>
                    <a:lnTo>
                      <a:pt x="364" y="190"/>
                    </a:lnTo>
                    <a:lnTo>
                      <a:pt x="364" y="216"/>
                    </a:lnTo>
                    <a:lnTo>
                      <a:pt x="352" y="226"/>
                    </a:lnTo>
                    <a:lnTo>
                      <a:pt x="322" y="234"/>
                    </a:lnTo>
                    <a:lnTo>
                      <a:pt x="300" y="218"/>
                    </a:lnTo>
                    <a:lnTo>
                      <a:pt x="290" y="196"/>
                    </a:lnTo>
                    <a:lnTo>
                      <a:pt x="276" y="198"/>
                    </a:lnTo>
                    <a:lnTo>
                      <a:pt x="280" y="216"/>
                    </a:lnTo>
                    <a:lnTo>
                      <a:pt x="268" y="238"/>
                    </a:lnTo>
                    <a:lnTo>
                      <a:pt x="270" y="252"/>
                    </a:lnTo>
                    <a:lnTo>
                      <a:pt x="222" y="278"/>
                    </a:lnTo>
                    <a:lnTo>
                      <a:pt x="184" y="280"/>
                    </a:lnTo>
                    <a:lnTo>
                      <a:pt x="156" y="274"/>
                    </a:lnTo>
                    <a:lnTo>
                      <a:pt x="130" y="258"/>
                    </a:lnTo>
                    <a:lnTo>
                      <a:pt x="120" y="268"/>
                    </a:lnTo>
                    <a:lnTo>
                      <a:pt x="144" y="288"/>
                    </a:lnTo>
                    <a:lnTo>
                      <a:pt x="112" y="304"/>
                    </a:lnTo>
                    <a:lnTo>
                      <a:pt x="66" y="308"/>
                    </a:lnTo>
                    <a:lnTo>
                      <a:pt x="34" y="298"/>
                    </a:lnTo>
                    <a:lnTo>
                      <a:pt x="18" y="286"/>
                    </a:lnTo>
                    <a:lnTo>
                      <a:pt x="8" y="296"/>
                    </a:lnTo>
                    <a:lnTo>
                      <a:pt x="24" y="310"/>
                    </a:lnTo>
                    <a:lnTo>
                      <a:pt x="26" y="332"/>
                    </a:lnTo>
                    <a:lnTo>
                      <a:pt x="18" y="342"/>
                    </a:lnTo>
                    <a:lnTo>
                      <a:pt x="6" y="334"/>
                    </a:lnTo>
                    <a:lnTo>
                      <a:pt x="0" y="348"/>
                    </a:lnTo>
                    <a:lnTo>
                      <a:pt x="20" y="364"/>
                    </a:lnTo>
                    <a:lnTo>
                      <a:pt x="52" y="374"/>
                    </a:lnTo>
                    <a:lnTo>
                      <a:pt x="66" y="382"/>
                    </a:lnTo>
                    <a:lnTo>
                      <a:pt x="60" y="394"/>
                    </a:lnTo>
                    <a:lnTo>
                      <a:pt x="38" y="392"/>
                    </a:lnTo>
                    <a:lnTo>
                      <a:pt x="36" y="406"/>
                    </a:lnTo>
                    <a:lnTo>
                      <a:pt x="62" y="410"/>
                    </a:lnTo>
                    <a:lnTo>
                      <a:pt x="76" y="426"/>
                    </a:lnTo>
                    <a:lnTo>
                      <a:pt x="104" y="422"/>
                    </a:lnTo>
                    <a:lnTo>
                      <a:pt x="104" y="440"/>
                    </a:lnTo>
                    <a:lnTo>
                      <a:pt x="94" y="460"/>
                    </a:lnTo>
                    <a:lnTo>
                      <a:pt x="94" y="488"/>
                    </a:lnTo>
                    <a:lnTo>
                      <a:pt x="110" y="482"/>
                    </a:lnTo>
                    <a:lnTo>
                      <a:pt x="110" y="498"/>
                    </a:lnTo>
                    <a:lnTo>
                      <a:pt x="96" y="514"/>
                    </a:lnTo>
                    <a:lnTo>
                      <a:pt x="118" y="518"/>
                    </a:lnTo>
                    <a:lnTo>
                      <a:pt x="124" y="506"/>
                    </a:lnTo>
                    <a:lnTo>
                      <a:pt x="116" y="476"/>
                    </a:lnTo>
                    <a:lnTo>
                      <a:pt x="134" y="486"/>
                    </a:lnTo>
                    <a:lnTo>
                      <a:pt x="130" y="448"/>
                    </a:lnTo>
                    <a:lnTo>
                      <a:pt x="118" y="432"/>
                    </a:lnTo>
                    <a:lnTo>
                      <a:pt x="180" y="426"/>
                    </a:lnTo>
                    <a:lnTo>
                      <a:pt x="188" y="442"/>
                    </a:lnTo>
                    <a:lnTo>
                      <a:pt x="212" y="440"/>
                    </a:lnTo>
                    <a:lnTo>
                      <a:pt x="208" y="422"/>
                    </a:lnTo>
                    <a:lnTo>
                      <a:pt x="222" y="424"/>
                    </a:lnTo>
                    <a:lnTo>
                      <a:pt x="228" y="442"/>
                    </a:lnTo>
                    <a:lnTo>
                      <a:pt x="246" y="442"/>
                    </a:lnTo>
                    <a:lnTo>
                      <a:pt x="244" y="426"/>
                    </a:lnTo>
                    <a:lnTo>
                      <a:pt x="260" y="434"/>
                    </a:lnTo>
                    <a:lnTo>
                      <a:pt x="288" y="428"/>
                    </a:lnTo>
                    <a:lnTo>
                      <a:pt x="244" y="462"/>
                    </a:lnTo>
                    <a:lnTo>
                      <a:pt x="266" y="492"/>
                    </a:lnTo>
                    <a:lnTo>
                      <a:pt x="350" y="444"/>
                    </a:lnTo>
                    <a:lnTo>
                      <a:pt x="368" y="452"/>
                    </a:lnTo>
                    <a:lnTo>
                      <a:pt x="344" y="472"/>
                    </a:lnTo>
                    <a:lnTo>
                      <a:pt x="300" y="502"/>
                    </a:lnTo>
                    <a:lnTo>
                      <a:pt x="330" y="528"/>
                    </a:lnTo>
                    <a:lnTo>
                      <a:pt x="370" y="502"/>
                    </a:lnTo>
                    <a:lnTo>
                      <a:pt x="414" y="474"/>
                    </a:lnTo>
                    <a:lnTo>
                      <a:pt x="426" y="508"/>
                    </a:lnTo>
                    <a:lnTo>
                      <a:pt x="480" y="502"/>
                    </a:lnTo>
                    <a:lnTo>
                      <a:pt x="476" y="524"/>
                    </a:lnTo>
                    <a:lnTo>
                      <a:pt x="526" y="528"/>
                    </a:lnTo>
                    <a:lnTo>
                      <a:pt x="516" y="542"/>
                    </a:lnTo>
                    <a:lnTo>
                      <a:pt x="494" y="556"/>
                    </a:lnTo>
                    <a:lnTo>
                      <a:pt x="512" y="582"/>
                    </a:lnTo>
                    <a:lnTo>
                      <a:pt x="528" y="588"/>
                    </a:lnTo>
                    <a:lnTo>
                      <a:pt x="836" y="568"/>
                    </a:lnTo>
                    <a:lnTo>
                      <a:pt x="844" y="532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82969" name="Freeform 25"/>
              <p:cNvSpPr>
                <a:spLocks/>
              </p:cNvSpPr>
              <p:nvPr/>
            </p:nvSpPr>
            <p:spPr bwMode="ltGray">
              <a:xfrm>
                <a:off x="2287" y="2350"/>
                <a:ext cx="129" cy="132"/>
              </a:xfrm>
              <a:custGeom>
                <a:avLst/>
                <a:gdLst>
                  <a:gd name="T0" fmla="*/ 129 w 129"/>
                  <a:gd name="T1" fmla="*/ 78 h 132"/>
                  <a:gd name="T2" fmla="*/ 127 w 129"/>
                  <a:gd name="T3" fmla="*/ 0 h 132"/>
                  <a:gd name="T4" fmla="*/ 119 w 129"/>
                  <a:gd name="T5" fmla="*/ 4 h 132"/>
                  <a:gd name="T6" fmla="*/ 119 w 129"/>
                  <a:gd name="T7" fmla="*/ 66 h 132"/>
                  <a:gd name="T8" fmla="*/ 107 w 129"/>
                  <a:gd name="T9" fmla="*/ 72 h 132"/>
                  <a:gd name="T10" fmla="*/ 109 w 129"/>
                  <a:gd name="T11" fmla="*/ 10 h 132"/>
                  <a:gd name="T12" fmla="*/ 97 w 129"/>
                  <a:gd name="T13" fmla="*/ 14 h 132"/>
                  <a:gd name="T14" fmla="*/ 99 w 129"/>
                  <a:gd name="T15" fmla="*/ 88 h 132"/>
                  <a:gd name="T16" fmla="*/ 47 w 129"/>
                  <a:gd name="T17" fmla="*/ 108 h 132"/>
                  <a:gd name="T18" fmla="*/ 41 w 129"/>
                  <a:gd name="T19" fmla="*/ 46 h 132"/>
                  <a:gd name="T20" fmla="*/ 33 w 129"/>
                  <a:gd name="T21" fmla="*/ 48 h 132"/>
                  <a:gd name="T22" fmla="*/ 33 w 129"/>
                  <a:gd name="T23" fmla="*/ 104 h 132"/>
                  <a:gd name="T24" fmla="*/ 15 w 129"/>
                  <a:gd name="T25" fmla="*/ 110 h 132"/>
                  <a:gd name="T26" fmla="*/ 15 w 129"/>
                  <a:gd name="T27" fmla="*/ 52 h 132"/>
                  <a:gd name="T28" fmla="*/ 1 w 129"/>
                  <a:gd name="T29" fmla="*/ 58 h 132"/>
                  <a:gd name="T30" fmla="*/ 7 w 129"/>
                  <a:gd name="T31" fmla="*/ 132 h 132"/>
                  <a:gd name="T32" fmla="*/ 129 w 129"/>
                  <a:gd name="T33" fmla="*/ 78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9" h="132">
                    <a:moveTo>
                      <a:pt x="129" y="78"/>
                    </a:moveTo>
                    <a:lnTo>
                      <a:pt x="127" y="0"/>
                    </a:lnTo>
                    <a:lnTo>
                      <a:pt x="119" y="4"/>
                    </a:lnTo>
                    <a:lnTo>
                      <a:pt x="119" y="66"/>
                    </a:lnTo>
                    <a:lnTo>
                      <a:pt x="107" y="72"/>
                    </a:lnTo>
                    <a:lnTo>
                      <a:pt x="109" y="10"/>
                    </a:lnTo>
                    <a:lnTo>
                      <a:pt x="97" y="14"/>
                    </a:lnTo>
                    <a:lnTo>
                      <a:pt x="99" y="88"/>
                    </a:lnTo>
                    <a:lnTo>
                      <a:pt x="47" y="108"/>
                    </a:lnTo>
                    <a:lnTo>
                      <a:pt x="41" y="46"/>
                    </a:lnTo>
                    <a:lnTo>
                      <a:pt x="33" y="48"/>
                    </a:lnTo>
                    <a:lnTo>
                      <a:pt x="33" y="104"/>
                    </a:lnTo>
                    <a:lnTo>
                      <a:pt x="15" y="110"/>
                    </a:lnTo>
                    <a:lnTo>
                      <a:pt x="15" y="52"/>
                    </a:lnTo>
                    <a:cubicBezTo>
                      <a:pt x="0" y="56"/>
                      <a:pt x="1" y="51"/>
                      <a:pt x="1" y="58"/>
                    </a:cubicBezTo>
                    <a:lnTo>
                      <a:pt x="7" y="132"/>
                    </a:lnTo>
                    <a:lnTo>
                      <a:pt x="129" y="7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grpSp>
            <p:nvGrpSpPr>
              <p:cNvPr id="82970" name="Group 26"/>
              <p:cNvGrpSpPr>
                <a:grpSpLocks/>
              </p:cNvGrpSpPr>
              <p:nvPr/>
            </p:nvGrpSpPr>
            <p:grpSpPr bwMode="auto">
              <a:xfrm>
                <a:off x="1838" y="2868"/>
                <a:ext cx="1950" cy="604"/>
                <a:chOff x="1838" y="2868"/>
                <a:chExt cx="1950" cy="604"/>
              </a:xfrm>
            </p:grpSpPr>
            <p:sp>
              <p:nvSpPr>
                <p:cNvPr id="82971" name="Freeform 27"/>
                <p:cNvSpPr>
                  <a:spLocks/>
                </p:cNvSpPr>
                <p:nvPr/>
              </p:nvSpPr>
              <p:spPr bwMode="ltGray">
                <a:xfrm>
                  <a:off x="1838" y="2868"/>
                  <a:ext cx="1056" cy="604"/>
                </a:xfrm>
                <a:custGeom>
                  <a:avLst/>
                  <a:gdLst>
                    <a:gd name="T0" fmla="*/ 1056 w 1056"/>
                    <a:gd name="T1" fmla="*/ 590 h 604"/>
                    <a:gd name="T2" fmla="*/ 512 w 1056"/>
                    <a:gd name="T3" fmla="*/ 584 h 604"/>
                    <a:gd name="T4" fmla="*/ 510 w 1056"/>
                    <a:gd name="T5" fmla="*/ 566 h 604"/>
                    <a:gd name="T6" fmla="*/ 532 w 1056"/>
                    <a:gd name="T7" fmla="*/ 532 h 604"/>
                    <a:gd name="T8" fmla="*/ 490 w 1056"/>
                    <a:gd name="T9" fmla="*/ 528 h 604"/>
                    <a:gd name="T10" fmla="*/ 470 w 1056"/>
                    <a:gd name="T11" fmla="*/ 514 h 604"/>
                    <a:gd name="T12" fmla="*/ 462 w 1056"/>
                    <a:gd name="T13" fmla="*/ 492 h 604"/>
                    <a:gd name="T14" fmla="*/ 430 w 1056"/>
                    <a:gd name="T15" fmla="*/ 496 h 604"/>
                    <a:gd name="T16" fmla="*/ 400 w 1056"/>
                    <a:gd name="T17" fmla="*/ 516 h 604"/>
                    <a:gd name="T18" fmla="*/ 382 w 1056"/>
                    <a:gd name="T19" fmla="*/ 504 h 604"/>
                    <a:gd name="T20" fmla="*/ 312 w 1056"/>
                    <a:gd name="T21" fmla="*/ 520 h 604"/>
                    <a:gd name="T22" fmla="*/ 348 w 1056"/>
                    <a:gd name="T23" fmla="*/ 462 h 604"/>
                    <a:gd name="T24" fmla="*/ 322 w 1056"/>
                    <a:gd name="T25" fmla="*/ 448 h 604"/>
                    <a:gd name="T26" fmla="*/ 250 w 1056"/>
                    <a:gd name="T27" fmla="*/ 468 h 604"/>
                    <a:gd name="T28" fmla="*/ 242 w 1056"/>
                    <a:gd name="T29" fmla="*/ 438 h 604"/>
                    <a:gd name="T30" fmla="*/ 282 w 1056"/>
                    <a:gd name="T31" fmla="*/ 422 h 604"/>
                    <a:gd name="T32" fmla="*/ 220 w 1056"/>
                    <a:gd name="T33" fmla="*/ 428 h 604"/>
                    <a:gd name="T34" fmla="*/ 162 w 1056"/>
                    <a:gd name="T35" fmla="*/ 422 h 604"/>
                    <a:gd name="T36" fmla="*/ 114 w 1056"/>
                    <a:gd name="T37" fmla="*/ 444 h 604"/>
                    <a:gd name="T38" fmla="*/ 126 w 1056"/>
                    <a:gd name="T39" fmla="*/ 484 h 604"/>
                    <a:gd name="T40" fmla="*/ 112 w 1056"/>
                    <a:gd name="T41" fmla="*/ 490 h 604"/>
                    <a:gd name="T42" fmla="*/ 106 w 1056"/>
                    <a:gd name="T43" fmla="*/ 512 h 604"/>
                    <a:gd name="T44" fmla="*/ 104 w 1056"/>
                    <a:gd name="T45" fmla="*/ 480 h 604"/>
                    <a:gd name="T46" fmla="*/ 96 w 1056"/>
                    <a:gd name="T47" fmla="*/ 440 h 604"/>
                    <a:gd name="T48" fmla="*/ 76 w 1056"/>
                    <a:gd name="T49" fmla="*/ 418 h 604"/>
                    <a:gd name="T50" fmla="*/ 38 w 1056"/>
                    <a:gd name="T51" fmla="*/ 390 h 604"/>
                    <a:gd name="T52" fmla="*/ 50 w 1056"/>
                    <a:gd name="T53" fmla="*/ 374 h 604"/>
                    <a:gd name="T54" fmla="*/ 20 w 1056"/>
                    <a:gd name="T55" fmla="*/ 324 h 604"/>
                    <a:gd name="T56" fmla="*/ 8 w 1056"/>
                    <a:gd name="T57" fmla="*/ 308 h 604"/>
                    <a:gd name="T58" fmla="*/ 2 w 1056"/>
                    <a:gd name="T59" fmla="*/ 270 h 604"/>
                    <a:gd name="T60" fmla="*/ 50 w 1056"/>
                    <a:gd name="T61" fmla="*/ 286 h 604"/>
                    <a:gd name="T62" fmla="*/ 136 w 1056"/>
                    <a:gd name="T63" fmla="*/ 276 h 604"/>
                    <a:gd name="T64" fmla="*/ 126 w 1056"/>
                    <a:gd name="T65" fmla="*/ 252 h 604"/>
                    <a:gd name="T66" fmla="*/ 156 w 1056"/>
                    <a:gd name="T67" fmla="*/ 250 h 604"/>
                    <a:gd name="T68" fmla="*/ 200 w 1056"/>
                    <a:gd name="T69" fmla="*/ 256 h 604"/>
                    <a:gd name="T70" fmla="*/ 254 w 1056"/>
                    <a:gd name="T71" fmla="*/ 240 h 604"/>
                    <a:gd name="T72" fmla="*/ 398 w 1056"/>
                    <a:gd name="T73" fmla="*/ 180 h 604"/>
                    <a:gd name="T74" fmla="*/ 366 w 1056"/>
                    <a:gd name="T75" fmla="*/ 158 h 604"/>
                    <a:gd name="T76" fmla="*/ 436 w 1056"/>
                    <a:gd name="T77" fmla="*/ 126 h 604"/>
                    <a:gd name="T78" fmla="*/ 472 w 1056"/>
                    <a:gd name="T79" fmla="*/ 100 h 604"/>
                    <a:gd name="T80" fmla="*/ 398 w 1056"/>
                    <a:gd name="T81" fmla="*/ 102 h 604"/>
                    <a:gd name="T82" fmla="*/ 386 w 1056"/>
                    <a:gd name="T83" fmla="*/ 84 h 604"/>
                    <a:gd name="T84" fmla="*/ 470 w 1056"/>
                    <a:gd name="T85" fmla="*/ 90 h 604"/>
                    <a:gd name="T86" fmla="*/ 426 w 1056"/>
                    <a:gd name="T87" fmla="*/ 82 h 604"/>
                    <a:gd name="T88" fmla="*/ 384 w 1056"/>
                    <a:gd name="T89" fmla="*/ 70 h 604"/>
                    <a:gd name="T90" fmla="*/ 424 w 1056"/>
                    <a:gd name="T91" fmla="*/ 72 h 604"/>
                    <a:gd name="T92" fmla="*/ 482 w 1056"/>
                    <a:gd name="T93" fmla="*/ 66 h 604"/>
                    <a:gd name="T94" fmla="*/ 512 w 1056"/>
                    <a:gd name="T95" fmla="*/ 118 h 604"/>
                    <a:gd name="T96" fmla="*/ 522 w 1056"/>
                    <a:gd name="T97" fmla="*/ 58 h 604"/>
                    <a:gd name="T98" fmla="*/ 536 w 1056"/>
                    <a:gd name="T99" fmla="*/ 110 h 604"/>
                    <a:gd name="T100" fmla="*/ 548 w 1056"/>
                    <a:gd name="T101" fmla="*/ 52 h 604"/>
                    <a:gd name="T102" fmla="*/ 566 w 1056"/>
                    <a:gd name="T103" fmla="*/ 102 h 604"/>
                    <a:gd name="T104" fmla="*/ 908 w 1056"/>
                    <a:gd name="T105" fmla="*/ 0 h 6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056" h="604">
                      <a:moveTo>
                        <a:pt x="1050" y="8"/>
                      </a:moveTo>
                      <a:lnTo>
                        <a:pt x="1056" y="590"/>
                      </a:lnTo>
                      <a:lnTo>
                        <a:pt x="526" y="604"/>
                      </a:lnTo>
                      <a:lnTo>
                        <a:pt x="512" y="584"/>
                      </a:lnTo>
                      <a:lnTo>
                        <a:pt x="526" y="574"/>
                      </a:lnTo>
                      <a:lnTo>
                        <a:pt x="510" y="566"/>
                      </a:lnTo>
                      <a:lnTo>
                        <a:pt x="510" y="548"/>
                      </a:lnTo>
                      <a:lnTo>
                        <a:pt x="532" y="532"/>
                      </a:lnTo>
                      <a:lnTo>
                        <a:pt x="530" y="520"/>
                      </a:lnTo>
                      <a:lnTo>
                        <a:pt x="490" y="528"/>
                      </a:lnTo>
                      <a:lnTo>
                        <a:pt x="486" y="514"/>
                      </a:lnTo>
                      <a:lnTo>
                        <a:pt x="470" y="514"/>
                      </a:lnTo>
                      <a:lnTo>
                        <a:pt x="474" y="496"/>
                      </a:lnTo>
                      <a:lnTo>
                        <a:pt x="462" y="492"/>
                      </a:lnTo>
                      <a:lnTo>
                        <a:pt x="436" y="508"/>
                      </a:lnTo>
                      <a:lnTo>
                        <a:pt x="430" y="496"/>
                      </a:lnTo>
                      <a:lnTo>
                        <a:pt x="408" y="504"/>
                      </a:lnTo>
                      <a:lnTo>
                        <a:pt x="400" y="516"/>
                      </a:lnTo>
                      <a:lnTo>
                        <a:pt x="388" y="514"/>
                      </a:lnTo>
                      <a:lnTo>
                        <a:pt x="382" y="504"/>
                      </a:lnTo>
                      <a:lnTo>
                        <a:pt x="370" y="506"/>
                      </a:lnTo>
                      <a:lnTo>
                        <a:pt x="312" y="520"/>
                      </a:lnTo>
                      <a:lnTo>
                        <a:pt x="296" y="494"/>
                      </a:lnTo>
                      <a:lnTo>
                        <a:pt x="348" y="462"/>
                      </a:lnTo>
                      <a:lnTo>
                        <a:pt x="340" y="444"/>
                      </a:lnTo>
                      <a:lnTo>
                        <a:pt x="322" y="448"/>
                      </a:lnTo>
                      <a:lnTo>
                        <a:pt x="264" y="470"/>
                      </a:lnTo>
                      <a:lnTo>
                        <a:pt x="250" y="468"/>
                      </a:lnTo>
                      <a:lnTo>
                        <a:pt x="236" y="448"/>
                      </a:lnTo>
                      <a:lnTo>
                        <a:pt x="242" y="438"/>
                      </a:lnTo>
                      <a:lnTo>
                        <a:pt x="260" y="430"/>
                      </a:lnTo>
                      <a:lnTo>
                        <a:pt x="282" y="422"/>
                      </a:lnTo>
                      <a:lnTo>
                        <a:pt x="246" y="428"/>
                      </a:lnTo>
                      <a:lnTo>
                        <a:pt x="220" y="428"/>
                      </a:lnTo>
                      <a:lnTo>
                        <a:pt x="180" y="432"/>
                      </a:lnTo>
                      <a:lnTo>
                        <a:pt x="162" y="422"/>
                      </a:lnTo>
                      <a:lnTo>
                        <a:pt x="120" y="422"/>
                      </a:lnTo>
                      <a:lnTo>
                        <a:pt x="114" y="444"/>
                      </a:lnTo>
                      <a:lnTo>
                        <a:pt x="122" y="458"/>
                      </a:lnTo>
                      <a:lnTo>
                        <a:pt x="126" y="484"/>
                      </a:lnTo>
                      <a:lnTo>
                        <a:pt x="110" y="478"/>
                      </a:lnTo>
                      <a:lnTo>
                        <a:pt x="112" y="490"/>
                      </a:lnTo>
                      <a:lnTo>
                        <a:pt x="124" y="508"/>
                      </a:lnTo>
                      <a:lnTo>
                        <a:pt x="106" y="512"/>
                      </a:lnTo>
                      <a:lnTo>
                        <a:pt x="94" y="502"/>
                      </a:lnTo>
                      <a:lnTo>
                        <a:pt x="104" y="480"/>
                      </a:lnTo>
                      <a:lnTo>
                        <a:pt x="92" y="482"/>
                      </a:lnTo>
                      <a:lnTo>
                        <a:pt x="96" y="440"/>
                      </a:lnTo>
                      <a:lnTo>
                        <a:pt x="106" y="420"/>
                      </a:lnTo>
                      <a:lnTo>
                        <a:pt x="76" y="418"/>
                      </a:lnTo>
                      <a:lnTo>
                        <a:pt x="58" y="404"/>
                      </a:lnTo>
                      <a:lnTo>
                        <a:pt x="38" y="390"/>
                      </a:lnTo>
                      <a:lnTo>
                        <a:pt x="34" y="378"/>
                      </a:lnTo>
                      <a:lnTo>
                        <a:pt x="50" y="374"/>
                      </a:lnTo>
                      <a:lnTo>
                        <a:pt x="32" y="334"/>
                      </a:lnTo>
                      <a:lnTo>
                        <a:pt x="20" y="324"/>
                      </a:lnTo>
                      <a:lnTo>
                        <a:pt x="0" y="318"/>
                      </a:lnTo>
                      <a:lnTo>
                        <a:pt x="8" y="308"/>
                      </a:lnTo>
                      <a:lnTo>
                        <a:pt x="22" y="292"/>
                      </a:lnTo>
                      <a:lnTo>
                        <a:pt x="2" y="270"/>
                      </a:lnTo>
                      <a:lnTo>
                        <a:pt x="20" y="264"/>
                      </a:lnTo>
                      <a:lnTo>
                        <a:pt x="50" y="286"/>
                      </a:lnTo>
                      <a:lnTo>
                        <a:pt x="116" y="286"/>
                      </a:lnTo>
                      <a:lnTo>
                        <a:pt x="136" y="276"/>
                      </a:lnTo>
                      <a:lnTo>
                        <a:pt x="138" y="260"/>
                      </a:lnTo>
                      <a:lnTo>
                        <a:pt x="126" y="252"/>
                      </a:lnTo>
                      <a:lnTo>
                        <a:pt x="140" y="242"/>
                      </a:lnTo>
                      <a:lnTo>
                        <a:pt x="156" y="250"/>
                      </a:lnTo>
                      <a:lnTo>
                        <a:pt x="176" y="260"/>
                      </a:lnTo>
                      <a:lnTo>
                        <a:pt x="200" y="256"/>
                      </a:lnTo>
                      <a:lnTo>
                        <a:pt x="222" y="246"/>
                      </a:lnTo>
                      <a:lnTo>
                        <a:pt x="254" y="240"/>
                      </a:lnTo>
                      <a:lnTo>
                        <a:pt x="346" y="206"/>
                      </a:lnTo>
                      <a:lnTo>
                        <a:pt x="398" y="180"/>
                      </a:lnTo>
                      <a:lnTo>
                        <a:pt x="408" y="172"/>
                      </a:lnTo>
                      <a:lnTo>
                        <a:pt x="366" y="158"/>
                      </a:lnTo>
                      <a:lnTo>
                        <a:pt x="394" y="120"/>
                      </a:lnTo>
                      <a:lnTo>
                        <a:pt x="436" y="126"/>
                      </a:lnTo>
                      <a:lnTo>
                        <a:pt x="474" y="122"/>
                      </a:lnTo>
                      <a:lnTo>
                        <a:pt x="472" y="100"/>
                      </a:lnTo>
                      <a:lnTo>
                        <a:pt x="414" y="106"/>
                      </a:lnTo>
                      <a:lnTo>
                        <a:pt x="398" y="102"/>
                      </a:lnTo>
                      <a:lnTo>
                        <a:pt x="378" y="94"/>
                      </a:lnTo>
                      <a:cubicBezTo>
                        <a:pt x="384" y="83"/>
                        <a:pt x="380" y="84"/>
                        <a:pt x="386" y="84"/>
                      </a:cubicBezTo>
                      <a:lnTo>
                        <a:pt x="420" y="98"/>
                      </a:lnTo>
                      <a:lnTo>
                        <a:pt x="470" y="90"/>
                      </a:lnTo>
                      <a:lnTo>
                        <a:pt x="470" y="74"/>
                      </a:lnTo>
                      <a:lnTo>
                        <a:pt x="426" y="82"/>
                      </a:lnTo>
                      <a:lnTo>
                        <a:pt x="402" y="78"/>
                      </a:lnTo>
                      <a:cubicBezTo>
                        <a:pt x="396" y="75"/>
                        <a:pt x="384" y="70"/>
                        <a:pt x="384" y="70"/>
                      </a:cubicBezTo>
                      <a:lnTo>
                        <a:pt x="392" y="60"/>
                      </a:lnTo>
                      <a:lnTo>
                        <a:pt x="424" y="72"/>
                      </a:lnTo>
                      <a:lnTo>
                        <a:pt x="454" y="68"/>
                      </a:lnTo>
                      <a:lnTo>
                        <a:pt x="482" y="66"/>
                      </a:lnTo>
                      <a:lnTo>
                        <a:pt x="484" y="122"/>
                      </a:lnTo>
                      <a:lnTo>
                        <a:pt x="512" y="118"/>
                      </a:lnTo>
                      <a:lnTo>
                        <a:pt x="510" y="62"/>
                      </a:lnTo>
                      <a:lnTo>
                        <a:pt x="522" y="58"/>
                      </a:lnTo>
                      <a:lnTo>
                        <a:pt x="524" y="114"/>
                      </a:lnTo>
                      <a:lnTo>
                        <a:pt x="536" y="110"/>
                      </a:lnTo>
                      <a:lnTo>
                        <a:pt x="536" y="54"/>
                      </a:lnTo>
                      <a:lnTo>
                        <a:pt x="548" y="52"/>
                      </a:lnTo>
                      <a:lnTo>
                        <a:pt x="548" y="110"/>
                      </a:lnTo>
                      <a:lnTo>
                        <a:pt x="566" y="102"/>
                      </a:lnTo>
                      <a:lnTo>
                        <a:pt x="564" y="20"/>
                      </a:lnTo>
                      <a:lnTo>
                        <a:pt x="908" y="0"/>
                      </a:lnTo>
                      <a:lnTo>
                        <a:pt x="1050" y="8"/>
                      </a:lnTo>
                      <a:close/>
                    </a:path>
                  </a:pathLst>
                </a:cu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2972" name="Freeform 28"/>
                <p:cNvSpPr>
                  <a:spLocks/>
                </p:cNvSpPr>
                <p:nvPr/>
              </p:nvSpPr>
              <p:spPr bwMode="ltGray">
                <a:xfrm>
                  <a:off x="2242" y="2912"/>
                  <a:ext cx="204" cy="110"/>
                </a:xfrm>
                <a:custGeom>
                  <a:avLst/>
                  <a:gdLst>
                    <a:gd name="T0" fmla="*/ 190 w 204"/>
                    <a:gd name="T1" fmla="*/ 0 h 110"/>
                    <a:gd name="T2" fmla="*/ 110 w 204"/>
                    <a:gd name="T3" fmla="*/ 16 h 110"/>
                    <a:gd name="T4" fmla="*/ 112 w 204"/>
                    <a:gd name="T5" fmla="*/ 22 h 110"/>
                    <a:gd name="T6" fmla="*/ 172 w 204"/>
                    <a:gd name="T7" fmla="*/ 14 h 110"/>
                    <a:gd name="T8" fmla="*/ 170 w 204"/>
                    <a:gd name="T9" fmla="*/ 26 h 110"/>
                    <a:gd name="T10" fmla="*/ 110 w 204"/>
                    <a:gd name="T11" fmla="*/ 38 h 110"/>
                    <a:gd name="T12" fmla="*/ 112 w 204"/>
                    <a:gd name="T13" fmla="*/ 50 h 110"/>
                    <a:gd name="T14" fmla="*/ 174 w 204"/>
                    <a:gd name="T15" fmla="*/ 34 h 110"/>
                    <a:gd name="T16" fmla="*/ 178 w 204"/>
                    <a:gd name="T17" fmla="*/ 80 h 110"/>
                    <a:gd name="T18" fmla="*/ 120 w 204"/>
                    <a:gd name="T19" fmla="*/ 84 h 110"/>
                    <a:gd name="T20" fmla="*/ 74 w 204"/>
                    <a:gd name="T21" fmla="*/ 44 h 110"/>
                    <a:gd name="T22" fmla="*/ 74 w 204"/>
                    <a:gd name="T23" fmla="*/ 56 h 110"/>
                    <a:gd name="T24" fmla="*/ 110 w 204"/>
                    <a:gd name="T25" fmla="*/ 86 h 110"/>
                    <a:gd name="T26" fmla="*/ 46 w 204"/>
                    <a:gd name="T27" fmla="*/ 94 h 110"/>
                    <a:gd name="T28" fmla="*/ 46 w 204"/>
                    <a:gd name="T29" fmla="*/ 30 h 110"/>
                    <a:gd name="T30" fmla="*/ 30 w 204"/>
                    <a:gd name="T31" fmla="*/ 34 h 110"/>
                    <a:gd name="T32" fmla="*/ 34 w 204"/>
                    <a:gd name="T33" fmla="*/ 94 h 110"/>
                    <a:gd name="T34" fmla="*/ 12 w 204"/>
                    <a:gd name="T35" fmla="*/ 88 h 110"/>
                    <a:gd name="T36" fmla="*/ 12 w 204"/>
                    <a:gd name="T37" fmla="*/ 32 h 110"/>
                    <a:gd name="T38" fmla="*/ 0 w 204"/>
                    <a:gd name="T39" fmla="*/ 28 h 110"/>
                    <a:gd name="T40" fmla="*/ 4 w 204"/>
                    <a:gd name="T41" fmla="*/ 92 h 110"/>
                    <a:gd name="T42" fmla="*/ 70 w 204"/>
                    <a:gd name="T43" fmla="*/ 110 h 110"/>
                    <a:gd name="T44" fmla="*/ 182 w 204"/>
                    <a:gd name="T45" fmla="*/ 98 h 110"/>
                    <a:gd name="T46" fmla="*/ 204 w 204"/>
                    <a:gd name="T47" fmla="*/ 72 h 110"/>
                    <a:gd name="T48" fmla="*/ 190 w 204"/>
                    <a:gd name="T49" fmla="*/ 0 h 1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4" h="110">
                      <a:moveTo>
                        <a:pt x="190" y="0"/>
                      </a:moveTo>
                      <a:lnTo>
                        <a:pt x="110" y="16"/>
                      </a:lnTo>
                      <a:lnTo>
                        <a:pt x="112" y="22"/>
                      </a:lnTo>
                      <a:lnTo>
                        <a:pt x="172" y="14"/>
                      </a:lnTo>
                      <a:lnTo>
                        <a:pt x="170" y="26"/>
                      </a:lnTo>
                      <a:lnTo>
                        <a:pt x="110" y="38"/>
                      </a:lnTo>
                      <a:lnTo>
                        <a:pt x="112" y="50"/>
                      </a:lnTo>
                      <a:lnTo>
                        <a:pt x="174" y="34"/>
                      </a:lnTo>
                      <a:lnTo>
                        <a:pt x="178" y="80"/>
                      </a:lnTo>
                      <a:lnTo>
                        <a:pt x="120" y="84"/>
                      </a:lnTo>
                      <a:lnTo>
                        <a:pt x="74" y="44"/>
                      </a:lnTo>
                      <a:lnTo>
                        <a:pt x="74" y="56"/>
                      </a:lnTo>
                      <a:lnTo>
                        <a:pt x="110" y="86"/>
                      </a:lnTo>
                      <a:lnTo>
                        <a:pt x="46" y="94"/>
                      </a:lnTo>
                      <a:lnTo>
                        <a:pt x="46" y="30"/>
                      </a:lnTo>
                      <a:cubicBezTo>
                        <a:pt x="29" y="32"/>
                        <a:pt x="30" y="27"/>
                        <a:pt x="30" y="34"/>
                      </a:cubicBezTo>
                      <a:lnTo>
                        <a:pt x="34" y="94"/>
                      </a:lnTo>
                      <a:lnTo>
                        <a:pt x="12" y="88"/>
                      </a:lnTo>
                      <a:lnTo>
                        <a:pt x="12" y="32"/>
                      </a:lnTo>
                      <a:lnTo>
                        <a:pt x="0" y="28"/>
                      </a:lnTo>
                      <a:lnTo>
                        <a:pt x="4" y="92"/>
                      </a:lnTo>
                      <a:lnTo>
                        <a:pt x="70" y="110"/>
                      </a:lnTo>
                      <a:lnTo>
                        <a:pt x="182" y="98"/>
                      </a:lnTo>
                      <a:lnTo>
                        <a:pt x="204" y="72"/>
                      </a:lnTo>
                      <a:lnTo>
                        <a:pt x="190" y="0"/>
                      </a:lnTo>
                      <a:close/>
                    </a:path>
                  </a:pathLst>
                </a:cu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2973" name="Freeform 29"/>
                <p:cNvSpPr>
                  <a:spLocks/>
                </p:cNvSpPr>
                <p:nvPr/>
              </p:nvSpPr>
              <p:spPr bwMode="ltGray">
                <a:xfrm>
                  <a:off x="2874" y="2868"/>
                  <a:ext cx="914" cy="584"/>
                </a:xfrm>
                <a:custGeom>
                  <a:avLst/>
                  <a:gdLst>
                    <a:gd name="T0" fmla="*/ 440 w 914"/>
                    <a:gd name="T1" fmla="*/ 28 h 584"/>
                    <a:gd name="T2" fmla="*/ 440 w 914"/>
                    <a:gd name="T3" fmla="*/ 36 h 584"/>
                    <a:gd name="T4" fmla="*/ 282 w 914"/>
                    <a:gd name="T5" fmla="*/ 56 h 584"/>
                    <a:gd name="T6" fmla="*/ 470 w 914"/>
                    <a:gd name="T7" fmla="*/ 42 h 584"/>
                    <a:gd name="T8" fmla="*/ 284 w 914"/>
                    <a:gd name="T9" fmla="*/ 66 h 584"/>
                    <a:gd name="T10" fmla="*/ 352 w 914"/>
                    <a:gd name="T11" fmla="*/ 88 h 584"/>
                    <a:gd name="T12" fmla="*/ 464 w 914"/>
                    <a:gd name="T13" fmla="*/ 82 h 584"/>
                    <a:gd name="T14" fmla="*/ 484 w 914"/>
                    <a:gd name="T15" fmla="*/ 102 h 584"/>
                    <a:gd name="T16" fmla="*/ 468 w 914"/>
                    <a:gd name="T17" fmla="*/ 130 h 584"/>
                    <a:gd name="T18" fmla="*/ 544 w 914"/>
                    <a:gd name="T19" fmla="*/ 182 h 584"/>
                    <a:gd name="T20" fmla="*/ 708 w 914"/>
                    <a:gd name="T21" fmla="*/ 206 h 584"/>
                    <a:gd name="T22" fmla="*/ 768 w 914"/>
                    <a:gd name="T23" fmla="*/ 186 h 584"/>
                    <a:gd name="T24" fmla="*/ 764 w 914"/>
                    <a:gd name="T25" fmla="*/ 210 h 584"/>
                    <a:gd name="T26" fmla="*/ 786 w 914"/>
                    <a:gd name="T27" fmla="*/ 240 h 584"/>
                    <a:gd name="T28" fmla="*/ 882 w 914"/>
                    <a:gd name="T29" fmla="*/ 224 h 584"/>
                    <a:gd name="T30" fmla="*/ 910 w 914"/>
                    <a:gd name="T31" fmla="*/ 214 h 584"/>
                    <a:gd name="T32" fmla="*/ 904 w 914"/>
                    <a:gd name="T33" fmla="*/ 248 h 584"/>
                    <a:gd name="T34" fmla="*/ 908 w 914"/>
                    <a:gd name="T35" fmla="*/ 262 h 584"/>
                    <a:gd name="T36" fmla="*/ 904 w 914"/>
                    <a:gd name="T37" fmla="*/ 282 h 584"/>
                    <a:gd name="T38" fmla="*/ 868 w 914"/>
                    <a:gd name="T39" fmla="*/ 342 h 584"/>
                    <a:gd name="T40" fmla="*/ 828 w 914"/>
                    <a:gd name="T41" fmla="*/ 358 h 584"/>
                    <a:gd name="T42" fmla="*/ 806 w 914"/>
                    <a:gd name="T43" fmla="*/ 414 h 584"/>
                    <a:gd name="T44" fmla="*/ 790 w 914"/>
                    <a:gd name="T45" fmla="*/ 430 h 584"/>
                    <a:gd name="T46" fmla="*/ 802 w 914"/>
                    <a:gd name="T47" fmla="*/ 472 h 584"/>
                    <a:gd name="T48" fmla="*/ 784 w 914"/>
                    <a:gd name="T49" fmla="*/ 452 h 584"/>
                    <a:gd name="T50" fmla="*/ 770 w 914"/>
                    <a:gd name="T51" fmla="*/ 440 h 584"/>
                    <a:gd name="T52" fmla="*/ 782 w 914"/>
                    <a:gd name="T53" fmla="*/ 380 h 584"/>
                    <a:gd name="T54" fmla="*/ 624 w 914"/>
                    <a:gd name="T55" fmla="*/ 398 h 584"/>
                    <a:gd name="T56" fmla="*/ 644 w 914"/>
                    <a:gd name="T57" fmla="*/ 430 h 584"/>
                    <a:gd name="T58" fmla="*/ 598 w 914"/>
                    <a:gd name="T59" fmla="*/ 436 h 584"/>
                    <a:gd name="T60" fmla="*/ 516 w 914"/>
                    <a:gd name="T61" fmla="*/ 400 h 584"/>
                    <a:gd name="T62" fmla="*/ 558 w 914"/>
                    <a:gd name="T63" fmla="*/ 444 h 584"/>
                    <a:gd name="T64" fmla="*/ 586 w 914"/>
                    <a:gd name="T65" fmla="*/ 476 h 584"/>
                    <a:gd name="T66" fmla="*/ 520 w 914"/>
                    <a:gd name="T67" fmla="*/ 470 h 584"/>
                    <a:gd name="T68" fmla="*/ 486 w 914"/>
                    <a:gd name="T69" fmla="*/ 480 h 584"/>
                    <a:gd name="T70" fmla="*/ 440 w 914"/>
                    <a:gd name="T71" fmla="*/ 478 h 584"/>
                    <a:gd name="T72" fmla="*/ 368 w 914"/>
                    <a:gd name="T73" fmla="*/ 512 h 584"/>
                    <a:gd name="T74" fmla="*/ 320 w 914"/>
                    <a:gd name="T75" fmla="*/ 520 h 584"/>
                    <a:gd name="T76" fmla="*/ 336 w 914"/>
                    <a:gd name="T77" fmla="*/ 550 h 584"/>
                    <a:gd name="T78" fmla="*/ 8 w 914"/>
                    <a:gd name="T79" fmla="*/ 584 h 584"/>
                    <a:gd name="T80" fmla="*/ 264 w 914"/>
                    <a:gd name="T81" fmla="*/ 8 h 5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914" h="584">
                      <a:moveTo>
                        <a:pt x="282" y="22"/>
                      </a:moveTo>
                      <a:lnTo>
                        <a:pt x="440" y="28"/>
                      </a:lnTo>
                      <a:lnTo>
                        <a:pt x="468" y="18"/>
                      </a:lnTo>
                      <a:lnTo>
                        <a:pt x="440" y="36"/>
                      </a:lnTo>
                      <a:lnTo>
                        <a:pt x="280" y="36"/>
                      </a:lnTo>
                      <a:lnTo>
                        <a:pt x="282" y="56"/>
                      </a:lnTo>
                      <a:lnTo>
                        <a:pt x="440" y="52"/>
                      </a:lnTo>
                      <a:lnTo>
                        <a:pt x="470" y="42"/>
                      </a:lnTo>
                      <a:lnTo>
                        <a:pt x="440" y="64"/>
                      </a:lnTo>
                      <a:lnTo>
                        <a:pt x="284" y="66"/>
                      </a:lnTo>
                      <a:lnTo>
                        <a:pt x="298" y="78"/>
                      </a:lnTo>
                      <a:lnTo>
                        <a:pt x="352" y="88"/>
                      </a:lnTo>
                      <a:lnTo>
                        <a:pt x="430" y="84"/>
                      </a:lnTo>
                      <a:lnTo>
                        <a:pt x="464" y="82"/>
                      </a:lnTo>
                      <a:lnTo>
                        <a:pt x="466" y="102"/>
                      </a:lnTo>
                      <a:lnTo>
                        <a:pt x="484" y="102"/>
                      </a:lnTo>
                      <a:lnTo>
                        <a:pt x="488" y="120"/>
                      </a:lnTo>
                      <a:lnTo>
                        <a:pt x="468" y="130"/>
                      </a:lnTo>
                      <a:lnTo>
                        <a:pt x="476" y="148"/>
                      </a:lnTo>
                      <a:lnTo>
                        <a:pt x="544" y="182"/>
                      </a:lnTo>
                      <a:lnTo>
                        <a:pt x="636" y="202"/>
                      </a:lnTo>
                      <a:lnTo>
                        <a:pt x="708" y="206"/>
                      </a:lnTo>
                      <a:lnTo>
                        <a:pt x="742" y="196"/>
                      </a:lnTo>
                      <a:lnTo>
                        <a:pt x="768" y="186"/>
                      </a:lnTo>
                      <a:lnTo>
                        <a:pt x="778" y="194"/>
                      </a:lnTo>
                      <a:lnTo>
                        <a:pt x="764" y="210"/>
                      </a:lnTo>
                      <a:lnTo>
                        <a:pt x="766" y="228"/>
                      </a:lnTo>
                      <a:lnTo>
                        <a:pt x="786" y="240"/>
                      </a:lnTo>
                      <a:lnTo>
                        <a:pt x="838" y="236"/>
                      </a:lnTo>
                      <a:lnTo>
                        <a:pt x="882" y="224"/>
                      </a:lnTo>
                      <a:lnTo>
                        <a:pt x="902" y="204"/>
                      </a:lnTo>
                      <a:lnTo>
                        <a:pt x="910" y="214"/>
                      </a:lnTo>
                      <a:lnTo>
                        <a:pt x="896" y="232"/>
                      </a:lnTo>
                      <a:lnTo>
                        <a:pt x="904" y="248"/>
                      </a:lnTo>
                      <a:lnTo>
                        <a:pt x="894" y="260"/>
                      </a:lnTo>
                      <a:lnTo>
                        <a:pt x="908" y="262"/>
                      </a:lnTo>
                      <a:lnTo>
                        <a:pt x="914" y="274"/>
                      </a:lnTo>
                      <a:lnTo>
                        <a:pt x="904" y="282"/>
                      </a:lnTo>
                      <a:lnTo>
                        <a:pt x="856" y="328"/>
                      </a:lnTo>
                      <a:lnTo>
                        <a:pt x="868" y="342"/>
                      </a:lnTo>
                      <a:lnTo>
                        <a:pt x="844" y="358"/>
                      </a:lnTo>
                      <a:lnTo>
                        <a:pt x="828" y="358"/>
                      </a:lnTo>
                      <a:lnTo>
                        <a:pt x="792" y="378"/>
                      </a:lnTo>
                      <a:lnTo>
                        <a:pt x="806" y="414"/>
                      </a:lnTo>
                      <a:lnTo>
                        <a:pt x="802" y="442"/>
                      </a:lnTo>
                      <a:lnTo>
                        <a:pt x="790" y="430"/>
                      </a:lnTo>
                      <a:lnTo>
                        <a:pt x="790" y="450"/>
                      </a:lnTo>
                      <a:lnTo>
                        <a:pt x="802" y="472"/>
                      </a:lnTo>
                      <a:lnTo>
                        <a:pt x="774" y="472"/>
                      </a:lnTo>
                      <a:lnTo>
                        <a:pt x="784" y="452"/>
                      </a:lnTo>
                      <a:lnTo>
                        <a:pt x="786" y="428"/>
                      </a:lnTo>
                      <a:lnTo>
                        <a:pt x="770" y="440"/>
                      </a:lnTo>
                      <a:lnTo>
                        <a:pt x="774" y="398"/>
                      </a:lnTo>
                      <a:lnTo>
                        <a:pt x="782" y="380"/>
                      </a:lnTo>
                      <a:lnTo>
                        <a:pt x="686" y="396"/>
                      </a:lnTo>
                      <a:lnTo>
                        <a:pt x="624" y="398"/>
                      </a:lnTo>
                      <a:lnTo>
                        <a:pt x="642" y="418"/>
                      </a:lnTo>
                      <a:lnTo>
                        <a:pt x="644" y="430"/>
                      </a:lnTo>
                      <a:lnTo>
                        <a:pt x="626" y="442"/>
                      </a:lnTo>
                      <a:lnTo>
                        <a:pt x="598" y="436"/>
                      </a:lnTo>
                      <a:lnTo>
                        <a:pt x="532" y="406"/>
                      </a:lnTo>
                      <a:lnTo>
                        <a:pt x="516" y="400"/>
                      </a:lnTo>
                      <a:lnTo>
                        <a:pt x="496" y="424"/>
                      </a:lnTo>
                      <a:lnTo>
                        <a:pt x="558" y="444"/>
                      </a:lnTo>
                      <a:lnTo>
                        <a:pt x="588" y="462"/>
                      </a:lnTo>
                      <a:lnTo>
                        <a:pt x="586" y="476"/>
                      </a:lnTo>
                      <a:lnTo>
                        <a:pt x="570" y="494"/>
                      </a:lnTo>
                      <a:lnTo>
                        <a:pt x="520" y="470"/>
                      </a:lnTo>
                      <a:lnTo>
                        <a:pt x="500" y="482"/>
                      </a:lnTo>
                      <a:lnTo>
                        <a:pt x="486" y="480"/>
                      </a:lnTo>
                      <a:lnTo>
                        <a:pt x="448" y="462"/>
                      </a:lnTo>
                      <a:lnTo>
                        <a:pt x="440" y="478"/>
                      </a:lnTo>
                      <a:lnTo>
                        <a:pt x="388" y="476"/>
                      </a:lnTo>
                      <a:lnTo>
                        <a:pt x="368" y="512"/>
                      </a:lnTo>
                      <a:lnTo>
                        <a:pt x="328" y="508"/>
                      </a:lnTo>
                      <a:lnTo>
                        <a:pt x="320" y="520"/>
                      </a:lnTo>
                      <a:lnTo>
                        <a:pt x="332" y="534"/>
                      </a:lnTo>
                      <a:lnTo>
                        <a:pt x="336" y="550"/>
                      </a:lnTo>
                      <a:lnTo>
                        <a:pt x="308" y="580"/>
                      </a:lnTo>
                      <a:lnTo>
                        <a:pt x="8" y="584"/>
                      </a:lnTo>
                      <a:lnTo>
                        <a:pt x="0" y="0"/>
                      </a:lnTo>
                      <a:lnTo>
                        <a:pt x="264" y="8"/>
                      </a:lnTo>
                      <a:lnTo>
                        <a:pt x="282" y="22"/>
                      </a:lnTo>
                      <a:close/>
                    </a:path>
                  </a:pathLst>
                </a:cu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  <p:sp>
              <p:nvSpPr>
                <p:cNvPr id="82974" name="Freeform 30"/>
                <p:cNvSpPr>
                  <a:spLocks/>
                </p:cNvSpPr>
                <p:nvPr/>
              </p:nvSpPr>
              <p:spPr bwMode="ltGray">
                <a:xfrm>
                  <a:off x="3174" y="2896"/>
                  <a:ext cx="148" cy="92"/>
                </a:xfrm>
                <a:custGeom>
                  <a:avLst/>
                  <a:gdLst>
                    <a:gd name="T0" fmla="*/ 0 w 148"/>
                    <a:gd name="T1" fmla="*/ 82 h 92"/>
                    <a:gd name="T2" fmla="*/ 4 w 148"/>
                    <a:gd name="T3" fmla="*/ 2 h 92"/>
                    <a:gd name="T4" fmla="*/ 18 w 148"/>
                    <a:gd name="T5" fmla="*/ 0 h 92"/>
                    <a:gd name="T6" fmla="*/ 12 w 148"/>
                    <a:gd name="T7" fmla="*/ 74 h 92"/>
                    <a:gd name="T8" fmla="*/ 44 w 148"/>
                    <a:gd name="T9" fmla="*/ 78 h 92"/>
                    <a:gd name="T10" fmla="*/ 46 w 148"/>
                    <a:gd name="T11" fmla="*/ 2 h 92"/>
                    <a:gd name="T12" fmla="*/ 58 w 148"/>
                    <a:gd name="T13" fmla="*/ 2 h 92"/>
                    <a:gd name="T14" fmla="*/ 56 w 148"/>
                    <a:gd name="T15" fmla="*/ 72 h 92"/>
                    <a:gd name="T16" fmla="*/ 94 w 148"/>
                    <a:gd name="T17" fmla="*/ 70 h 92"/>
                    <a:gd name="T18" fmla="*/ 92 w 148"/>
                    <a:gd name="T19" fmla="*/ 2 h 92"/>
                    <a:gd name="T20" fmla="*/ 106 w 148"/>
                    <a:gd name="T21" fmla="*/ 4 h 92"/>
                    <a:gd name="T22" fmla="*/ 104 w 148"/>
                    <a:gd name="T23" fmla="*/ 68 h 92"/>
                    <a:gd name="T24" fmla="*/ 136 w 148"/>
                    <a:gd name="T25" fmla="*/ 64 h 92"/>
                    <a:gd name="T26" fmla="*/ 128 w 148"/>
                    <a:gd name="T27" fmla="*/ 0 h 92"/>
                    <a:gd name="T28" fmla="*/ 142 w 148"/>
                    <a:gd name="T29" fmla="*/ 2 h 92"/>
                    <a:gd name="T30" fmla="*/ 148 w 148"/>
                    <a:gd name="T31" fmla="*/ 70 h 92"/>
                    <a:gd name="T32" fmla="*/ 60 w 148"/>
                    <a:gd name="T33" fmla="*/ 88 h 92"/>
                    <a:gd name="T34" fmla="*/ 8 w 148"/>
                    <a:gd name="T35" fmla="*/ 92 h 92"/>
                    <a:gd name="T36" fmla="*/ 0 w 148"/>
                    <a:gd name="T37" fmla="*/ 8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48" h="92">
                      <a:moveTo>
                        <a:pt x="0" y="82"/>
                      </a:moveTo>
                      <a:lnTo>
                        <a:pt x="4" y="2"/>
                      </a:lnTo>
                      <a:lnTo>
                        <a:pt x="18" y="0"/>
                      </a:lnTo>
                      <a:lnTo>
                        <a:pt x="12" y="74"/>
                      </a:lnTo>
                      <a:lnTo>
                        <a:pt x="44" y="78"/>
                      </a:lnTo>
                      <a:lnTo>
                        <a:pt x="46" y="2"/>
                      </a:lnTo>
                      <a:lnTo>
                        <a:pt x="58" y="2"/>
                      </a:lnTo>
                      <a:lnTo>
                        <a:pt x="56" y="72"/>
                      </a:lnTo>
                      <a:lnTo>
                        <a:pt x="94" y="70"/>
                      </a:lnTo>
                      <a:lnTo>
                        <a:pt x="92" y="2"/>
                      </a:lnTo>
                      <a:lnTo>
                        <a:pt x="106" y="4"/>
                      </a:lnTo>
                      <a:lnTo>
                        <a:pt x="104" y="68"/>
                      </a:lnTo>
                      <a:lnTo>
                        <a:pt x="136" y="64"/>
                      </a:lnTo>
                      <a:lnTo>
                        <a:pt x="128" y="0"/>
                      </a:lnTo>
                      <a:lnTo>
                        <a:pt x="142" y="2"/>
                      </a:lnTo>
                      <a:lnTo>
                        <a:pt x="148" y="70"/>
                      </a:lnTo>
                      <a:lnTo>
                        <a:pt x="60" y="88"/>
                      </a:lnTo>
                      <a:lnTo>
                        <a:pt x="8" y="92"/>
                      </a:lnTo>
                      <a:lnTo>
                        <a:pt x="0" y="82"/>
                      </a:lnTo>
                      <a:close/>
                    </a:path>
                  </a:pathLst>
                </a:cu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ja-JP" altLang="en-US"/>
                </a:p>
              </p:txBody>
            </p:sp>
          </p:grpSp>
          <p:sp>
            <p:nvSpPr>
              <p:cNvPr id="82975" name="Freeform 31"/>
              <p:cNvSpPr>
                <a:spLocks/>
              </p:cNvSpPr>
              <p:nvPr/>
            </p:nvSpPr>
            <p:spPr bwMode="ltGray">
              <a:xfrm>
                <a:off x="1754" y="3426"/>
                <a:ext cx="1156" cy="604"/>
              </a:xfrm>
              <a:custGeom>
                <a:avLst/>
                <a:gdLst>
                  <a:gd name="T0" fmla="*/ 1156 w 1156"/>
                  <a:gd name="T1" fmla="*/ 600 h 604"/>
                  <a:gd name="T2" fmla="*/ 558 w 1156"/>
                  <a:gd name="T3" fmla="*/ 584 h 604"/>
                  <a:gd name="T4" fmla="*/ 555 w 1156"/>
                  <a:gd name="T5" fmla="*/ 566 h 604"/>
                  <a:gd name="T6" fmla="*/ 579 w 1156"/>
                  <a:gd name="T7" fmla="*/ 532 h 604"/>
                  <a:gd name="T8" fmla="*/ 534 w 1156"/>
                  <a:gd name="T9" fmla="*/ 528 h 604"/>
                  <a:gd name="T10" fmla="*/ 512 w 1156"/>
                  <a:gd name="T11" fmla="*/ 514 h 604"/>
                  <a:gd name="T12" fmla="*/ 503 w 1156"/>
                  <a:gd name="T13" fmla="*/ 492 h 604"/>
                  <a:gd name="T14" fmla="*/ 468 w 1156"/>
                  <a:gd name="T15" fmla="*/ 496 h 604"/>
                  <a:gd name="T16" fmla="*/ 436 w 1156"/>
                  <a:gd name="T17" fmla="*/ 516 h 604"/>
                  <a:gd name="T18" fmla="*/ 416 w 1156"/>
                  <a:gd name="T19" fmla="*/ 504 h 604"/>
                  <a:gd name="T20" fmla="*/ 340 w 1156"/>
                  <a:gd name="T21" fmla="*/ 520 h 604"/>
                  <a:gd name="T22" fmla="*/ 379 w 1156"/>
                  <a:gd name="T23" fmla="*/ 462 h 604"/>
                  <a:gd name="T24" fmla="*/ 351 w 1156"/>
                  <a:gd name="T25" fmla="*/ 448 h 604"/>
                  <a:gd name="T26" fmla="*/ 272 w 1156"/>
                  <a:gd name="T27" fmla="*/ 468 h 604"/>
                  <a:gd name="T28" fmla="*/ 264 w 1156"/>
                  <a:gd name="T29" fmla="*/ 438 h 604"/>
                  <a:gd name="T30" fmla="*/ 307 w 1156"/>
                  <a:gd name="T31" fmla="*/ 422 h 604"/>
                  <a:gd name="T32" fmla="*/ 240 w 1156"/>
                  <a:gd name="T33" fmla="*/ 428 h 604"/>
                  <a:gd name="T34" fmla="*/ 176 w 1156"/>
                  <a:gd name="T35" fmla="*/ 422 h 604"/>
                  <a:gd name="T36" fmla="*/ 124 w 1156"/>
                  <a:gd name="T37" fmla="*/ 444 h 604"/>
                  <a:gd name="T38" fmla="*/ 137 w 1156"/>
                  <a:gd name="T39" fmla="*/ 484 h 604"/>
                  <a:gd name="T40" fmla="*/ 122 w 1156"/>
                  <a:gd name="T41" fmla="*/ 490 h 604"/>
                  <a:gd name="T42" fmla="*/ 115 w 1156"/>
                  <a:gd name="T43" fmla="*/ 512 h 604"/>
                  <a:gd name="T44" fmla="*/ 113 w 1156"/>
                  <a:gd name="T45" fmla="*/ 480 h 604"/>
                  <a:gd name="T46" fmla="*/ 105 w 1156"/>
                  <a:gd name="T47" fmla="*/ 440 h 604"/>
                  <a:gd name="T48" fmla="*/ 83 w 1156"/>
                  <a:gd name="T49" fmla="*/ 418 h 604"/>
                  <a:gd name="T50" fmla="*/ 41 w 1156"/>
                  <a:gd name="T51" fmla="*/ 390 h 604"/>
                  <a:gd name="T52" fmla="*/ 54 w 1156"/>
                  <a:gd name="T53" fmla="*/ 374 h 604"/>
                  <a:gd name="T54" fmla="*/ 22 w 1156"/>
                  <a:gd name="T55" fmla="*/ 324 h 604"/>
                  <a:gd name="T56" fmla="*/ 9 w 1156"/>
                  <a:gd name="T57" fmla="*/ 308 h 604"/>
                  <a:gd name="T58" fmla="*/ 2 w 1156"/>
                  <a:gd name="T59" fmla="*/ 270 h 604"/>
                  <a:gd name="T60" fmla="*/ 54 w 1156"/>
                  <a:gd name="T61" fmla="*/ 286 h 604"/>
                  <a:gd name="T62" fmla="*/ 148 w 1156"/>
                  <a:gd name="T63" fmla="*/ 276 h 604"/>
                  <a:gd name="T64" fmla="*/ 137 w 1156"/>
                  <a:gd name="T65" fmla="*/ 252 h 604"/>
                  <a:gd name="T66" fmla="*/ 170 w 1156"/>
                  <a:gd name="T67" fmla="*/ 250 h 604"/>
                  <a:gd name="T68" fmla="*/ 218 w 1156"/>
                  <a:gd name="T69" fmla="*/ 256 h 604"/>
                  <a:gd name="T70" fmla="*/ 277 w 1156"/>
                  <a:gd name="T71" fmla="*/ 240 h 604"/>
                  <a:gd name="T72" fmla="*/ 433 w 1156"/>
                  <a:gd name="T73" fmla="*/ 180 h 604"/>
                  <a:gd name="T74" fmla="*/ 399 w 1156"/>
                  <a:gd name="T75" fmla="*/ 158 h 604"/>
                  <a:gd name="T76" fmla="*/ 475 w 1156"/>
                  <a:gd name="T77" fmla="*/ 126 h 604"/>
                  <a:gd name="T78" fmla="*/ 514 w 1156"/>
                  <a:gd name="T79" fmla="*/ 100 h 604"/>
                  <a:gd name="T80" fmla="*/ 433 w 1156"/>
                  <a:gd name="T81" fmla="*/ 102 h 604"/>
                  <a:gd name="T82" fmla="*/ 420 w 1156"/>
                  <a:gd name="T83" fmla="*/ 84 h 604"/>
                  <a:gd name="T84" fmla="*/ 512 w 1156"/>
                  <a:gd name="T85" fmla="*/ 90 h 604"/>
                  <a:gd name="T86" fmla="*/ 464 w 1156"/>
                  <a:gd name="T87" fmla="*/ 82 h 604"/>
                  <a:gd name="T88" fmla="*/ 418 w 1156"/>
                  <a:gd name="T89" fmla="*/ 70 h 604"/>
                  <a:gd name="T90" fmla="*/ 462 w 1156"/>
                  <a:gd name="T91" fmla="*/ 72 h 604"/>
                  <a:gd name="T92" fmla="*/ 525 w 1156"/>
                  <a:gd name="T93" fmla="*/ 66 h 604"/>
                  <a:gd name="T94" fmla="*/ 558 w 1156"/>
                  <a:gd name="T95" fmla="*/ 118 h 604"/>
                  <a:gd name="T96" fmla="*/ 568 w 1156"/>
                  <a:gd name="T97" fmla="*/ 58 h 604"/>
                  <a:gd name="T98" fmla="*/ 584 w 1156"/>
                  <a:gd name="T99" fmla="*/ 110 h 604"/>
                  <a:gd name="T100" fmla="*/ 597 w 1156"/>
                  <a:gd name="T101" fmla="*/ 52 h 604"/>
                  <a:gd name="T102" fmla="*/ 616 w 1156"/>
                  <a:gd name="T103" fmla="*/ 102 h 604"/>
                  <a:gd name="T104" fmla="*/ 989 w 1156"/>
                  <a:gd name="T105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56" h="604">
                    <a:moveTo>
                      <a:pt x="1143" y="8"/>
                    </a:moveTo>
                    <a:lnTo>
                      <a:pt x="1156" y="600"/>
                    </a:lnTo>
                    <a:lnTo>
                      <a:pt x="573" y="604"/>
                    </a:lnTo>
                    <a:lnTo>
                      <a:pt x="558" y="584"/>
                    </a:lnTo>
                    <a:lnTo>
                      <a:pt x="573" y="574"/>
                    </a:lnTo>
                    <a:lnTo>
                      <a:pt x="555" y="566"/>
                    </a:lnTo>
                    <a:lnTo>
                      <a:pt x="555" y="548"/>
                    </a:lnTo>
                    <a:lnTo>
                      <a:pt x="579" y="532"/>
                    </a:lnTo>
                    <a:lnTo>
                      <a:pt x="577" y="520"/>
                    </a:lnTo>
                    <a:lnTo>
                      <a:pt x="534" y="528"/>
                    </a:lnTo>
                    <a:lnTo>
                      <a:pt x="529" y="514"/>
                    </a:lnTo>
                    <a:lnTo>
                      <a:pt x="512" y="514"/>
                    </a:lnTo>
                    <a:lnTo>
                      <a:pt x="516" y="496"/>
                    </a:lnTo>
                    <a:lnTo>
                      <a:pt x="503" y="492"/>
                    </a:lnTo>
                    <a:lnTo>
                      <a:pt x="475" y="508"/>
                    </a:lnTo>
                    <a:lnTo>
                      <a:pt x="468" y="496"/>
                    </a:lnTo>
                    <a:lnTo>
                      <a:pt x="444" y="504"/>
                    </a:lnTo>
                    <a:lnTo>
                      <a:pt x="436" y="516"/>
                    </a:lnTo>
                    <a:lnTo>
                      <a:pt x="423" y="514"/>
                    </a:lnTo>
                    <a:lnTo>
                      <a:pt x="416" y="504"/>
                    </a:lnTo>
                    <a:lnTo>
                      <a:pt x="403" y="506"/>
                    </a:lnTo>
                    <a:lnTo>
                      <a:pt x="340" y="520"/>
                    </a:lnTo>
                    <a:lnTo>
                      <a:pt x="322" y="494"/>
                    </a:lnTo>
                    <a:lnTo>
                      <a:pt x="379" y="462"/>
                    </a:lnTo>
                    <a:lnTo>
                      <a:pt x="370" y="444"/>
                    </a:lnTo>
                    <a:lnTo>
                      <a:pt x="351" y="448"/>
                    </a:lnTo>
                    <a:lnTo>
                      <a:pt x="288" y="470"/>
                    </a:lnTo>
                    <a:lnTo>
                      <a:pt x="272" y="468"/>
                    </a:lnTo>
                    <a:lnTo>
                      <a:pt x="257" y="448"/>
                    </a:lnTo>
                    <a:lnTo>
                      <a:pt x="264" y="438"/>
                    </a:lnTo>
                    <a:lnTo>
                      <a:pt x="283" y="430"/>
                    </a:lnTo>
                    <a:lnTo>
                      <a:pt x="307" y="422"/>
                    </a:lnTo>
                    <a:lnTo>
                      <a:pt x="268" y="428"/>
                    </a:lnTo>
                    <a:lnTo>
                      <a:pt x="240" y="428"/>
                    </a:lnTo>
                    <a:lnTo>
                      <a:pt x="196" y="432"/>
                    </a:lnTo>
                    <a:lnTo>
                      <a:pt x="176" y="422"/>
                    </a:lnTo>
                    <a:lnTo>
                      <a:pt x="131" y="422"/>
                    </a:lnTo>
                    <a:lnTo>
                      <a:pt x="124" y="444"/>
                    </a:lnTo>
                    <a:lnTo>
                      <a:pt x="133" y="458"/>
                    </a:lnTo>
                    <a:lnTo>
                      <a:pt x="137" y="484"/>
                    </a:lnTo>
                    <a:lnTo>
                      <a:pt x="120" y="478"/>
                    </a:lnTo>
                    <a:lnTo>
                      <a:pt x="122" y="490"/>
                    </a:lnTo>
                    <a:lnTo>
                      <a:pt x="135" y="508"/>
                    </a:lnTo>
                    <a:lnTo>
                      <a:pt x="115" y="512"/>
                    </a:lnTo>
                    <a:lnTo>
                      <a:pt x="102" y="502"/>
                    </a:lnTo>
                    <a:lnTo>
                      <a:pt x="113" y="480"/>
                    </a:lnTo>
                    <a:lnTo>
                      <a:pt x="100" y="482"/>
                    </a:lnTo>
                    <a:lnTo>
                      <a:pt x="105" y="440"/>
                    </a:lnTo>
                    <a:lnTo>
                      <a:pt x="115" y="420"/>
                    </a:lnTo>
                    <a:lnTo>
                      <a:pt x="83" y="418"/>
                    </a:lnTo>
                    <a:lnTo>
                      <a:pt x="63" y="404"/>
                    </a:lnTo>
                    <a:lnTo>
                      <a:pt x="41" y="390"/>
                    </a:lnTo>
                    <a:lnTo>
                      <a:pt x="37" y="378"/>
                    </a:lnTo>
                    <a:lnTo>
                      <a:pt x="54" y="374"/>
                    </a:lnTo>
                    <a:lnTo>
                      <a:pt x="35" y="334"/>
                    </a:lnTo>
                    <a:lnTo>
                      <a:pt x="22" y="324"/>
                    </a:lnTo>
                    <a:lnTo>
                      <a:pt x="0" y="318"/>
                    </a:lnTo>
                    <a:lnTo>
                      <a:pt x="9" y="308"/>
                    </a:lnTo>
                    <a:lnTo>
                      <a:pt x="24" y="292"/>
                    </a:lnTo>
                    <a:lnTo>
                      <a:pt x="2" y="270"/>
                    </a:lnTo>
                    <a:lnTo>
                      <a:pt x="22" y="264"/>
                    </a:lnTo>
                    <a:lnTo>
                      <a:pt x="54" y="286"/>
                    </a:lnTo>
                    <a:lnTo>
                      <a:pt x="126" y="286"/>
                    </a:lnTo>
                    <a:lnTo>
                      <a:pt x="148" y="276"/>
                    </a:lnTo>
                    <a:lnTo>
                      <a:pt x="150" y="260"/>
                    </a:lnTo>
                    <a:lnTo>
                      <a:pt x="137" y="252"/>
                    </a:lnTo>
                    <a:lnTo>
                      <a:pt x="152" y="242"/>
                    </a:lnTo>
                    <a:lnTo>
                      <a:pt x="170" y="250"/>
                    </a:lnTo>
                    <a:lnTo>
                      <a:pt x="192" y="260"/>
                    </a:lnTo>
                    <a:lnTo>
                      <a:pt x="218" y="256"/>
                    </a:lnTo>
                    <a:lnTo>
                      <a:pt x="242" y="246"/>
                    </a:lnTo>
                    <a:lnTo>
                      <a:pt x="277" y="240"/>
                    </a:lnTo>
                    <a:lnTo>
                      <a:pt x="377" y="206"/>
                    </a:lnTo>
                    <a:lnTo>
                      <a:pt x="433" y="180"/>
                    </a:lnTo>
                    <a:lnTo>
                      <a:pt x="444" y="172"/>
                    </a:lnTo>
                    <a:lnTo>
                      <a:pt x="399" y="158"/>
                    </a:lnTo>
                    <a:lnTo>
                      <a:pt x="429" y="120"/>
                    </a:lnTo>
                    <a:lnTo>
                      <a:pt x="475" y="126"/>
                    </a:lnTo>
                    <a:lnTo>
                      <a:pt x="516" y="122"/>
                    </a:lnTo>
                    <a:lnTo>
                      <a:pt x="514" y="100"/>
                    </a:lnTo>
                    <a:lnTo>
                      <a:pt x="451" y="106"/>
                    </a:lnTo>
                    <a:lnTo>
                      <a:pt x="433" y="102"/>
                    </a:lnTo>
                    <a:lnTo>
                      <a:pt x="412" y="94"/>
                    </a:lnTo>
                    <a:cubicBezTo>
                      <a:pt x="418" y="83"/>
                      <a:pt x="414" y="84"/>
                      <a:pt x="420" y="84"/>
                    </a:cubicBezTo>
                    <a:lnTo>
                      <a:pt x="457" y="98"/>
                    </a:lnTo>
                    <a:lnTo>
                      <a:pt x="512" y="90"/>
                    </a:lnTo>
                    <a:lnTo>
                      <a:pt x="512" y="74"/>
                    </a:lnTo>
                    <a:lnTo>
                      <a:pt x="464" y="82"/>
                    </a:lnTo>
                    <a:lnTo>
                      <a:pt x="438" y="78"/>
                    </a:lnTo>
                    <a:cubicBezTo>
                      <a:pt x="431" y="75"/>
                      <a:pt x="418" y="70"/>
                      <a:pt x="418" y="70"/>
                    </a:cubicBezTo>
                    <a:lnTo>
                      <a:pt x="427" y="60"/>
                    </a:lnTo>
                    <a:lnTo>
                      <a:pt x="462" y="72"/>
                    </a:lnTo>
                    <a:lnTo>
                      <a:pt x="494" y="68"/>
                    </a:lnTo>
                    <a:lnTo>
                      <a:pt x="525" y="66"/>
                    </a:lnTo>
                    <a:lnTo>
                      <a:pt x="527" y="122"/>
                    </a:lnTo>
                    <a:lnTo>
                      <a:pt x="558" y="118"/>
                    </a:lnTo>
                    <a:lnTo>
                      <a:pt x="555" y="62"/>
                    </a:lnTo>
                    <a:lnTo>
                      <a:pt x="568" y="58"/>
                    </a:lnTo>
                    <a:lnTo>
                      <a:pt x="571" y="114"/>
                    </a:lnTo>
                    <a:lnTo>
                      <a:pt x="584" y="110"/>
                    </a:lnTo>
                    <a:lnTo>
                      <a:pt x="584" y="54"/>
                    </a:lnTo>
                    <a:lnTo>
                      <a:pt x="597" y="52"/>
                    </a:lnTo>
                    <a:lnTo>
                      <a:pt x="597" y="110"/>
                    </a:lnTo>
                    <a:lnTo>
                      <a:pt x="616" y="102"/>
                    </a:lnTo>
                    <a:lnTo>
                      <a:pt x="614" y="20"/>
                    </a:lnTo>
                    <a:lnTo>
                      <a:pt x="989" y="0"/>
                    </a:lnTo>
                    <a:lnTo>
                      <a:pt x="1143" y="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82976" name="Freeform 32"/>
              <p:cNvSpPr>
                <a:spLocks/>
              </p:cNvSpPr>
              <p:nvPr/>
            </p:nvSpPr>
            <p:spPr bwMode="ltGray">
              <a:xfrm>
                <a:off x="2194" y="3470"/>
                <a:ext cx="222" cy="110"/>
              </a:xfrm>
              <a:custGeom>
                <a:avLst/>
                <a:gdLst>
                  <a:gd name="T0" fmla="*/ 190 w 204"/>
                  <a:gd name="T1" fmla="*/ 0 h 110"/>
                  <a:gd name="T2" fmla="*/ 110 w 204"/>
                  <a:gd name="T3" fmla="*/ 16 h 110"/>
                  <a:gd name="T4" fmla="*/ 112 w 204"/>
                  <a:gd name="T5" fmla="*/ 22 h 110"/>
                  <a:gd name="T6" fmla="*/ 172 w 204"/>
                  <a:gd name="T7" fmla="*/ 14 h 110"/>
                  <a:gd name="T8" fmla="*/ 170 w 204"/>
                  <a:gd name="T9" fmla="*/ 26 h 110"/>
                  <a:gd name="T10" fmla="*/ 110 w 204"/>
                  <a:gd name="T11" fmla="*/ 38 h 110"/>
                  <a:gd name="T12" fmla="*/ 112 w 204"/>
                  <a:gd name="T13" fmla="*/ 50 h 110"/>
                  <a:gd name="T14" fmla="*/ 174 w 204"/>
                  <a:gd name="T15" fmla="*/ 34 h 110"/>
                  <a:gd name="T16" fmla="*/ 178 w 204"/>
                  <a:gd name="T17" fmla="*/ 80 h 110"/>
                  <a:gd name="T18" fmla="*/ 120 w 204"/>
                  <a:gd name="T19" fmla="*/ 84 h 110"/>
                  <a:gd name="T20" fmla="*/ 74 w 204"/>
                  <a:gd name="T21" fmla="*/ 44 h 110"/>
                  <a:gd name="T22" fmla="*/ 74 w 204"/>
                  <a:gd name="T23" fmla="*/ 56 h 110"/>
                  <a:gd name="T24" fmla="*/ 110 w 204"/>
                  <a:gd name="T25" fmla="*/ 86 h 110"/>
                  <a:gd name="T26" fmla="*/ 46 w 204"/>
                  <a:gd name="T27" fmla="*/ 94 h 110"/>
                  <a:gd name="T28" fmla="*/ 46 w 204"/>
                  <a:gd name="T29" fmla="*/ 30 h 110"/>
                  <a:gd name="T30" fmla="*/ 30 w 204"/>
                  <a:gd name="T31" fmla="*/ 34 h 110"/>
                  <a:gd name="T32" fmla="*/ 34 w 204"/>
                  <a:gd name="T33" fmla="*/ 94 h 110"/>
                  <a:gd name="T34" fmla="*/ 12 w 204"/>
                  <a:gd name="T35" fmla="*/ 88 h 110"/>
                  <a:gd name="T36" fmla="*/ 12 w 204"/>
                  <a:gd name="T37" fmla="*/ 32 h 110"/>
                  <a:gd name="T38" fmla="*/ 0 w 204"/>
                  <a:gd name="T39" fmla="*/ 28 h 110"/>
                  <a:gd name="T40" fmla="*/ 4 w 204"/>
                  <a:gd name="T41" fmla="*/ 92 h 110"/>
                  <a:gd name="T42" fmla="*/ 70 w 204"/>
                  <a:gd name="T43" fmla="*/ 110 h 110"/>
                  <a:gd name="T44" fmla="*/ 182 w 204"/>
                  <a:gd name="T45" fmla="*/ 98 h 110"/>
                  <a:gd name="T46" fmla="*/ 204 w 204"/>
                  <a:gd name="T47" fmla="*/ 72 h 110"/>
                  <a:gd name="T48" fmla="*/ 190 w 204"/>
                  <a:gd name="T49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4" h="110">
                    <a:moveTo>
                      <a:pt x="190" y="0"/>
                    </a:moveTo>
                    <a:lnTo>
                      <a:pt x="110" y="16"/>
                    </a:lnTo>
                    <a:lnTo>
                      <a:pt x="112" y="22"/>
                    </a:lnTo>
                    <a:lnTo>
                      <a:pt x="172" y="14"/>
                    </a:lnTo>
                    <a:lnTo>
                      <a:pt x="170" y="26"/>
                    </a:lnTo>
                    <a:lnTo>
                      <a:pt x="110" y="38"/>
                    </a:lnTo>
                    <a:lnTo>
                      <a:pt x="112" y="50"/>
                    </a:lnTo>
                    <a:lnTo>
                      <a:pt x="174" y="34"/>
                    </a:lnTo>
                    <a:lnTo>
                      <a:pt x="178" y="80"/>
                    </a:lnTo>
                    <a:lnTo>
                      <a:pt x="120" y="84"/>
                    </a:lnTo>
                    <a:lnTo>
                      <a:pt x="74" y="44"/>
                    </a:lnTo>
                    <a:lnTo>
                      <a:pt x="74" y="56"/>
                    </a:lnTo>
                    <a:lnTo>
                      <a:pt x="110" y="86"/>
                    </a:lnTo>
                    <a:lnTo>
                      <a:pt x="46" y="94"/>
                    </a:lnTo>
                    <a:lnTo>
                      <a:pt x="46" y="30"/>
                    </a:lnTo>
                    <a:cubicBezTo>
                      <a:pt x="29" y="32"/>
                      <a:pt x="30" y="27"/>
                      <a:pt x="30" y="34"/>
                    </a:cubicBezTo>
                    <a:lnTo>
                      <a:pt x="34" y="94"/>
                    </a:lnTo>
                    <a:lnTo>
                      <a:pt x="12" y="88"/>
                    </a:lnTo>
                    <a:lnTo>
                      <a:pt x="12" y="32"/>
                    </a:lnTo>
                    <a:lnTo>
                      <a:pt x="0" y="28"/>
                    </a:lnTo>
                    <a:lnTo>
                      <a:pt x="4" y="92"/>
                    </a:lnTo>
                    <a:lnTo>
                      <a:pt x="70" y="110"/>
                    </a:lnTo>
                    <a:lnTo>
                      <a:pt x="182" y="98"/>
                    </a:lnTo>
                    <a:lnTo>
                      <a:pt x="204" y="72"/>
                    </a:lnTo>
                    <a:lnTo>
                      <a:pt x="190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82977" name="Freeform 33"/>
              <p:cNvSpPr>
                <a:spLocks/>
              </p:cNvSpPr>
              <p:nvPr/>
            </p:nvSpPr>
            <p:spPr bwMode="ltGray">
              <a:xfrm>
                <a:off x="2874" y="3426"/>
                <a:ext cx="1004" cy="606"/>
              </a:xfrm>
              <a:custGeom>
                <a:avLst/>
                <a:gdLst>
                  <a:gd name="T0" fmla="*/ 487 w 1004"/>
                  <a:gd name="T1" fmla="*/ 28 h 606"/>
                  <a:gd name="T2" fmla="*/ 487 w 1004"/>
                  <a:gd name="T3" fmla="*/ 36 h 606"/>
                  <a:gd name="T4" fmla="*/ 315 w 1004"/>
                  <a:gd name="T5" fmla="*/ 56 h 606"/>
                  <a:gd name="T6" fmla="*/ 520 w 1004"/>
                  <a:gd name="T7" fmla="*/ 42 h 606"/>
                  <a:gd name="T8" fmla="*/ 317 w 1004"/>
                  <a:gd name="T9" fmla="*/ 66 h 606"/>
                  <a:gd name="T10" fmla="*/ 392 w 1004"/>
                  <a:gd name="T11" fmla="*/ 88 h 606"/>
                  <a:gd name="T12" fmla="*/ 514 w 1004"/>
                  <a:gd name="T13" fmla="*/ 82 h 606"/>
                  <a:gd name="T14" fmla="*/ 535 w 1004"/>
                  <a:gd name="T15" fmla="*/ 102 h 606"/>
                  <a:gd name="T16" fmla="*/ 518 w 1004"/>
                  <a:gd name="T17" fmla="*/ 130 h 606"/>
                  <a:gd name="T18" fmla="*/ 601 w 1004"/>
                  <a:gd name="T19" fmla="*/ 182 h 606"/>
                  <a:gd name="T20" fmla="*/ 780 w 1004"/>
                  <a:gd name="T21" fmla="*/ 206 h 606"/>
                  <a:gd name="T22" fmla="*/ 845 w 1004"/>
                  <a:gd name="T23" fmla="*/ 186 h 606"/>
                  <a:gd name="T24" fmla="*/ 841 w 1004"/>
                  <a:gd name="T25" fmla="*/ 210 h 606"/>
                  <a:gd name="T26" fmla="*/ 865 w 1004"/>
                  <a:gd name="T27" fmla="*/ 240 h 606"/>
                  <a:gd name="T28" fmla="*/ 969 w 1004"/>
                  <a:gd name="T29" fmla="*/ 224 h 606"/>
                  <a:gd name="T30" fmla="*/ 1000 w 1004"/>
                  <a:gd name="T31" fmla="*/ 214 h 606"/>
                  <a:gd name="T32" fmla="*/ 993 w 1004"/>
                  <a:gd name="T33" fmla="*/ 248 h 606"/>
                  <a:gd name="T34" fmla="*/ 997 w 1004"/>
                  <a:gd name="T35" fmla="*/ 262 h 606"/>
                  <a:gd name="T36" fmla="*/ 993 w 1004"/>
                  <a:gd name="T37" fmla="*/ 282 h 606"/>
                  <a:gd name="T38" fmla="*/ 954 w 1004"/>
                  <a:gd name="T39" fmla="*/ 342 h 606"/>
                  <a:gd name="T40" fmla="*/ 910 w 1004"/>
                  <a:gd name="T41" fmla="*/ 358 h 606"/>
                  <a:gd name="T42" fmla="*/ 886 w 1004"/>
                  <a:gd name="T43" fmla="*/ 414 h 606"/>
                  <a:gd name="T44" fmla="*/ 869 w 1004"/>
                  <a:gd name="T45" fmla="*/ 430 h 606"/>
                  <a:gd name="T46" fmla="*/ 882 w 1004"/>
                  <a:gd name="T47" fmla="*/ 472 h 606"/>
                  <a:gd name="T48" fmla="*/ 862 w 1004"/>
                  <a:gd name="T49" fmla="*/ 452 h 606"/>
                  <a:gd name="T50" fmla="*/ 847 w 1004"/>
                  <a:gd name="T51" fmla="*/ 440 h 606"/>
                  <a:gd name="T52" fmla="*/ 860 w 1004"/>
                  <a:gd name="T53" fmla="*/ 380 h 606"/>
                  <a:gd name="T54" fmla="*/ 688 w 1004"/>
                  <a:gd name="T55" fmla="*/ 398 h 606"/>
                  <a:gd name="T56" fmla="*/ 710 w 1004"/>
                  <a:gd name="T57" fmla="*/ 430 h 606"/>
                  <a:gd name="T58" fmla="*/ 660 w 1004"/>
                  <a:gd name="T59" fmla="*/ 436 h 606"/>
                  <a:gd name="T60" fmla="*/ 570 w 1004"/>
                  <a:gd name="T61" fmla="*/ 400 h 606"/>
                  <a:gd name="T62" fmla="*/ 616 w 1004"/>
                  <a:gd name="T63" fmla="*/ 444 h 606"/>
                  <a:gd name="T64" fmla="*/ 647 w 1004"/>
                  <a:gd name="T65" fmla="*/ 476 h 606"/>
                  <a:gd name="T66" fmla="*/ 575 w 1004"/>
                  <a:gd name="T67" fmla="*/ 470 h 606"/>
                  <a:gd name="T68" fmla="*/ 538 w 1004"/>
                  <a:gd name="T69" fmla="*/ 480 h 606"/>
                  <a:gd name="T70" fmla="*/ 487 w 1004"/>
                  <a:gd name="T71" fmla="*/ 478 h 606"/>
                  <a:gd name="T72" fmla="*/ 409 w 1004"/>
                  <a:gd name="T73" fmla="*/ 512 h 606"/>
                  <a:gd name="T74" fmla="*/ 357 w 1004"/>
                  <a:gd name="T75" fmla="*/ 520 h 606"/>
                  <a:gd name="T76" fmla="*/ 374 w 1004"/>
                  <a:gd name="T77" fmla="*/ 550 h 606"/>
                  <a:gd name="T78" fmla="*/ 0 w 1004"/>
                  <a:gd name="T79" fmla="*/ 606 h 606"/>
                  <a:gd name="T80" fmla="*/ 296 w 1004"/>
                  <a:gd name="T81" fmla="*/ 8 h 6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004" h="606">
                    <a:moveTo>
                      <a:pt x="315" y="22"/>
                    </a:moveTo>
                    <a:lnTo>
                      <a:pt x="487" y="28"/>
                    </a:lnTo>
                    <a:lnTo>
                      <a:pt x="518" y="18"/>
                    </a:lnTo>
                    <a:lnTo>
                      <a:pt x="487" y="36"/>
                    </a:lnTo>
                    <a:lnTo>
                      <a:pt x="313" y="36"/>
                    </a:lnTo>
                    <a:lnTo>
                      <a:pt x="315" y="56"/>
                    </a:lnTo>
                    <a:lnTo>
                      <a:pt x="487" y="52"/>
                    </a:lnTo>
                    <a:lnTo>
                      <a:pt x="520" y="42"/>
                    </a:lnTo>
                    <a:lnTo>
                      <a:pt x="487" y="64"/>
                    </a:lnTo>
                    <a:lnTo>
                      <a:pt x="317" y="66"/>
                    </a:lnTo>
                    <a:lnTo>
                      <a:pt x="333" y="78"/>
                    </a:lnTo>
                    <a:lnTo>
                      <a:pt x="392" y="88"/>
                    </a:lnTo>
                    <a:lnTo>
                      <a:pt x="477" y="84"/>
                    </a:lnTo>
                    <a:lnTo>
                      <a:pt x="514" y="82"/>
                    </a:lnTo>
                    <a:lnTo>
                      <a:pt x="516" y="102"/>
                    </a:lnTo>
                    <a:lnTo>
                      <a:pt x="535" y="102"/>
                    </a:lnTo>
                    <a:lnTo>
                      <a:pt x="540" y="120"/>
                    </a:lnTo>
                    <a:lnTo>
                      <a:pt x="518" y="130"/>
                    </a:lnTo>
                    <a:lnTo>
                      <a:pt x="527" y="148"/>
                    </a:lnTo>
                    <a:lnTo>
                      <a:pt x="601" y="182"/>
                    </a:lnTo>
                    <a:lnTo>
                      <a:pt x="701" y="202"/>
                    </a:lnTo>
                    <a:lnTo>
                      <a:pt x="780" y="206"/>
                    </a:lnTo>
                    <a:lnTo>
                      <a:pt x="817" y="196"/>
                    </a:lnTo>
                    <a:lnTo>
                      <a:pt x="845" y="186"/>
                    </a:lnTo>
                    <a:lnTo>
                      <a:pt x="856" y="194"/>
                    </a:lnTo>
                    <a:lnTo>
                      <a:pt x="841" y="210"/>
                    </a:lnTo>
                    <a:lnTo>
                      <a:pt x="843" y="228"/>
                    </a:lnTo>
                    <a:lnTo>
                      <a:pt x="865" y="240"/>
                    </a:lnTo>
                    <a:lnTo>
                      <a:pt x="921" y="236"/>
                    </a:lnTo>
                    <a:lnTo>
                      <a:pt x="969" y="224"/>
                    </a:lnTo>
                    <a:lnTo>
                      <a:pt x="991" y="204"/>
                    </a:lnTo>
                    <a:lnTo>
                      <a:pt x="1000" y="214"/>
                    </a:lnTo>
                    <a:lnTo>
                      <a:pt x="984" y="232"/>
                    </a:lnTo>
                    <a:lnTo>
                      <a:pt x="993" y="248"/>
                    </a:lnTo>
                    <a:lnTo>
                      <a:pt x="982" y="260"/>
                    </a:lnTo>
                    <a:lnTo>
                      <a:pt x="997" y="262"/>
                    </a:lnTo>
                    <a:lnTo>
                      <a:pt x="1004" y="274"/>
                    </a:lnTo>
                    <a:lnTo>
                      <a:pt x="993" y="282"/>
                    </a:lnTo>
                    <a:lnTo>
                      <a:pt x="941" y="328"/>
                    </a:lnTo>
                    <a:lnTo>
                      <a:pt x="954" y="342"/>
                    </a:lnTo>
                    <a:lnTo>
                      <a:pt x="928" y="358"/>
                    </a:lnTo>
                    <a:lnTo>
                      <a:pt x="910" y="358"/>
                    </a:lnTo>
                    <a:lnTo>
                      <a:pt x="871" y="378"/>
                    </a:lnTo>
                    <a:lnTo>
                      <a:pt x="886" y="414"/>
                    </a:lnTo>
                    <a:lnTo>
                      <a:pt x="882" y="442"/>
                    </a:lnTo>
                    <a:lnTo>
                      <a:pt x="869" y="430"/>
                    </a:lnTo>
                    <a:lnTo>
                      <a:pt x="869" y="450"/>
                    </a:lnTo>
                    <a:lnTo>
                      <a:pt x="882" y="472"/>
                    </a:lnTo>
                    <a:lnTo>
                      <a:pt x="851" y="472"/>
                    </a:lnTo>
                    <a:lnTo>
                      <a:pt x="862" y="452"/>
                    </a:lnTo>
                    <a:lnTo>
                      <a:pt x="865" y="428"/>
                    </a:lnTo>
                    <a:lnTo>
                      <a:pt x="847" y="440"/>
                    </a:lnTo>
                    <a:lnTo>
                      <a:pt x="851" y="398"/>
                    </a:lnTo>
                    <a:lnTo>
                      <a:pt x="860" y="380"/>
                    </a:lnTo>
                    <a:lnTo>
                      <a:pt x="756" y="396"/>
                    </a:lnTo>
                    <a:lnTo>
                      <a:pt x="688" y="398"/>
                    </a:lnTo>
                    <a:lnTo>
                      <a:pt x="708" y="418"/>
                    </a:lnTo>
                    <a:lnTo>
                      <a:pt x="710" y="430"/>
                    </a:lnTo>
                    <a:lnTo>
                      <a:pt x="690" y="442"/>
                    </a:lnTo>
                    <a:lnTo>
                      <a:pt x="660" y="436"/>
                    </a:lnTo>
                    <a:lnTo>
                      <a:pt x="588" y="406"/>
                    </a:lnTo>
                    <a:lnTo>
                      <a:pt x="570" y="400"/>
                    </a:lnTo>
                    <a:lnTo>
                      <a:pt x="548" y="424"/>
                    </a:lnTo>
                    <a:lnTo>
                      <a:pt x="616" y="444"/>
                    </a:lnTo>
                    <a:lnTo>
                      <a:pt x="649" y="462"/>
                    </a:lnTo>
                    <a:lnTo>
                      <a:pt x="647" y="476"/>
                    </a:lnTo>
                    <a:lnTo>
                      <a:pt x="629" y="494"/>
                    </a:lnTo>
                    <a:lnTo>
                      <a:pt x="575" y="470"/>
                    </a:lnTo>
                    <a:lnTo>
                      <a:pt x="553" y="482"/>
                    </a:lnTo>
                    <a:lnTo>
                      <a:pt x="538" y="480"/>
                    </a:lnTo>
                    <a:lnTo>
                      <a:pt x="496" y="462"/>
                    </a:lnTo>
                    <a:lnTo>
                      <a:pt x="487" y="478"/>
                    </a:lnTo>
                    <a:lnTo>
                      <a:pt x="431" y="476"/>
                    </a:lnTo>
                    <a:lnTo>
                      <a:pt x="409" y="512"/>
                    </a:lnTo>
                    <a:lnTo>
                      <a:pt x="365" y="508"/>
                    </a:lnTo>
                    <a:lnTo>
                      <a:pt x="357" y="520"/>
                    </a:lnTo>
                    <a:lnTo>
                      <a:pt x="370" y="534"/>
                    </a:lnTo>
                    <a:lnTo>
                      <a:pt x="374" y="550"/>
                    </a:lnTo>
                    <a:lnTo>
                      <a:pt x="342" y="606"/>
                    </a:lnTo>
                    <a:lnTo>
                      <a:pt x="0" y="606"/>
                    </a:lnTo>
                    <a:lnTo>
                      <a:pt x="8" y="0"/>
                    </a:lnTo>
                    <a:lnTo>
                      <a:pt x="296" y="8"/>
                    </a:lnTo>
                    <a:lnTo>
                      <a:pt x="315" y="22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82978" name="Freeform 34"/>
              <p:cNvSpPr>
                <a:spLocks/>
              </p:cNvSpPr>
              <p:nvPr/>
            </p:nvSpPr>
            <p:spPr bwMode="ltGray">
              <a:xfrm>
                <a:off x="3209" y="3454"/>
                <a:ext cx="161" cy="92"/>
              </a:xfrm>
              <a:custGeom>
                <a:avLst/>
                <a:gdLst>
                  <a:gd name="T0" fmla="*/ 0 w 148"/>
                  <a:gd name="T1" fmla="*/ 82 h 92"/>
                  <a:gd name="T2" fmla="*/ 4 w 148"/>
                  <a:gd name="T3" fmla="*/ 2 h 92"/>
                  <a:gd name="T4" fmla="*/ 18 w 148"/>
                  <a:gd name="T5" fmla="*/ 0 h 92"/>
                  <a:gd name="T6" fmla="*/ 12 w 148"/>
                  <a:gd name="T7" fmla="*/ 74 h 92"/>
                  <a:gd name="T8" fmla="*/ 44 w 148"/>
                  <a:gd name="T9" fmla="*/ 78 h 92"/>
                  <a:gd name="T10" fmla="*/ 46 w 148"/>
                  <a:gd name="T11" fmla="*/ 2 h 92"/>
                  <a:gd name="T12" fmla="*/ 58 w 148"/>
                  <a:gd name="T13" fmla="*/ 2 h 92"/>
                  <a:gd name="T14" fmla="*/ 56 w 148"/>
                  <a:gd name="T15" fmla="*/ 72 h 92"/>
                  <a:gd name="T16" fmla="*/ 94 w 148"/>
                  <a:gd name="T17" fmla="*/ 70 h 92"/>
                  <a:gd name="T18" fmla="*/ 92 w 148"/>
                  <a:gd name="T19" fmla="*/ 2 h 92"/>
                  <a:gd name="T20" fmla="*/ 106 w 148"/>
                  <a:gd name="T21" fmla="*/ 4 h 92"/>
                  <a:gd name="T22" fmla="*/ 104 w 148"/>
                  <a:gd name="T23" fmla="*/ 68 h 92"/>
                  <a:gd name="T24" fmla="*/ 136 w 148"/>
                  <a:gd name="T25" fmla="*/ 64 h 92"/>
                  <a:gd name="T26" fmla="*/ 128 w 148"/>
                  <a:gd name="T27" fmla="*/ 0 h 92"/>
                  <a:gd name="T28" fmla="*/ 142 w 148"/>
                  <a:gd name="T29" fmla="*/ 2 h 92"/>
                  <a:gd name="T30" fmla="*/ 148 w 148"/>
                  <a:gd name="T31" fmla="*/ 70 h 92"/>
                  <a:gd name="T32" fmla="*/ 60 w 148"/>
                  <a:gd name="T33" fmla="*/ 88 h 92"/>
                  <a:gd name="T34" fmla="*/ 8 w 148"/>
                  <a:gd name="T35" fmla="*/ 92 h 92"/>
                  <a:gd name="T36" fmla="*/ 0 w 148"/>
                  <a:gd name="T37" fmla="*/ 82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48" h="92">
                    <a:moveTo>
                      <a:pt x="0" y="82"/>
                    </a:moveTo>
                    <a:lnTo>
                      <a:pt x="4" y="2"/>
                    </a:lnTo>
                    <a:lnTo>
                      <a:pt x="18" y="0"/>
                    </a:lnTo>
                    <a:lnTo>
                      <a:pt x="12" y="74"/>
                    </a:lnTo>
                    <a:lnTo>
                      <a:pt x="44" y="78"/>
                    </a:lnTo>
                    <a:lnTo>
                      <a:pt x="46" y="2"/>
                    </a:lnTo>
                    <a:lnTo>
                      <a:pt x="58" y="2"/>
                    </a:lnTo>
                    <a:lnTo>
                      <a:pt x="56" y="72"/>
                    </a:lnTo>
                    <a:lnTo>
                      <a:pt x="94" y="70"/>
                    </a:lnTo>
                    <a:lnTo>
                      <a:pt x="92" y="2"/>
                    </a:lnTo>
                    <a:lnTo>
                      <a:pt x="106" y="4"/>
                    </a:lnTo>
                    <a:lnTo>
                      <a:pt x="104" y="68"/>
                    </a:lnTo>
                    <a:lnTo>
                      <a:pt x="136" y="64"/>
                    </a:lnTo>
                    <a:lnTo>
                      <a:pt x="128" y="0"/>
                    </a:lnTo>
                    <a:lnTo>
                      <a:pt x="142" y="2"/>
                    </a:lnTo>
                    <a:lnTo>
                      <a:pt x="148" y="70"/>
                    </a:lnTo>
                    <a:lnTo>
                      <a:pt x="60" y="88"/>
                    </a:lnTo>
                    <a:lnTo>
                      <a:pt x="8" y="92"/>
                    </a:lnTo>
                    <a:lnTo>
                      <a:pt x="0" y="82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</p:grpSp>
      </p:grpSp>
      <p:sp>
        <p:nvSpPr>
          <p:cNvPr id="82979" name="Rectangle 3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94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82980" name="Rectangle 3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82981" name="Rectangle 3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endParaRPr lang="en-US" altLang="ja-JP"/>
          </a:p>
        </p:txBody>
      </p:sp>
      <p:sp>
        <p:nvSpPr>
          <p:cNvPr id="82982" name="Rectangle 3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/>
            </a:lvl1pPr>
          </a:lstStyle>
          <a:p>
            <a:endParaRPr lang="en-US" altLang="ja-JP"/>
          </a:p>
        </p:txBody>
      </p:sp>
      <p:sp>
        <p:nvSpPr>
          <p:cNvPr id="82983" name="Rectangle 3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/>
            </a:lvl1pPr>
          </a:lstStyle>
          <a:p>
            <a:fld id="{65D00B57-4A87-42C4-BA95-2C934B9C1B44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ＭＳ Ｐゴシック" pitchFamily="50" charset="-128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ＭＳ Ｐゴシック" pitchFamily="50" charset="-128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ＭＳ Ｐゴシック" pitchFamily="50" charset="-128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ＭＳ Ｐゴシック" pitchFamily="50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ＭＳ Ｐゴシック" pitchFamily="50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ＭＳ Ｐゴシック" pitchFamily="50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ＭＳ Ｐゴシック" pitchFamily="50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ＭＳ Ｐゴシック" pitchFamily="50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|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4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22447644447774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6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11336533336665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6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7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8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0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33669866661010109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6.em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0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0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1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2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2.e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4.em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3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29.emf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4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30.emf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4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5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32.emf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oftbank.co.jp/academia/" TargetMode="Externa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incipalglobalindicators.org/?sk=E30FAADE-77D0-4F8E-953C-C48DD9D14735" TargetMode="Externa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467544" y="4797152"/>
            <a:ext cx="8280920" cy="1584176"/>
          </a:xfrm>
        </p:spPr>
        <p:txBody>
          <a:bodyPr>
            <a:normAutofit fontScale="62500" lnSpcReduction="20000"/>
          </a:bodyPr>
          <a:lstStyle/>
          <a:p>
            <a:r>
              <a:rPr lang="ko-KR" altLang="en-US" sz="4000" dirty="0" smtClean="0">
                <a:solidFill>
                  <a:schemeClr val="tx1"/>
                </a:solidFill>
              </a:rPr>
              <a:t>발표</a:t>
            </a:r>
            <a:r>
              <a:rPr lang="en-US" altLang="ko-KR" sz="4000" dirty="0" smtClean="0">
                <a:solidFill>
                  <a:schemeClr val="tx1"/>
                </a:solidFill>
              </a:rPr>
              <a:t>:  </a:t>
            </a:r>
            <a:r>
              <a:rPr lang="ko-KR" altLang="ja-JP" sz="4000" dirty="0" smtClean="0">
                <a:solidFill>
                  <a:schemeClr val="tx1"/>
                </a:solidFill>
              </a:rPr>
              <a:t>국 중호</a:t>
            </a:r>
            <a:r>
              <a:rPr lang="en-US" altLang="ko-KR" sz="4000" dirty="0" smtClean="0">
                <a:solidFill>
                  <a:schemeClr val="tx1"/>
                </a:solidFill>
              </a:rPr>
              <a:t> (</a:t>
            </a:r>
            <a:r>
              <a:rPr lang="ja-JP" altLang="ja-JP" sz="4000" dirty="0">
                <a:solidFill>
                  <a:schemeClr val="tx1"/>
                </a:solidFill>
              </a:rPr>
              <a:t>鞠</a:t>
            </a:r>
            <a:r>
              <a:rPr lang="en-US" altLang="ja-JP" sz="4000" dirty="0">
                <a:solidFill>
                  <a:schemeClr val="tx1"/>
                </a:solidFill>
              </a:rPr>
              <a:t>  </a:t>
            </a:r>
            <a:r>
              <a:rPr lang="ja-JP" altLang="ja-JP" sz="4000" dirty="0">
                <a:solidFill>
                  <a:schemeClr val="tx1"/>
                </a:solidFill>
              </a:rPr>
              <a:t>重 鎬</a:t>
            </a:r>
            <a:r>
              <a:rPr lang="en-US" altLang="ko-KR" sz="4000" dirty="0" smtClean="0">
                <a:solidFill>
                  <a:schemeClr val="tx1"/>
                </a:solidFill>
              </a:rPr>
              <a:t>)</a:t>
            </a:r>
          </a:p>
          <a:p>
            <a:r>
              <a:rPr lang="ko-KR" altLang="ja-JP" sz="4000" dirty="0" smtClean="0">
                <a:solidFill>
                  <a:schemeClr val="tx1"/>
                </a:solidFill>
              </a:rPr>
              <a:t>요코하마 </a:t>
            </a:r>
            <a:r>
              <a:rPr lang="en-US" altLang="ko-KR" sz="4000" dirty="0" smtClean="0">
                <a:solidFill>
                  <a:schemeClr val="tx1"/>
                </a:solidFill>
              </a:rPr>
              <a:t>(</a:t>
            </a:r>
            <a:r>
              <a:rPr lang="ja-JP" altLang="ja-JP" sz="4000" dirty="0">
                <a:solidFill>
                  <a:schemeClr val="tx1"/>
                </a:solidFill>
              </a:rPr>
              <a:t>横浜</a:t>
            </a:r>
            <a:r>
              <a:rPr lang="en-US" altLang="ko-KR" sz="4000" dirty="0" smtClean="0">
                <a:solidFill>
                  <a:schemeClr val="tx1"/>
                </a:solidFill>
              </a:rPr>
              <a:t>)</a:t>
            </a:r>
            <a:r>
              <a:rPr lang="ko-KR" altLang="ja-JP" sz="4000" dirty="0" err="1" smtClean="0">
                <a:solidFill>
                  <a:schemeClr val="tx1"/>
                </a:solidFill>
              </a:rPr>
              <a:t>시립대</a:t>
            </a:r>
            <a:r>
              <a:rPr lang="ko-KR" altLang="ja-JP" sz="4000" dirty="0" smtClean="0">
                <a:solidFill>
                  <a:schemeClr val="tx1"/>
                </a:solidFill>
              </a:rPr>
              <a:t> 교수</a:t>
            </a:r>
            <a:endParaRPr lang="en-US" altLang="ko-KR" sz="4000" dirty="0" smtClean="0">
              <a:solidFill>
                <a:schemeClr val="tx1"/>
              </a:solidFill>
            </a:endParaRPr>
          </a:p>
          <a:p>
            <a:r>
              <a:rPr lang="ko-KR" altLang="en-US" sz="4000" dirty="0"/>
              <a:t>서울대학교 경제연구소 객원연구원</a:t>
            </a:r>
            <a:endParaRPr lang="en-US" altLang="ko-KR" sz="4000" dirty="0" smtClean="0">
              <a:solidFill>
                <a:schemeClr val="tx1"/>
              </a:solidFill>
            </a:endParaRPr>
          </a:p>
          <a:p>
            <a:r>
              <a:rPr lang="en-US" altLang="ja-JP" dirty="0" smtClean="0"/>
              <a:t>kook@yokohama-cu.ac.jp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4" name="サブタイトル 2"/>
          <p:cNvSpPr txBox="1">
            <a:spLocks/>
          </p:cNvSpPr>
          <p:nvPr/>
        </p:nvSpPr>
        <p:spPr>
          <a:xfrm>
            <a:off x="473125" y="2492896"/>
            <a:ext cx="8137761" cy="1800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ko-KR" altLang="en-US" sz="3200" dirty="0">
                <a:latin typeface="+mn-lt"/>
                <a:ea typeface="+mn-ea"/>
              </a:rPr>
              <a:t>서울대학교 경제학부</a:t>
            </a:r>
            <a:r>
              <a:rPr lang="en-US" altLang="ko-KR" sz="3200" dirty="0">
                <a:latin typeface="+mn-lt"/>
                <a:ea typeface="+mn-ea"/>
              </a:rPr>
              <a:t>/</a:t>
            </a:r>
            <a:r>
              <a:rPr lang="ko-KR" altLang="en-US" sz="3200" dirty="0">
                <a:latin typeface="+mn-lt"/>
                <a:ea typeface="+mn-ea"/>
              </a:rPr>
              <a:t>경제연구소 </a:t>
            </a:r>
            <a:endParaRPr lang="en-US" altLang="ko-KR" sz="3200" dirty="0" smtClean="0">
              <a:latin typeface="+mn-lt"/>
              <a:ea typeface="+mn-ea"/>
            </a:endParaRPr>
          </a:p>
          <a:p>
            <a:pPr lvl="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kumimoji="1" lang="en-US" altLang="ja-JP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2018</a:t>
            </a:r>
            <a:r>
              <a:rPr kumimoji="1" lang="ko-KR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년 </a:t>
            </a:r>
            <a:r>
              <a:rPr kumimoji="1" lang="en-US" altLang="ko-K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4</a:t>
            </a:r>
            <a:r>
              <a:rPr kumimoji="1" lang="ko-KR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월 </a:t>
            </a:r>
            <a:r>
              <a:rPr kumimoji="1" lang="en-US" altLang="ko-K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18</a:t>
            </a:r>
            <a:r>
              <a:rPr kumimoji="1" lang="ko-KR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일 </a:t>
            </a:r>
            <a:r>
              <a:rPr lang="ko-KR" altLang="en-US" sz="3200" noProof="0" dirty="0" smtClean="0">
                <a:latin typeface="+mn-lt"/>
                <a:ea typeface="+mn-ea"/>
              </a:rPr>
              <a:t>주례세미나</a:t>
            </a:r>
            <a:endParaRPr lang="en-US" altLang="ko-KR" sz="3200" noProof="0" dirty="0" smtClean="0">
              <a:latin typeface="+mn-lt"/>
              <a:ea typeface="+mn-ea"/>
            </a:endParaRPr>
          </a:p>
          <a:p>
            <a:pPr lvl="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ko-KR" altLang="en-US" sz="3200" dirty="0" smtClean="0"/>
              <a:t>장소</a:t>
            </a:r>
            <a:r>
              <a:rPr lang="en-US" altLang="ko-KR" sz="3200" dirty="0" smtClean="0"/>
              <a:t>: </a:t>
            </a:r>
            <a:r>
              <a:rPr lang="ko-KR" altLang="en-US" sz="3200" dirty="0" smtClean="0"/>
              <a:t>경제학부 </a:t>
            </a:r>
            <a:r>
              <a:rPr lang="ko-KR" altLang="en-US" sz="3200" dirty="0"/>
              <a:t>세미나실 </a:t>
            </a:r>
            <a:r>
              <a:rPr lang="en-US" altLang="ko-KR" sz="3200" dirty="0"/>
              <a:t>(16</a:t>
            </a:r>
            <a:r>
              <a:rPr lang="ko-KR" altLang="en-US" sz="3200" dirty="0"/>
              <a:t>동 </a:t>
            </a:r>
            <a:r>
              <a:rPr lang="en-US" altLang="ko-KR" sz="3200" dirty="0"/>
              <a:t>655</a:t>
            </a:r>
            <a:r>
              <a:rPr lang="ko-KR" altLang="en-US" sz="3200" dirty="0"/>
              <a:t>호</a:t>
            </a:r>
            <a:r>
              <a:rPr lang="en-US" altLang="ko-KR" sz="3200" dirty="0"/>
              <a:t>)</a:t>
            </a:r>
            <a:endParaRPr lang="en-US" altLang="ko-KR" sz="3200" noProof="0" dirty="0" smtClean="0">
              <a:latin typeface="+mn-lt"/>
              <a:ea typeface="+mn-ea"/>
            </a:endParaRPr>
          </a:p>
        </p:txBody>
      </p:sp>
      <p:sp>
        <p:nvSpPr>
          <p:cNvPr id="6" name="タイトル 1"/>
          <p:cNvSpPr txBox="1">
            <a:spLocks/>
          </p:cNvSpPr>
          <p:nvPr/>
        </p:nvSpPr>
        <p:spPr>
          <a:xfrm>
            <a:off x="804352" y="548680"/>
            <a:ext cx="7920880" cy="14401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>
              <a:defRPr/>
            </a:pPr>
            <a:r>
              <a:rPr lang="ko-KR" altLang="en-US" sz="4400" b="1" dirty="0">
                <a:latin typeface="굴림" panose="020B0600000101010101" pitchFamily="50" charset="-127"/>
                <a:ea typeface="굴림" panose="020B0600000101010101" pitchFamily="50" charset="-127"/>
              </a:rPr>
              <a:t>일본 경제의 진상 파악 및 평가</a:t>
            </a:r>
            <a:r>
              <a:rPr lang="en-US" altLang="ko-KR" sz="4400" b="1" dirty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4400" b="1" dirty="0">
                <a:latin typeface="굴림" panose="020B0600000101010101" pitchFamily="50" charset="-127"/>
                <a:ea typeface="굴림" panose="020B0600000101010101" pitchFamily="50" charset="-127"/>
              </a:rPr>
              <a:t>한국과의 비교 관점</a:t>
            </a:r>
            <a:endParaRPr kumimoji="1" lang="en-US" altLang="ko-KR" sz="41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3456384" cy="936104"/>
          </a:xfrm>
        </p:spPr>
        <p:txBody>
          <a:bodyPr/>
          <a:lstStyle/>
          <a:p>
            <a:pPr marL="571500" indent="-571500">
              <a:buFont typeface="Wingdings" pitchFamily="2" charset="2"/>
              <a:buChar char="l"/>
            </a:pPr>
            <a:r>
              <a:rPr lang="ko-KR" altLang="en-US" sz="4000" dirty="0" smtClean="0"/>
              <a:t>자기소개</a:t>
            </a:r>
            <a:endParaRPr kumimoji="1" lang="ja-JP" altLang="en-US" sz="4000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5544616"/>
          </a:xfrm>
        </p:spPr>
        <p:txBody>
          <a:bodyPr>
            <a:noAutofit/>
          </a:bodyPr>
          <a:lstStyle/>
          <a:p>
            <a:r>
              <a:rPr lang="en-US" altLang="ja-JP" dirty="0" smtClean="0"/>
              <a:t>1992. 4 </a:t>
            </a:r>
            <a:r>
              <a:rPr lang="ko-KR" altLang="en-US" dirty="0" smtClean="0"/>
              <a:t>일본 </a:t>
            </a:r>
            <a:r>
              <a:rPr lang="ko-KR" altLang="en-US" dirty="0" err="1" smtClean="0"/>
              <a:t>히토츠바시</a:t>
            </a:r>
            <a:r>
              <a:rPr lang="en-US" altLang="ko-KR" dirty="0"/>
              <a:t>(</a:t>
            </a:r>
            <a:r>
              <a:rPr lang="ja-JP" altLang="ja-JP" dirty="0" smtClean="0"/>
              <a:t>一橋</a:t>
            </a:r>
            <a:r>
              <a:rPr lang="en-US" altLang="ja-JP" dirty="0" smtClean="0"/>
              <a:t>) </a:t>
            </a:r>
            <a:r>
              <a:rPr lang="ko-KR" altLang="en-US" dirty="0" smtClean="0"/>
              <a:t>대학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     </a:t>
            </a:r>
            <a:r>
              <a:rPr lang="ko-KR" altLang="en-US" dirty="0" smtClean="0"/>
              <a:t>    </a:t>
            </a:r>
            <a:r>
              <a:rPr lang="ko-KR" altLang="en-US" dirty="0" err="1" smtClean="0"/>
              <a:t>경제학연구과</a:t>
            </a:r>
            <a:r>
              <a:rPr lang="ko-KR" altLang="en-US" dirty="0" smtClean="0"/>
              <a:t>  유학</a:t>
            </a:r>
            <a:r>
              <a:rPr lang="en-US" altLang="ko-KR" dirty="0" smtClean="0"/>
              <a:t>(</a:t>
            </a:r>
            <a:r>
              <a:rPr lang="ja-JP" altLang="ja-JP" dirty="0" smtClean="0"/>
              <a:t>文部省</a:t>
            </a:r>
            <a:r>
              <a:rPr lang="ko-KR" altLang="en-US" dirty="0" smtClean="0"/>
              <a:t>국비유학생</a:t>
            </a:r>
            <a:r>
              <a:rPr lang="en-US" altLang="ko-KR" dirty="0" smtClean="0"/>
              <a:t>)</a:t>
            </a:r>
            <a:r>
              <a:rPr lang="ja-JP" altLang="en-US" dirty="0"/>
              <a:t>　</a:t>
            </a:r>
            <a:endParaRPr lang="en-US" altLang="ja-JP" dirty="0" smtClean="0"/>
          </a:p>
          <a:p>
            <a:r>
              <a:rPr lang="ko-KR" altLang="en-US" dirty="0" err="1" smtClean="0"/>
              <a:t>히토츠바시</a:t>
            </a:r>
            <a:r>
              <a:rPr lang="ko-KR" altLang="en-US" dirty="0" smtClean="0"/>
              <a:t> 대학 경제학박사</a:t>
            </a:r>
            <a:endParaRPr lang="en-US" altLang="ko-KR" dirty="0" smtClean="0"/>
          </a:p>
          <a:p>
            <a:r>
              <a:rPr lang="ko-KR" altLang="en-US" dirty="0" smtClean="0"/>
              <a:t>한국조세재정연구원 연구위원</a:t>
            </a:r>
            <a:r>
              <a:rPr lang="en-US" altLang="ko-KR" dirty="0" smtClean="0"/>
              <a:t>(</a:t>
            </a:r>
            <a:r>
              <a:rPr lang="en-US" altLang="ja-JP" dirty="0"/>
              <a:t>1997.4 </a:t>
            </a:r>
            <a:r>
              <a:rPr lang="en-US" altLang="ja-JP" dirty="0" smtClean="0"/>
              <a:t>-1999.3 </a:t>
            </a:r>
            <a:r>
              <a:rPr lang="en-US" altLang="ko-KR" dirty="0" smtClean="0"/>
              <a:t>)</a:t>
            </a:r>
            <a:endParaRPr lang="en-US" altLang="ja-JP" dirty="0" smtClean="0"/>
          </a:p>
          <a:p>
            <a:r>
              <a:rPr lang="ko-KR" altLang="en-US" dirty="0" smtClean="0"/>
              <a:t>요코하마</a:t>
            </a:r>
            <a:r>
              <a:rPr lang="en-US" altLang="ko-KR" dirty="0" smtClean="0"/>
              <a:t>(</a:t>
            </a:r>
            <a:r>
              <a:rPr lang="ja-JP" altLang="ja-JP" dirty="0" smtClean="0"/>
              <a:t>横浜</a:t>
            </a:r>
            <a:r>
              <a:rPr lang="en-US" altLang="ja-JP" dirty="0" smtClean="0"/>
              <a:t>)</a:t>
            </a:r>
            <a:r>
              <a:rPr lang="ko-KR" altLang="en-US" dirty="0" smtClean="0"/>
              <a:t>시립대학  부임</a:t>
            </a:r>
            <a:r>
              <a:rPr lang="en-US" altLang="ko-KR" dirty="0" smtClean="0"/>
              <a:t>(</a:t>
            </a:r>
            <a:r>
              <a:rPr lang="en-US" altLang="ja-JP" dirty="0"/>
              <a:t>1999.4</a:t>
            </a:r>
            <a:r>
              <a:rPr lang="ja-JP" altLang="en-US" dirty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현재</a:t>
            </a:r>
            <a:r>
              <a:rPr lang="en-US" altLang="ko-KR" dirty="0" smtClean="0"/>
              <a:t>)</a:t>
            </a:r>
          </a:p>
          <a:p>
            <a:r>
              <a:rPr lang="en-US" altLang="ja-JP" dirty="0" smtClean="0"/>
              <a:t>UC Berkeley</a:t>
            </a:r>
            <a:r>
              <a:rPr lang="ko-KR" altLang="en-US" dirty="0" smtClean="0"/>
              <a:t> 방문학자</a:t>
            </a:r>
            <a:r>
              <a:rPr lang="en-US" altLang="ko-KR" dirty="0" smtClean="0"/>
              <a:t>(</a:t>
            </a:r>
            <a:r>
              <a:rPr lang="en-US" altLang="ja-JP" dirty="0"/>
              <a:t>2007.3-2009.2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게이오</a:t>
            </a:r>
            <a:r>
              <a:rPr lang="en-US" altLang="ko-KR" dirty="0"/>
              <a:t>(</a:t>
            </a:r>
            <a:r>
              <a:rPr lang="ja-JP" altLang="en-US" dirty="0"/>
              <a:t>慶応義塾</a:t>
            </a:r>
            <a:r>
              <a:rPr lang="en-US" altLang="ja-JP" dirty="0"/>
              <a:t>) </a:t>
            </a:r>
            <a:r>
              <a:rPr lang="ko-KR" altLang="en-US" dirty="0" smtClean="0"/>
              <a:t>대학 경제학부  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               특별초빙교수</a:t>
            </a:r>
            <a:r>
              <a:rPr lang="en-US" altLang="ko-KR" dirty="0" smtClean="0"/>
              <a:t>(</a:t>
            </a:r>
            <a:r>
              <a:rPr lang="en-US" altLang="ja-JP" dirty="0" smtClean="0"/>
              <a:t>2009-2017,</a:t>
            </a:r>
            <a:r>
              <a:rPr lang="ko-KR" altLang="en-US" dirty="0" smtClean="0"/>
              <a:t>매년 </a:t>
            </a:r>
            <a:r>
              <a:rPr lang="en-US" altLang="ko-KR" dirty="0"/>
              <a:t>4</a:t>
            </a:r>
            <a:r>
              <a:rPr lang="en-US" altLang="ja-JP" dirty="0"/>
              <a:t>-9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서울대 경제연구소 객원연구원</a:t>
            </a:r>
            <a:r>
              <a:rPr lang="en-US" altLang="ko-KR" dirty="0"/>
              <a:t>(2017.9-</a:t>
            </a:r>
            <a:r>
              <a:rPr lang="ko-KR" altLang="en-US" dirty="0"/>
              <a:t> </a:t>
            </a:r>
            <a:r>
              <a:rPr lang="ko-KR" altLang="en-US" dirty="0" smtClean="0"/>
              <a:t>현재</a:t>
            </a:r>
            <a:r>
              <a:rPr lang="en-US" altLang="ko-KR" dirty="0" smtClean="0"/>
              <a:t>)</a:t>
            </a:r>
            <a:endParaRPr lang="en-US" altLang="ja-JP" dirty="0" smtClean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3F288-5E37-460B-9BF9-54D4ABE51254}" type="slidenum">
              <a:rPr kumimoji="1" lang="ja-JP" altLang="en-US" smtClean="0"/>
              <a:pPr/>
              <a:t>2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499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864096"/>
          </a:xfrm>
        </p:spPr>
        <p:txBody>
          <a:bodyPr/>
          <a:lstStyle/>
          <a:p>
            <a:pPr marL="571500" indent="-571500" algn="l">
              <a:buFont typeface="Wingdings" pitchFamily="2" charset="2"/>
              <a:buChar char="n"/>
            </a:pPr>
            <a:r>
              <a:rPr kumimoji="1" lang="ko-KR" altLang="en-US" dirty="0" smtClean="0"/>
              <a:t>내용구성</a:t>
            </a:r>
            <a:endParaRPr kumimoji="1" lang="ja-JP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173122"/>
            <a:ext cx="8229600" cy="5424230"/>
          </a:xfrm>
        </p:spPr>
        <p:txBody>
          <a:bodyPr/>
          <a:lstStyle/>
          <a:p>
            <a:pPr marL="0" indent="0" latinLnBrk="1">
              <a:buNone/>
            </a:pPr>
            <a:r>
              <a:rPr lang="ko-KR" altLang="en-US" sz="3600" b="1" dirty="0" smtClean="0"/>
              <a:t>제</a:t>
            </a:r>
            <a:r>
              <a:rPr lang="en-US" altLang="ko-KR" sz="3600" b="1" dirty="0" smtClean="0"/>
              <a:t>1</a:t>
            </a:r>
            <a:r>
              <a:rPr lang="ko-KR" altLang="en-US" sz="3600" b="1" dirty="0" smtClean="0"/>
              <a:t>부 </a:t>
            </a:r>
            <a:r>
              <a:rPr lang="ko-KR" altLang="en-US" sz="3600" b="1" dirty="0"/>
              <a:t>일본 </a:t>
            </a:r>
            <a:r>
              <a:rPr lang="ko-KR" altLang="en-US" sz="3600" b="1" dirty="0" smtClean="0"/>
              <a:t>경제의 진상 파악 및 평가</a:t>
            </a:r>
            <a:endParaRPr lang="ja-JP" altLang="en-US" sz="3600" dirty="0"/>
          </a:p>
          <a:p>
            <a:pPr marL="0" indent="0" latinLnBrk="1">
              <a:buNone/>
            </a:pPr>
            <a:r>
              <a:rPr lang="ko-KR" altLang="en-US" sz="3600" b="1" dirty="0" smtClean="0"/>
              <a:t>제</a:t>
            </a:r>
            <a:r>
              <a:rPr lang="en-US" altLang="ko-KR" sz="3600" b="1" dirty="0" smtClean="0"/>
              <a:t>2</a:t>
            </a:r>
            <a:r>
              <a:rPr lang="ko-KR" altLang="en-US" sz="3600" b="1" dirty="0" smtClean="0"/>
              <a:t>부 한일 </a:t>
            </a:r>
            <a:r>
              <a:rPr lang="ko-KR" altLang="en-US" sz="3600" b="1" dirty="0"/>
              <a:t>양국민의 사고방식과 경쟁력 </a:t>
            </a:r>
            <a:endParaRPr lang="en-US" altLang="ko-KR" sz="3600" b="1" dirty="0" smtClean="0"/>
          </a:p>
          <a:p>
            <a:pPr marL="0" indent="0" latinLnBrk="1">
              <a:buNone/>
            </a:pPr>
            <a:endParaRPr kumimoji="1" lang="en-US" altLang="ja-JP" sz="1600" dirty="0" smtClean="0"/>
          </a:p>
          <a:p>
            <a:pPr latinLnBrk="1"/>
            <a:r>
              <a:rPr lang="ko-KR" altLang="en-US" dirty="0" smtClean="0"/>
              <a:t>제</a:t>
            </a:r>
            <a:r>
              <a:rPr lang="en-US" altLang="ko-KR" dirty="0" smtClean="0"/>
              <a:t>1</a:t>
            </a:r>
            <a:r>
              <a:rPr lang="ko-KR" altLang="en-US" dirty="0" smtClean="0"/>
              <a:t>부에서는 일본 경제의 주요 지표를 제시하며 그 진상 파악과 평가를 시도하며</a:t>
            </a:r>
            <a:r>
              <a:rPr lang="en-US" altLang="ko-KR" dirty="0" smtClean="0"/>
              <a:t>,</a:t>
            </a:r>
            <a:r>
              <a:rPr lang="ko-KR" altLang="en-US" dirty="0" smtClean="0"/>
              <a:t> 몇몇 시사점을 제언</a:t>
            </a:r>
            <a:r>
              <a:rPr lang="en-US" altLang="ko-KR" dirty="0" smtClean="0"/>
              <a:t>.</a:t>
            </a:r>
            <a:endParaRPr lang="ja-JP" altLang="en-US" dirty="0"/>
          </a:p>
          <a:p>
            <a:r>
              <a:rPr lang="ko-KR" altLang="en-US" dirty="0" smtClean="0"/>
              <a:t>제</a:t>
            </a:r>
            <a:r>
              <a:rPr lang="en-US" altLang="ko-KR" dirty="0" smtClean="0"/>
              <a:t>2</a:t>
            </a:r>
            <a:r>
              <a:rPr lang="ko-KR" altLang="en-US" dirty="0" smtClean="0"/>
              <a:t>부에서는 </a:t>
            </a:r>
            <a:r>
              <a:rPr lang="en-US" altLang="ja-JP" dirty="0" smtClean="0"/>
              <a:t> </a:t>
            </a:r>
            <a:r>
              <a:rPr lang="ko-KR" altLang="en-US" dirty="0" smtClean="0"/>
              <a:t>한국인과 일본인의 </a:t>
            </a:r>
            <a:r>
              <a:rPr lang="ko-KR" altLang="en-US" dirty="0"/>
              <a:t>사고방식 특성 </a:t>
            </a:r>
            <a:r>
              <a:rPr lang="ko-KR" altLang="en-US" dirty="0" smtClean="0"/>
              <a:t>비교와 함께</a:t>
            </a:r>
            <a:r>
              <a:rPr lang="en-US" altLang="ko-KR" dirty="0" smtClean="0"/>
              <a:t>, </a:t>
            </a:r>
            <a:r>
              <a:rPr lang="ko-KR" altLang="ja-JP" dirty="0" err="1"/>
              <a:t>이나모리</a:t>
            </a:r>
            <a:r>
              <a:rPr lang="ko-KR" altLang="ja-JP" dirty="0"/>
              <a:t> </a:t>
            </a:r>
            <a:r>
              <a:rPr lang="ko-KR" altLang="ja-JP" dirty="0" err="1" smtClean="0"/>
              <a:t>가즈오</a:t>
            </a:r>
            <a:r>
              <a:rPr lang="en-US" altLang="ko-KR" dirty="0" smtClean="0"/>
              <a:t>(</a:t>
            </a:r>
            <a:r>
              <a:rPr lang="ko-KR" altLang="ja-JP" dirty="0" smtClean="0"/>
              <a:t>교세라</a:t>
            </a:r>
            <a:r>
              <a:rPr lang="en-US" altLang="ja-JP" dirty="0" smtClean="0"/>
              <a:t> </a:t>
            </a:r>
            <a:r>
              <a:rPr lang="ko-KR" altLang="ja-JP" dirty="0" smtClean="0"/>
              <a:t>창업자</a:t>
            </a:r>
            <a:r>
              <a:rPr lang="en-US" altLang="ko-KR" dirty="0" smtClean="0"/>
              <a:t>)</a:t>
            </a:r>
            <a:r>
              <a:rPr lang="ko-KR" altLang="en-US" dirty="0" smtClean="0"/>
              <a:t>와 </a:t>
            </a:r>
            <a:r>
              <a:rPr lang="ko-KR" altLang="ja-JP" dirty="0" smtClean="0"/>
              <a:t>손정의</a:t>
            </a:r>
            <a:r>
              <a:rPr lang="en-US" altLang="ja-JP" dirty="0"/>
              <a:t>(</a:t>
            </a:r>
            <a:r>
              <a:rPr lang="ko-KR" altLang="ja-JP" dirty="0"/>
              <a:t>孫正義</a:t>
            </a:r>
            <a:r>
              <a:rPr lang="en-US" altLang="ja-JP" dirty="0"/>
              <a:t>) </a:t>
            </a:r>
            <a:r>
              <a:rPr lang="en-US" altLang="ja-JP" dirty="0" smtClean="0"/>
              <a:t>(</a:t>
            </a:r>
            <a:r>
              <a:rPr lang="ko-KR" altLang="en-US" dirty="0" smtClean="0"/>
              <a:t>소프트뱅크 사장</a:t>
            </a:r>
            <a:r>
              <a:rPr lang="en-US" altLang="ko-KR" dirty="0" smtClean="0"/>
              <a:t>)</a:t>
            </a:r>
            <a:r>
              <a:rPr lang="ko-KR" altLang="en-US" dirty="0" smtClean="0"/>
              <a:t>의 사고방식을 소개</a:t>
            </a:r>
            <a:r>
              <a:rPr lang="en-US" altLang="ko-KR" dirty="0" smtClean="0"/>
              <a:t>.</a:t>
            </a: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3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20028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60877" y="1828434"/>
            <a:ext cx="8229600" cy="4248472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ko-KR" b="1" dirty="0" smtClean="0"/>
              <a:t>1. </a:t>
            </a:r>
            <a:r>
              <a:rPr lang="ko-KR" altLang="en-US" b="1" dirty="0" smtClean="0"/>
              <a:t>거시 경제지표에 따른 </a:t>
            </a:r>
            <a:r>
              <a:rPr lang="ko-KR" altLang="en-US" b="1" dirty="0" smtClean="0"/>
              <a:t>진상파악</a:t>
            </a:r>
            <a:endParaRPr lang="en-US" altLang="ko-KR" b="1" dirty="0" smtClean="0"/>
          </a:p>
          <a:p>
            <a:pPr marL="0" indent="0">
              <a:buNone/>
            </a:pPr>
            <a:r>
              <a:rPr lang="en-US" altLang="ko-KR" b="1" dirty="0" smtClean="0"/>
              <a:t>2. </a:t>
            </a:r>
            <a:r>
              <a:rPr lang="ko-KR" altLang="en-US" b="1" dirty="0"/>
              <a:t>일본의 재정정책과 일본은행의 개입 </a:t>
            </a:r>
            <a:endParaRPr lang="en-US" altLang="ko-KR" b="1" dirty="0"/>
          </a:p>
          <a:p>
            <a:pPr marL="0" indent="0">
              <a:buNone/>
            </a:pPr>
            <a:r>
              <a:rPr lang="en-US" altLang="ko-KR" b="1" dirty="0" smtClean="0"/>
              <a:t>3. </a:t>
            </a:r>
            <a:r>
              <a:rPr lang="ko-KR" altLang="en-US" b="1" dirty="0" err="1"/>
              <a:t>아베정권의</a:t>
            </a:r>
            <a:r>
              <a:rPr lang="ko-KR" altLang="en-US" b="1" dirty="0"/>
              <a:t> 경제정책</a:t>
            </a:r>
            <a:r>
              <a:rPr lang="en-US" altLang="ko-KR" b="1" dirty="0"/>
              <a:t>(</a:t>
            </a:r>
            <a:r>
              <a:rPr lang="ko-KR" altLang="en-US" b="1" dirty="0" err="1"/>
              <a:t>아베노믹스</a:t>
            </a:r>
            <a:r>
              <a:rPr lang="en-US" altLang="ko-KR" b="1" dirty="0"/>
              <a:t>) </a:t>
            </a:r>
            <a:r>
              <a:rPr lang="ko-KR" altLang="en-US" b="1" dirty="0"/>
              <a:t>평가</a:t>
            </a:r>
            <a:endParaRPr lang="en-US" altLang="ko-KR" b="1" dirty="0" smtClean="0"/>
          </a:p>
          <a:p>
            <a:pPr marL="0" indent="0">
              <a:buNone/>
            </a:pPr>
            <a:r>
              <a:rPr lang="en-US" altLang="ko-KR" b="1" dirty="0" smtClean="0"/>
              <a:t>4</a:t>
            </a:r>
            <a:r>
              <a:rPr lang="en-US" altLang="ko-KR" b="1" dirty="0" smtClean="0"/>
              <a:t>.</a:t>
            </a:r>
            <a:r>
              <a:rPr lang="ko-KR" altLang="en-US" b="1" dirty="0"/>
              <a:t> </a:t>
            </a:r>
            <a:r>
              <a:rPr lang="ko-KR" altLang="en-US" b="1" dirty="0" smtClean="0"/>
              <a:t>전망</a:t>
            </a:r>
            <a:endParaRPr lang="en-US" altLang="ko-KR" b="1" dirty="0" smtClean="0"/>
          </a:p>
          <a:p>
            <a:pPr marL="0" indent="0">
              <a:buNone/>
            </a:pPr>
            <a:r>
              <a:rPr lang="en-US" altLang="ko-KR" b="1" dirty="0" smtClean="0"/>
              <a:t>5. </a:t>
            </a:r>
            <a:r>
              <a:rPr lang="ko-KR" altLang="ja-JP" b="1" dirty="0" smtClean="0"/>
              <a:t>속성이 </a:t>
            </a:r>
            <a:r>
              <a:rPr lang="ko-KR" altLang="ja-JP" b="1" dirty="0"/>
              <a:t>너무 다른 한일</a:t>
            </a:r>
            <a:r>
              <a:rPr lang="ko-KR" altLang="en-US" b="1" dirty="0"/>
              <a:t>간</a:t>
            </a:r>
            <a:r>
              <a:rPr lang="ko-KR" altLang="ja-JP" b="1" dirty="0"/>
              <a:t>의 국가 채무</a:t>
            </a:r>
            <a:endParaRPr lang="en-US" altLang="ko-KR" b="1" dirty="0" smtClean="0"/>
          </a:p>
          <a:p>
            <a:pPr marL="0" indent="0">
              <a:buNone/>
            </a:pPr>
            <a:r>
              <a:rPr lang="en-US" altLang="ko-KR" b="1" dirty="0" smtClean="0"/>
              <a:t>6. </a:t>
            </a:r>
            <a:r>
              <a:rPr lang="ko-KR" altLang="ja-JP" b="1" dirty="0" err="1"/>
              <a:t>관제민추</a:t>
            </a:r>
            <a:r>
              <a:rPr lang="en-US" altLang="ja-JP" b="1" dirty="0"/>
              <a:t>(</a:t>
            </a:r>
            <a:r>
              <a:rPr lang="ko-KR" altLang="ja-JP" b="1" dirty="0" err="1"/>
              <a:t>官</a:t>
            </a:r>
            <a:r>
              <a:rPr lang="ko-KR" altLang="en-US" b="1" dirty="0" err="1"/>
              <a:t>制</a:t>
            </a:r>
            <a:r>
              <a:rPr lang="ko-KR" altLang="ja-JP" b="1" dirty="0" err="1"/>
              <a:t>民追</a:t>
            </a:r>
            <a:r>
              <a:rPr lang="en-US" altLang="ja-JP" b="1" dirty="0"/>
              <a:t>)</a:t>
            </a:r>
            <a:r>
              <a:rPr lang="ko-KR" altLang="ja-JP" b="1" dirty="0"/>
              <a:t>의 일본</a:t>
            </a:r>
            <a:r>
              <a:rPr lang="ko-KR" altLang="en-US" b="1" dirty="0"/>
              <a:t>사회</a:t>
            </a:r>
            <a:endParaRPr lang="en-US" altLang="ko-KR" b="1" dirty="0" smtClean="0"/>
          </a:p>
          <a:p>
            <a:pPr marL="0" indent="0">
              <a:buNone/>
            </a:pPr>
            <a:r>
              <a:rPr lang="en-US" altLang="ko-KR" b="1" dirty="0" smtClean="0"/>
              <a:t>7. </a:t>
            </a:r>
            <a:r>
              <a:rPr lang="ko-KR" altLang="en-US" b="1" dirty="0"/>
              <a:t>한일 특징 차이 및 시사점</a:t>
            </a:r>
            <a:endParaRPr lang="en-US" altLang="ko-KR" b="1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4</a:t>
            </a:fld>
            <a:endParaRPr lang="en-US" altLang="ja-JP"/>
          </a:p>
        </p:txBody>
      </p:sp>
      <p:sp>
        <p:nvSpPr>
          <p:cNvPr id="5" name="タイトル 1"/>
          <p:cNvSpPr txBox="1">
            <a:spLocks/>
          </p:cNvSpPr>
          <p:nvPr/>
        </p:nvSpPr>
        <p:spPr bwMode="auto">
          <a:xfrm>
            <a:off x="228600" y="519554"/>
            <a:ext cx="8540552" cy="1289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ＭＳ Ｐゴシック" pitchFamily="50" charset="-128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ＭＳ Ｐゴシック" pitchFamily="50" charset="-128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ＭＳ Ｐゴシック" pitchFamily="50" charset="-128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ＭＳ Ｐゴシック" pitchFamily="50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ＭＳ Ｐゴシック" pitchFamily="50" charset="-128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ＭＳ Ｐゴシック" pitchFamily="50" charset="-128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ＭＳ Ｐゴシック" pitchFamily="50" charset="-128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ＭＳ Ｐゴシック" pitchFamily="50" charset="-128"/>
              </a:defRPr>
            </a:lvl9pPr>
          </a:lstStyle>
          <a:p>
            <a:pPr>
              <a:defRPr/>
            </a:pPr>
            <a:r>
              <a:rPr lang="ko-KR" altLang="en-US" sz="4000" b="1" dirty="0" smtClean="0">
                <a:ea typeface="굴림" panose="020B0600000101010101" pitchFamily="50" charset="-127"/>
              </a:rPr>
              <a:t>제</a:t>
            </a:r>
            <a:r>
              <a:rPr lang="en-US" altLang="ko-KR" sz="4000" b="1" dirty="0" smtClean="0">
                <a:ea typeface="굴림" panose="020B0600000101010101" pitchFamily="50" charset="-127"/>
              </a:rPr>
              <a:t>1</a:t>
            </a:r>
            <a:r>
              <a:rPr lang="ko-KR" altLang="en-US" sz="4000" b="1" dirty="0" smtClean="0">
                <a:ea typeface="굴림" panose="020B0600000101010101" pitchFamily="50" charset="-127"/>
              </a:rPr>
              <a:t>부 일본 </a:t>
            </a:r>
            <a:r>
              <a:rPr lang="ko-KR" altLang="en-US" sz="4000" b="1" dirty="0">
                <a:ea typeface="굴림" panose="020B0600000101010101" pitchFamily="50" charset="-127"/>
              </a:rPr>
              <a:t>경제의 진상 파악 및 평가</a:t>
            </a:r>
            <a:r>
              <a:rPr lang="en-US" altLang="ko-KR" sz="4000" b="1" dirty="0">
                <a:ea typeface="굴림" panose="020B0600000101010101" pitchFamily="50" charset="-127"/>
              </a:rPr>
              <a:t>: </a:t>
            </a:r>
            <a:r>
              <a:rPr lang="ko-KR" altLang="en-US" sz="4000" b="1" dirty="0">
                <a:ea typeface="굴림" panose="020B0600000101010101" pitchFamily="50" charset="-127"/>
              </a:rPr>
              <a:t>한국과의 비교 관점</a:t>
            </a:r>
            <a:endParaRPr lang="en-US" altLang="ko-KR" sz="4000" b="1" dirty="0">
              <a:solidFill>
                <a:schemeClr val="tx1"/>
              </a:solidFill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34973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721600" cy="864096"/>
          </a:xfrm>
        </p:spPr>
        <p:txBody>
          <a:bodyPr/>
          <a:lstStyle/>
          <a:p>
            <a:pPr algn="l"/>
            <a:r>
              <a:rPr lang="en-US" altLang="ko-KR" sz="4000" b="1" dirty="0" smtClean="0"/>
              <a:t>1. </a:t>
            </a:r>
            <a:r>
              <a:rPr lang="ko-KR" altLang="en-US" sz="4000" b="1" dirty="0" smtClean="0"/>
              <a:t>거시 경제지표에 </a:t>
            </a:r>
            <a:r>
              <a:rPr lang="ko-KR" altLang="en-US" sz="4000" b="1" dirty="0"/>
              <a:t>따른 </a:t>
            </a:r>
            <a:r>
              <a:rPr lang="ko-KR" altLang="en-US" sz="4000" b="1" dirty="0" smtClean="0"/>
              <a:t>진상파악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39552" y="1196752"/>
            <a:ext cx="8208912" cy="5472608"/>
          </a:xfrm>
        </p:spPr>
        <p:txBody>
          <a:bodyPr/>
          <a:lstStyle/>
          <a:p>
            <a:pPr marL="571500" indent="-571500" algn="l">
              <a:lnSpc>
                <a:spcPts val="4000"/>
              </a:lnSpc>
              <a:buFont typeface="Wingdings" panose="05000000000000000000" pitchFamily="2" charset="2"/>
              <a:buChar char="§"/>
            </a:pPr>
            <a:r>
              <a:rPr lang="ko-KR" altLang="en-US" sz="3600" dirty="0" smtClean="0"/>
              <a:t>일본의 </a:t>
            </a:r>
            <a:r>
              <a:rPr lang="ko-KR" altLang="en-US" sz="3600" dirty="0" smtClean="0"/>
              <a:t>시기별 경제성장률 추이</a:t>
            </a:r>
            <a:endParaRPr lang="en-US" altLang="ko-KR" sz="3600" dirty="0" smtClean="0"/>
          </a:p>
          <a:p>
            <a:pPr marL="571500" indent="-571500" algn="l">
              <a:lnSpc>
                <a:spcPts val="4000"/>
              </a:lnSpc>
              <a:buFont typeface="Wingdings" panose="05000000000000000000" pitchFamily="2" charset="2"/>
              <a:buChar char="§"/>
            </a:pPr>
            <a:r>
              <a:rPr lang="ko-KR" altLang="en-US" sz="3600" dirty="0" smtClean="0"/>
              <a:t>일본의 주요경제 지표 추이</a:t>
            </a:r>
            <a:endParaRPr lang="en-US" altLang="ko-KR" sz="3600" dirty="0" smtClean="0"/>
          </a:p>
          <a:p>
            <a:pPr marL="571500" indent="-571500" algn="l">
              <a:lnSpc>
                <a:spcPts val="4000"/>
              </a:lnSpc>
              <a:buFont typeface="Wingdings" panose="05000000000000000000" pitchFamily="2" charset="2"/>
              <a:buChar char="§"/>
            </a:pPr>
            <a:r>
              <a:rPr lang="ko-KR" altLang="en-US" sz="3600" dirty="0" smtClean="0"/>
              <a:t>한일 실질 경제</a:t>
            </a:r>
            <a:r>
              <a:rPr lang="en-US" altLang="ko-KR" sz="3600" dirty="0" smtClean="0"/>
              <a:t> </a:t>
            </a:r>
            <a:r>
              <a:rPr lang="en-US" altLang="ko-KR" sz="3600" dirty="0"/>
              <a:t>(GDP) </a:t>
            </a:r>
            <a:r>
              <a:rPr lang="ko-KR" altLang="en-US" sz="3600" dirty="0" smtClean="0"/>
              <a:t>성장률 비교</a:t>
            </a:r>
            <a:endParaRPr lang="en-US" altLang="ko-KR" sz="3600" dirty="0" smtClean="0"/>
          </a:p>
          <a:p>
            <a:pPr marL="571500" indent="-571500" algn="l">
              <a:lnSpc>
                <a:spcPts val="4000"/>
              </a:lnSpc>
              <a:buFont typeface="Wingdings" panose="05000000000000000000" pitchFamily="2" charset="2"/>
              <a:buChar char="§"/>
            </a:pPr>
            <a:r>
              <a:rPr lang="ko-KR" altLang="en-US" sz="3600" dirty="0" smtClean="0"/>
              <a:t>일본 </a:t>
            </a:r>
            <a:r>
              <a:rPr lang="en-US" altLang="ja-JP" sz="3600" dirty="0"/>
              <a:t>GDP </a:t>
            </a:r>
            <a:r>
              <a:rPr lang="ko-KR" altLang="en-US" sz="3600" dirty="0"/>
              <a:t>규모의 </a:t>
            </a:r>
            <a:r>
              <a:rPr lang="ko-KR" altLang="en-US" sz="3600" dirty="0" smtClean="0"/>
              <a:t>추이</a:t>
            </a:r>
            <a:endParaRPr lang="en-US" altLang="ko-KR" sz="3600" dirty="0" smtClean="0"/>
          </a:p>
          <a:p>
            <a:pPr marL="571500" indent="-571500" algn="l">
              <a:lnSpc>
                <a:spcPts val="4000"/>
              </a:lnSpc>
              <a:buFont typeface="Wingdings" panose="05000000000000000000" pitchFamily="2" charset="2"/>
              <a:buChar char="§"/>
            </a:pPr>
            <a:r>
              <a:rPr lang="ko-KR" altLang="en-US" sz="3600" dirty="0" smtClean="0"/>
              <a:t>경제성장률과 </a:t>
            </a:r>
            <a:r>
              <a:rPr lang="ko-KR" altLang="en-US" sz="3600" dirty="0"/>
              <a:t>가계저축률 </a:t>
            </a:r>
            <a:r>
              <a:rPr lang="ko-KR" altLang="en-US" sz="3600" dirty="0" smtClean="0"/>
              <a:t>한일 </a:t>
            </a:r>
            <a:r>
              <a:rPr lang="ko-KR" altLang="en-US" sz="3600" dirty="0"/>
              <a:t>비교</a:t>
            </a:r>
            <a:endParaRPr lang="en-US" altLang="ko-KR" sz="3600" dirty="0"/>
          </a:p>
          <a:p>
            <a:pPr marL="571500" indent="-571500" algn="l">
              <a:lnSpc>
                <a:spcPts val="4000"/>
              </a:lnSpc>
              <a:buFont typeface="Wingdings" panose="05000000000000000000" pitchFamily="2" charset="2"/>
              <a:buChar char="§"/>
            </a:pPr>
            <a:r>
              <a:rPr lang="ko-KR" altLang="en-US" sz="3600" dirty="0"/>
              <a:t>일인당 </a:t>
            </a:r>
            <a:r>
              <a:rPr lang="en-US" altLang="ko-KR" sz="3600" dirty="0"/>
              <a:t>GDP</a:t>
            </a:r>
            <a:r>
              <a:rPr lang="ko-KR" altLang="en-US" sz="3600" dirty="0"/>
              <a:t>와 가계소득 비교</a:t>
            </a:r>
            <a:endParaRPr lang="en-US" altLang="ko-KR" sz="3600" dirty="0"/>
          </a:p>
          <a:p>
            <a:pPr marL="571500" indent="-571500" algn="l">
              <a:lnSpc>
                <a:spcPts val="4000"/>
              </a:lnSpc>
              <a:buFont typeface="Wingdings" panose="05000000000000000000" pitchFamily="2" charset="2"/>
              <a:buChar char="§"/>
            </a:pPr>
            <a:r>
              <a:rPr lang="en-US" altLang="ja-JP" sz="3600" dirty="0" smtClean="0"/>
              <a:t>1965</a:t>
            </a:r>
            <a:r>
              <a:rPr lang="ko-KR" altLang="ja-JP" sz="3600" dirty="0"/>
              <a:t>년 이후 일인당</a:t>
            </a:r>
            <a:r>
              <a:rPr lang="en-US" altLang="ja-JP" sz="3600" dirty="0"/>
              <a:t> GDP</a:t>
            </a:r>
            <a:r>
              <a:rPr lang="ko-KR" altLang="ja-JP" sz="3600" dirty="0"/>
              <a:t>의 </a:t>
            </a:r>
            <a:r>
              <a:rPr lang="ko-KR" altLang="ja-JP" sz="3600" dirty="0" smtClean="0"/>
              <a:t>日韓倍率</a:t>
            </a:r>
            <a:endParaRPr lang="en-US" altLang="ko-KR" sz="3600" dirty="0" smtClean="0"/>
          </a:p>
          <a:p>
            <a:pPr marL="571500" indent="-571500" algn="l">
              <a:lnSpc>
                <a:spcPts val="4000"/>
              </a:lnSpc>
              <a:buFont typeface="Wingdings" panose="05000000000000000000" pitchFamily="2" charset="2"/>
              <a:buChar char="§"/>
            </a:pPr>
            <a:r>
              <a:rPr lang="ja-JP" altLang="en-US" sz="3600" dirty="0" smtClean="0"/>
              <a:t>合</a:t>
            </a:r>
            <a:r>
              <a:rPr lang="ja-JP" altLang="en-US" sz="3600" dirty="0"/>
              <a:t>計特殊出生</a:t>
            </a:r>
            <a:r>
              <a:rPr lang="ja-JP" altLang="en-US" sz="3600" dirty="0" smtClean="0"/>
              <a:t>率</a:t>
            </a:r>
            <a:r>
              <a:rPr lang="en-US" altLang="ja-JP" sz="3600" dirty="0" smtClean="0"/>
              <a:t>, </a:t>
            </a:r>
            <a:r>
              <a:rPr lang="ko-KR" altLang="en-US" sz="3600" dirty="0" smtClean="0"/>
              <a:t>고령화 추이 비교</a:t>
            </a:r>
            <a:endParaRPr lang="en-US" altLang="ko-KR" sz="3600" dirty="0" smtClean="0"/>
          </a:p>
          <a:p>
            <a:pPr marL="571500" indent="-571500" algn="l">
              <a:lnSpc>
                <a:spcPts val="4000"/>
              </a:lnSpc>
              <a:buFont typeface="Wingdings" panose="05000000000000000000" pitchFamily="2" charset="2"/>
              <a:buChar char="§"/>
            </a:pPr>
            <a:r>
              <a:rPr lang="ko-KR" altLang="en-US" sz="3600" dirty="0">
                <a:latin typeface="HG丸ｺﾞｼｯｸM-PRO" pitchFamily="49" charset="-128"/>
                <a:ea typeface="HG丸ｺﾞｼｯｸM-PRO" pitchFamily="49" charset="-128"/>
              </a:rPr>
              <a:t>일본 </a:t>
            </a:r>
            <a:r>
              <a:rPr lang="ja-JP" altLang="en-US" sz="3600" dirty="0">
                <a:latin typeface="HG丸ｺﾞｼｯｸM-PRO" pitchFamily="49" charset="-128"/>
                <a:ea typeface="HG丸ｺﾞｼｯｸM-PRO" pitchFamily="49" charset="-128"/>
              </a:rPr>
              <a:t>有効求人倍</a:t>
            </a:r>
            <a:r>
              <a:rPr lang="ja-JP" altLang="en-US" sz="3600" dirty="0" smtClean="0">
                <a:latin typeface="HG丸ｺﾞｼｯｸM-PRO" pitchFamily="49" charset="-128"/>
                <a:ea typeface="HG丸ｺﾞｼｯｸM-PRO" pitchFamily="49" charset="-128"/>
              </a:rPr>
              <a:t>率</a:t>
            </a:r>
            <a:r>
              <a:rPr lang="en-US" altLang="ja-JP" sz="3600" dirty="0" smtClean="0">
                <a:latin typeface="HG丸ｺﾞｼｯｸM-PRO" pitchFamily="49" charset="-128"/>
                <a:ea typeface="HG丸ｺﾞｼｯｸM-PRO" pitchFamily="49" charset="-128"/>
              </a:rPr>
              <a:t>/</a:t>
            </a:r>
            <a:r>
              <a:rPr lang="ko-KR" altLang="en-US" sz="3600" dirty="0" smtClean="0">
                <a:latin typeface="HG丸ｺﾞｼｯｸM-PRO" pitchFamily="49" charset="-128"/>
                <a:ea typeface="HG丸ｺﾞｼｯｸM-PRO" pitchFamily="49" charset="-128"/>
              </a:rPr>
              <a:t>실업률의 추이</a:t>
            </a:r>
            <a:endParaRPr lang="ko-KR" altLang="en-US" sz="36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F03466A9-4396-47DE-9110-969261A983BC}" type="slidenum">
              <a:rPr lang="en-US" altLang="ja-JP" smtClean="0"/>
              <a:pPr/>
              <a:t>5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68895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435280" cy="629320"/>
          </a:xfrm>
        </p:spPr>
        <p:txBody>
          <a:bodyPr/>
          <a:lstStyle/>
          <a:p>
            <a:r>
              <a:rPr lang="ko-KR" altLang="en-US" sz="4000" dirty="0" smtClean="0"/>
              <a:t> 일본의 </a:t>
            </a:r>
            <a:r>
              <a:rPr lang="ko-KR" altLang="en-US" sz="4000" dirty="0"/>
              <a:t>시기별 </a:t>
            </a:r>
            <a:r>
              <a:rPr lang="ko-KR" altLang="en-US" sz="4000" dirty="0" smtClean="0"/>
              <a:t>경제성장률 추이 </a:t>
            </a:r>
            <a:endParaRPr kumimoji="1" lang="ja-JP" altLang="en-US" sz="40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6</a:t>
            </a:fld>
            <a:endParaRPr lang="en-US" altLang="ja-JP"/>
          </a:p>
        </p:txBody>
      </p:sp>
      <p:pic>
        <p:nvPicPr>
          <p:cNvPr id="5" name="図 1" descr="http://www2.ttcn.ne.jp/honkawa/images/4400.gif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36712"/>
            <a:ext cx="8928992" cy="590465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직사각형 2"/>
          <p:cNvSpPr/>
          <p:nvPr/>
        </p:nvSpPr>
        <p:spPr bwMode="auto">
          <a:xfrm>
            <a:off x="251520" y="908720"/>
            <a:ext cx="1656184" cy="21602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95515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229600" cy="629320"/>
          </a:xfrm>
        </p:spPr>
        <p:txBody>
          <a:bodyPr/>
          <a:lstStyle/>
          <a:p>
            <a:r>
              <a:rPr lang="ko-KR" altLang="ja-JP" sz="3600" b="1" dirty="0"/>
              <a:t>일본의 주요 </a:t>
            </a:r>
            <a:r>
              <a:rPr lang="ko-KR" altLang="ja-JP" sz="3600" b="1" dirty="0" smtClean="0"/>
              <a:t>경제지표</a:t>
            </a:r>
            <a:r>
              <a:rPr lang="en-US" altLang="ko-KR" sz="3600" b="1" dirty="0" smtClean="0"/>
              <a:t> </a:t>
            </a:r>
            <a:r>
              <a:rPr lang="ko-KR" altLang="en-US" sz="3600" b="1" dirty="0" smtClean="0"/>
              <a:t>추이</a:t>
            </a:r>
            <a:endParaRPr kumimoji="1" lang="ja-JP" altLang="en-US" sz="3600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7</a:t>
            </a:fld>
            <a:endParaRPr lang="en-US" altLang="ja-JP"/>
          </a:p>
        </p:txBody>
      </p:sp>
      <p:graphicFrame>
        <p:nvGraphicFramePr>
          <p:cNvPr id="5" name="내용 개체 틀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0681591"/>
              </p:ext>
            </p:extLst>
          </p:nvPr>
        </p:nvGraphicFramePr>
        <p:xfrm>
          <a:off x="184150" y="835024"/>
          <a:ext cx="8736013" cy="59063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8" name="문서" r:id="rId3" imgW="5591719" imgH="3435612" progId="Word.Document.12">
                  <p:embed/>
                </p:oleObj>
              </mc:Choice>
              <mc:Fallback>
                <p:oleObj name="문서" r:id="rId3" imgW="5591719" imgH="3435612" progId="Word.Document.12">
                  <p:embed/>
                  <p:pic>
                    <p:nvPicPr>
                      <p:cNvPr id="0" name="내용 개체 틀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150" y="835024"/>
                        <a:ext cx="8736013" cy="590634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3653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892480" cy="1008112"/>
          </a:xfrm>
        </p:spPr>
        <p:txBody>
          <a:bodyPr/>
          <a:lstStyle/>
          <a:p>
            <a:r>
              <a:rPr lang="ko-KR" altLang="ja-JP" sz="4000" dirty="0" smtClean="0"/>
              <a:t>한일 </a:t>
            </a:r>
            <a:r>
              <a:rPr lang="ko-KR" altLang="en-US" sz="4000" dirty="0" smtClean="0"/>
              <a:t>실질 경제</a:t>
            </a:r>
            <a:r>
              <a:rPr lang="ko-KR" altLang="ja-JP" sz="4000" dirty="0" smtClean="0"/>
              <a:t>（</a:t>
            </a:r>
            <a:r>
              <a:rPr lang="en-US" altLang="ja-JP" sz="4000" dirty="0"/>
              <a:t>GDP</a:t>
            </a:r>
            <a:r>
              <a:rPr lang="ko-KR" altLang="ja-JP" sz="4000" dirty="0" smtClean="0"/>
              <a:t>）</a:t>
            </a:r>
            <a:r>
              <a:rPr lang="ko-KR" altLang="en-US" sz="4000" dirty="0" smtClean="0"/>
              <a:t>성장률</a:t>
            </a:r>
            <a:r>
              <a:rPr lang="ko-KR" altLang="ja-JP" sz="4000" dirty="0" smtClean="0"/>
              <a:t>（</a:t>
            </a:r>
            <a:r>
              <a:rPr lang="en-US" altLang="ko-KR" sz="4000" dirty="0" smtClean="0"/>
              <a:t>%</a:t>
            </a:r>
            <a:r>
              <a:rPr lang="ko-KR" altLang="ja-JP" sz="4000" dirty="0" smtClean="0"/>
              <a:t>）</a:t>
            </a:r>
            <a:r>
              <a:rPr lang="en-US" altLang="ko-KR" sz="4000" dirty="0" smtClean="0"/>
              <a:t> </a:t>
            </a:r>
            <a:r>
              <a:rPr lang="ko-KR" altLang="en-US" sz="4000" dirty="0" smtClean="0"/>
              <a:t>비교</a:t>
            </a:r>
            <a:endParaRPr kumimoji="1" lang="ja-JP" altLang="en-US" sz="40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8</a:t>
            </a:fld>
            <a:endParaRPr lang="en-US" altLang="ja-JP"/>
          </a:p>
        </p:txBody>
      </p:sp>
      <p:graphicFrame>
        <p:nvGraphicFramePr>
          <p:cNvPr id="6" name="내용 개체 틀 5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1363252"/>
              </p:ext>
            </p:extLst>
          </p:nvPr>
        </p:nvGraphicFramePr>
        <p:xfrm>
          <a:off x="323528" y="1052736"/>
          <a:ext cx="8712968" cy="56394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05" name="문서" r:id="rId3" imgW="5619731" imgH="3964274" progId="Word.Document.12">
                  <p:embed/>
                </p:oleObj>
              </mc:Choice>
              <mc:Fallback>
                <p:oleObj name="문서" r:id="rId3" imgW="5619731" imgH="396427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3528" y="1052736"/>
                        <a:ext cx="8712968" cy="56394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8319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504" y="476672"/>
            <a:ext cx="8928992" cy="1143000"/>
          </a:xfrm>
        </p:spPr>
        <p:txBody>
          <a:bodyPr/>
          <a:lstStyle/>
          <a:p>
            <a:r>
              <a:rPr lang="ko-KR" altLang="ja-JP" sz="4000" dirty="0" smtClean="0">
                <a:latin typeface="+mn-ea"/>
                <a:ea typeface="+mn-ea"/>
              </a:rPr>
              <a:t>５</a:t>
            </a:r>
            <a:r>
              <a:rPr lang="ko-KR" altLang="en-US" sz="4000" dirty="0" smtClean="0">
                <a:latin typeface="+mn-ea"/>
                <a:ea typeface="+mn-ea"/>
              </a:rPr>
              <a:t>년</a:t>
            </a:r>
            <a:r>
              <a:rPr lang="ko-KR" altLang="ja-JP" sz="4000" dirty="0" smtClean="0">
                <a:latin typeface="+mn-ea"/>
                <a:ea typeface="+mn-ea"/>
              </a:rPr>
              <a:t> </a:t>
            </a:r>
            <a:r>
              <a:rPr lang="ko-KR" altLang="ja-JP" sz="4000" dirty="0">
                <a:latin typeface="+mn-ea"/>
                <a:ea typeface="+mn-ea"/>
              </a:rPr>
              <a:t>터울의 </a:t>
            </a:r>
            <a:r>
              <a:rPr lang="en-US" altLang="ko-KR" sz="4000" dirty="0" smtClean="0">
                <a:latin typeface="+mn-ea"/>
                <a:ea typeface="+mn-ea"/>
              </a:rPr>
              <a:t/>
            </a:r>
            <a:br>
              <a:rPr lang="en-US" altLang="ko-KR" sz="4000" dirty="0" smtClean="0">
                <a:latin typeface="+mn-ea"/>
                <a:ea typeface="+mn-ea"/>
              </a:rPr>
            </a:br>
            <a:r>
              <a:rPr lang="ko-KR" altLang="ja-JP" sz="4000" dirty="0" smtClean="0">
                <a:latin typeface="+mn-ea"/>
                <a:ea typeface="+mn-ea"/>
              </a:rPr>
              <a:t>한일 </a:t>
            </a:r>
            <a:r>
              <a:rPr lang="ko-KR" altLang="en-US" sz="4000" dirty="0" smtClean="0">
                <a:latin typeface="+mn-ea"/>
                <a:ea typeface="+mn-ea"/>
              </a:rPr>
              <a:t>평균실질경제</a:t>
            </a:r>
            <a:r>
              <a:rPr lang="ko-KR" altLang="ja-JP" sz="4000" dirty="0" smtClean="0">
                <a:latin typeface="+mn-ea"/>
                <a:ea typeface="+mn-ea"/>
              </a:rPr>
              <a:t>（</a:t>
            </a:r>
            <a:r>
              <a:rPr lang="en-US" altLang="ja-JP" sz="4000" dirty="0">
                <a:latin typeface="+mn-ea"/>
                <a:ea typeface="+mn-ea"/>
              </a:rPr>
              <a:t>GDP</a:t>
            </a:r>
            <a:r>
              <a:rPr lang="ko-KR" altLang="ja-JP" sz="4000" dirty="0" smtClean="0">
                <a:latin typeface="+mn-ea"/>
                <a:ea typeface="+mn-ea"/>
              </a:rPr>
              <a:t>）</a:t>
            </a:r>
            <a:r>
              <a:rPr lang="ko-KR" altLang="en-US" sz="4000" dirty="0" smtClean="0">
                <a:latin typeface="+mn-ea"/>
              </a:rPr>
              <a:t>성장률</a:t>
            </a:r>
            <a:r>
              <a:rPr lang="ko-KR" altLang="ja-JP" sz="4000" dirty="0" smtClean="0">
                <a:latin typeface="+mn-ea"/>
                <a:ea typeface="+mn-ea"/>
              </a:rPr>
              <a:t>（％）</a:t>
            </a:r>
            <a:endParaRPr kumimoji="1" lang="ja-JP" altLang="en-US" sz="4000" dirty="0">
              <a:latin typeface="+mn-ea"/>
              <a:ea typeface="+mn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9</a:t>
            </a:fld>
            <a:endParaRPr lang="en-US" altLang="ja-JP"/>
          </a:p>
        </p:txBody>
      </p:sp>
      <p:graphicFrame>
        <p:nvGraphicFramePr>
          <p:cNvPr id="6" name="내용 개체 틀 5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3254638"/>
              </p:ext>
            </p:extLst>
          </p:nvPr>
        </p:nvGraphicFramePr>
        <p:xfrm>
          <a:off x="69056" y="2195163"/>
          <a:ext cx="9005887" cy="425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8" name="문서" r:id="rId3" imgW="5536680" imgH="952626" progId="Word.Document.12">
                  <p:embed/>
                </p:oleObj>
              </mc:Choice>
              <mc:Fallback>
                <p:oleObj name="문서" r:id="rId3" imgW="5536680" imgH="95262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9056" y="2195163"/>
                        <a:ext cx="9005887" cy="42560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26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dirty="0" smtClean="0"/>
              <a:t>일본 </a:t>
            </a:r>
            <a:r>
              <a:rPr lang="en-US" altLang="ja-JP" sz="3200" dirty="0" smtClean="0"/>
              <a:t>GDP </a:t>
            </a:r>
            <a:r>
              <a:rPr lang="ko-KR" altLang="en-US" sz="3200" dirty="0" smtClean="0"/>
              <a:t>규모의 추이</a:t>
            </a:r>
            <a:r>
              <a:rPr lang="ja-JP" altLang="en-US" sz="2400" dirty="0" smtClean="0"/>
              <a:t>（</a:t>
            </a:r>
            <a:r>
              <a:rPr lang="en-US" altLang="ja-JP" sz="2400" dirty="0" smtClean="0"/>
              <a:t>2000</a:t>
            </a:r>
            <a:r>
              <a:rPr lang="ja-JP" altLang="en-US" sz="2400" dirty="0" smtClean="0"/>
              <a:t>～</a:t>
            </a:r>
            <a:r>
              <a:rPr lang="en-US" altLang="ja-JP" sz="2400" dirty="0" smtClean="0"/>
              <a:t>2016</a:t>
            </a:r>
            <a:r>
              <a:rPr lang="ko-KR" altLang="en-US" sz="2400" dirty="0" smtClean="0"/>
              <a:t>년도</a:t>
            </a:r>
            <a:r>
              <a:rPr lang="ja-JP" altLang="en-US" sz="2400" dirty="0" smtClean="0"/>
              <a:t>）</a:t>
            </a:r>
            <a:endParaRPr kumimoji="1" lang="ja-JP" altLang="en-US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0" y="1340768"/>
            <a:ext cx="8964488" cy="5016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テキスト ボックス 4"/>
          <p:cNvSpPr txBox="1"/>
          <p:nvPr/>
        </p:nvSpPr>
        <p:spPr>
          <a:xfrm>
            <a:off x="52250" y="6356866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b="1" dirty="0" smtClean="0">
                <a:latin typeface="+mn-ea"/>
                <a:ea typeface="+mn-ea"/>
              </a:rPr>
              <a:t>出所）内閣府「</a:t>
            </a:r>
            <a:r>
              <a:rPr lang="zh-TW" altLang="en-US" b="1" dirty="0">
                <a:latin typeface="+mn-ea"/>
                <a:ea typeface="+mn-ea"/>
              </a:rPr>
              <a:t>国民経済計算（</a:t>
            </a:r>
            <a:r>
              <a:rPr lang="en-US" altLang="zh-TW" b="1" dirty="0">
                <a:latin typeface="+mn-ea"/>
                <a:ea typeface="+mn-ea"/>
              </a:rPr>
              <a:t>GDP</a:t>
            </a:r>
            <a:r>
              <a:rPr lang="zh-TW" altLang="en-US" b="1" dirty="0">
                <a:latin typeface="+mn-ea"/>
                <a:ea typeface="+mn-ea"/>
              </a:rPr>
              <a:t>統計</a:t>
            </a:r>
            <a:r>
              <a:rPr lang="zh-TW" altLang="en-US" b="1" dirty="0" smtClean="0">
                <a:latin typeface="+mn-ea"/>
                <a:ea typeface="+mn-ea"/>
              </a:rPr>
              <a:t>）</a:t>
            </a:r>
            <a:r>
              <a:rPr lang="ja-JP" altLang="en-US" b="1" dirty="0" smtClean="0">
                <a:latin typeface="+mn-ea"/>
                <a:ea typeface="+mn-ea"/>
              </a:rPr>
              <a:t>」</a:t>
            </a:r>
            <a:endParaRPr kumimoji="1" lang="ja-JP" altLang="en-US" dirty="0">
              <a:latin typeface="+mn-ea"/>
              <a:ea typeface="+mn-ea"/>
            </a:endParaRPr>
          </a:p>
        </p:txBody>
      </p:sp>
      <p:sp>
        <p:nvSpPr>
          <p:cNvPr id="6" name="スライド番号プレースホルダー 7"/>
          <p:cNvSpPr>
            <a:spLocks noGrp="1"/>
          </p:cNvSpPr>
          <p:nvPr>
            <p:ph type="sldNum" sz="quarter" idx="11"/>
          </p:nvPr>
        </p:nvSpPr>
        <p:spPr>
          <a:xfrm>
            <a:off x="0" y="1271588"/>
            <a:ext cx="533400" cy="244475"/>
          </a:xfrm>
        </p:spPr>
        <p:txBody>
          <a:bodyPr>
            <a:noAutofit/>
          </a:bodyPr>
          <a:lstStyle/>
          <a:p>
            <a:pPr>
              <a:defRPr/>
            </a:pPr>
            <a:fld id="{DB9C6D96-3B04-4E6A-B011-17956D435000}" type="slidenum">
              <a:rPr lang="en-US" altLang="ja-JP" sz="1600" b="1" smtClean="0">
                <a:solidFill>
                  <a:schemeClr val="bg1"/>
                </a:solidFill>
              </a:rPr>
              <a:pPr>
                <a:defRPr/>
              </a:pPr>
              <a:t>10</a:t>
            </a:fld>
            <a:endParaRPr lang="en-US" altLang="ja-JP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72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タイトル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7859216" cy="845344"/>
          </a:xfrm>
        </p:spPr>
        <p:txBody>
          <a:bodyPr/>
          <a:lstStyle/>
          <a:p>
            <a:pPr algn="l"/>
            <a:r>
              <a:rPr lang="ko-KR" altLang="en-US" dirty="0" smtClean="0">
                <a:solidFill>
                  <a:schemeClr val="tx1"/>
                </a:solidFill>
                <a:effectLst/>
                <a:latin typeface="HGP創英角ﾎﾟｯﾌﾟ体" pitchFamily="50" charset="-128"/>
                <a:ea typeface="HGP創英角ﾎﾟｯﾌﾟ体" pitchFamily="50" charset="-128"/>
              </a:rPr>
              <a:t>주의</a:t>
            </a:r>
            <a:endParaRPr lang="ja-JP" altLang="en-US" dirty="0" smtClean="0">
              <a:solidFill>
                <a:schemeClr val="tx1"/>
              </a:solidFill>
              <a:effectLst/>
              <a:latin typeface="HGP創英角ﾎﾟｯﾌﾟ体" pitchFamily="50" charset="-128"/>
              <a:ea typeface="HGP創英角ﾎﾟｯﾌﾟ体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23528" y="1196752"/>
            <a:ext cx="8496944" cy="5328592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en-US" altLang="ja-JP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2013</a:t>
            </a:r>
            <a:r>
              <a:rPr lang="ja-JP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年</a:t>
            </a:r>
            <a:r>
              <a:rPr lang="en-US" altLang="ja-JP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7</a:t>
            </a:r>
            <a:r>
              <a:rPr lang="ja-JP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月</a:t>
            </a:r>
            <a:r>
              <a:rPr lang="en-US" altLang="ja-JP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31</a:t>
            </a:r>
            <a:r>
              <a:rPr lang="ja-JP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日：</a:t>
            </a:r>
            <a:r>
              <a:rPr lang="ko-KR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미국 상무성경제분석국</a:t>
            </a:r>
            <a:r>
              <a:rPr lang="en-US" altLang="ko-KR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(</a:t>
            </a:r>
            <a:r>
              <a:rPr lang="en-US" altLang="ja-JP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BEA)</a:t>
            </a:r>
            <a:r>
              <a:rPr lang="ko-KR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은</a:t>
            </a:r>
            <a:r>
              <a:rPr lang="en-US" altLang="ko-KR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,</a:t>
            </a:r>
            <a:r>
              <a:rPr lang="en-US" altLang="ja-JP" sz="2800" dirty="0"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  <a:r>
              <a:rPr lang="en-US" altLang="ja-JP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GDP </a:t>
            </a:r>
            <a:r>
              <a:rPr lang="ja-JP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計算方法</a:t>
            </a:r>
            <a:r>
              <a:rPr lang="ko-KR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을 변경하였다고 발표</a:t>
            </a:r>
            <a:r>
              <a:rPr lang="en-US" altLang="ko-KR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.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이제까지 </a:t>
            </a:r>
            <a:r>
              <a:rPr lang="ja-JP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支出</a:t>
            </a:r>
            <a:r>
              <a:rPr lang="ko-KR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로 취급되던 연구개발비가 </a:t>
            </a:r>
            <a:r>
              <a:rPr lang="en-US" altLang="ko-KR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‘</a:t>
            </a:r>
            <a:r>
              <a:rPr lang="ja-JP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設備投資</a:t>
            </a:r>
            <a:r>
              <a:rPr lang="en-US" altLang="ja-JP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’</a:t>
            </a:r>
            <a:r>
              <a:rPr lang="ko-KR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로 </a:t>
            </a:r>
            <a:r>
              <a:rPr lang="ko-KR" altLang="en-US" sz="2800" dirty="0">
                <a:latin typeface="Gulim" panose="020B0600000101010101" pitchFamily="34" charset="-127"/>
                <a:ea typeface="Gulim" panose="020B0600000101010101" pitchFamily="34" charset="-127"/>
              </a:rPr>
              <a:t>들어가게 </a:t>
            </a:r>
            <a:r>
              <a:rPr lang="ko-KR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됨 </a:t>
            </a:r>
            <a:r>
              <a:rPr lang="ja-JP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→ </a:t>
            </a:r>
            <a:r>
              <a:rPr lang="ko-KR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일거에 </a:t>
            </a:r>
            <a:r>
              <a:rPr lang="en-US" altLang="ja-JP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4,000</a:t>
            </a:r>
            <a:r>
              <a:rPr lang="ko-KR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억 달러 증가</a:t>
            </a:r>
            <a:endParaRPr lang="en-US" altLang="ko-KR" sz="2800" dirty="0" smtClean="0">
              <a:latin typeface="Gulim" panose="020B0600000101010101" pitchFamily="34" charset="-127"/>
              <a:ea typeface="Gulim" panose="020B0600000101010101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일본도 </a:t>
            </a:r>
            <a:r>
              <a:rPr lang="en-US" altLang="ja-JP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2016</a:t>
            </a:r>
            <a:r>
              <a:rPr lang="ja-JP" altLang="en-US" sz="2800" dirty="0">
                <a:latin typeface="Gulim" panose="020B0600000101010101" pitchFamily="34" charset="-127"/>
                <a:ea typeface="Gulim" panose="020B0600000101010101" pitchFamily="34" charset="-127"/>
              </a:rPr>
              <a:t>年</a:t>
            </a:r>
            <a:r>
              <a:rPr lang="en-US" altLang="ja-JP" sz="2800" dirty="0">
                <a:latin typeface="Gulim" panose="020B0600000101010101" pitchFamily="34" charset="-127"/>
                <a:ea typeface="Gulim" panose="020B0600000101010101" pitchFamily="34" charset="-127"/>
              </a:rPr>
              <a:t>10</a:t>
            </a:r>
            <a:r>
              <a:rPr lang="ja-JP" altLang="en-US" sz="2800" dirty="0">
                <a:latin typeface="Gulim" panose="020B0600000101010101" pitchFamily="34" charset="-127"/>
                <a:ea typeface="Gulim" panose="020B0600000101010101" pitchFamily="34" charset="-127"/>
              </a:rPr>
              <a:t>～</a:t>
            </a:r>
            <a:r>
              <a:rPr lang="en-US" altLang="ja-JP" sz="2800" dirty="0">
                <a:latin typeface="Gulim" panose="020B0600000101010101" pitchFamily="34" charset="-127"/>
                <a:ea typeface="Gulim" panose="020B0600000101010101" pitchFamily="34" charset="-127"/>
              </a:rPr>
              <a:t>12</a:t>
            </a:r>
            <a:r>
              <a:rPr lang="ja-JP" altLang="en-US" sz="2800" dirty="0">
                <a:latin typeface="Gulim" panose="020B0600000101010101" pitchFamily="34" charset="-127"/>
                <a:ea typeface="Gulim" panose="020B0600000101010101" pitchFamily="34" charset="-127"/>
              </a:rPr>
              <a:t>月期</a:t>
            </a:r>
            <a:r>
              <a:rPr lang="ko-KR" altLang="en-US" sz="2800" dirty="0">
                <a:latin typeface="Gulim" panose="020B0600000101010101" pitchFamily="34" charset="-127"/>
                <a:ea typeface="Gulim" panose="020B0600000101010101" pitchFamily="34" charset="-127"/>
              </a:rPr>
              <a:t>부터</a:t>
            </a:r>
            <a:r>
              <a:rPr lang="en-US" altLang="ko-KR" sz="2800" dirty="0">
                <a:latin typeface="Gulim" panose="020B0600000101010101" pitchFamily="34" charset="-127"/>
                <a:ea typeface="Gulim" panose="020B0600000101010101" pitchFamily="34" charset="-127"/>
              </a:rPr>
              <a:t>, </a:t>
            </a:r>
            <a:r>
              <a:rPr lang="ko-KR" altLang="en-US" sz="2800" dirty="0">
                <a:latin typeface="Gulim" panose="020B0600000101010101" pitchFamily="34" charset="-127"/>
                <a:ea typeface="Gulim" panose="020B0600000101010101" pitchFamily="34" charset="-127"/>
              </a:rPr>
              <a:t>이제까지</a:t>
            </a:r>
            <a:r>
              <a:rPr lang="ja-JP" altLang="en-US" sz="2800" dirty="0">
                <a:latin typeface="Gulim" panose="020B0600000101010101" pitchFamily="34" charset="-127"/>
                <a:ea typeface="Gulim" panose="020B0600000101010101" pitchFamily="34" charset="-127"/>
              </a:rPr>
              <a:t>「</a:t>
            </a:r>
            <a:r>
              <a:rPr lang="ko-KR" altLang="en-US" sz="2800" dirty="0">
                <a:latin typeface="Gulim" panose="020B0600000101010101" pitchFamily="34" charset="-127"/>
                <a:ea typeface="Gulim" panose="020B0600000101010101" pitchFamily="34" charset="-127"/>
              </a:rPr>
              <a:t>경비</a:t>
            </a:r>
            <a:r>
              <a:rPr lang="ja-JP" altLang="en-US" sz="2800" dirty="0">
                <a:latin typeface="Gulim" panose="020B0600000101010101" pitchFamily="34" charset="-127"/>
                <a:ea typeface="Gulim" panose="020B0600000101010101" pitchFamily="34" charset="-127"/>
              </a:rPr>
              <a:t>」</a:t>
            </a:r>
            <a:r>
              <a:rPr lang="ko-KR" altLang="en-US" sz="2800" dirty="0">
                <a:latin typeface="Gulim" panose="020B0600000101010101" pitchFamily="34" charset="-127"/>
                <a:ea typeface="Gulim" panose="020B0600000101010101" pitchFamily="34" charset="-127"/>
              </a:rPr>
              <a:t>로 취급하던 연구개발비를 </a:t>
            </a:r>
            <a:r>
              <a:rPr lang="ko-KR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  <a:r>
              <a:rPr lang="en-US" altLang="ko-KR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‘</a:t>
            </a:r>
            <a:r>
              <a:rPr lang="ko-KR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투자</a:t>
            </a:r>
            <a:r>
              <a:rPr lang="en-US" altLang="ko-KR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’</a:t>
            </a:r>
            <a:r>
              <a:rPr lang="ko-KR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로 </a:t>
            </a:r>
            <a:r>
              <a:rPr lang="ko-KR" altLang="en-US" sz="2800" dirty="0">
                <a:latin typeface="Gulim" panose="020B0600000101010101" pitchFamily="34" charset="-127"/>
                <a:ea typeface="Gulim" panose="020B0600000101010101" pitchFamily="34" charset="-127"/>
              </a:rPr>
              <a:t>간주하여 </a:t>
            </a:r>
            <a:r>
              <a:rPr lang="en-US" altLang="ja-JP" sz="2800" dirty="0">
                <a:latin typeface="Gulim" panose="020B0600000101010101" pitchFamily="34" charset="-127"/>
                <a:ea typeface="Gulim" panose="020B0600000101010101" pitchFamily="34" charset="-127"/>
              </a:rPr>
              <a:t>GDP</a:t>
            </a:r>
            <a:r>
              <a:rPr lang="ko-KR" altLang="en-US" sz="2800" dirty="0">
                <a:latin typeface="Gulim" panose="020B0600000101010101" pitchFamily="34" charset="-127"/>
                <a:ea typeface="Gulim" panose="020B0600000101010101" pitchFamily="34" charset="-127"/>
              </a:rPr>
              <a:t>에 </a:t>
            </a:r>
            <a:r>
              <a:rPr lang="ko-KR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가산</a:t>
            </a:r>
            <a:r>
              <a:rPr lang="en-US" altLang="ko-KR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, </a:t>
            </a:r>
            <a:r>
              <a:rPr lang="ko-KR" altLang="en-US" sz="2800" dirty="0">
                <a:latin typeface="Gulim" panose="020B0600000101010101" pitchFamily="34" charset="-127"/>
                <a:ea typeface="Gulim" panose="020B0600000101010101" pitchFamily="34" charset="-127"/>
              </a:rPr>
              <a:t>나아가 </a:t>
            </a:r>
            <a:r>
              <a:rPr lang="ja-JP" altLang="en-US" sz="2800" dirty="0">
                <a:latin typeface="Gulim" panose="020B0600000101010101" pitchFamily="34" charset="-127"/>
                <a:ea typeface="Gulim" panose="020B0600000101010101" pitchFamily="34" charset="-127"/>
              </a:rPr>
              <a:t>特許使用料 </a:t>
            </a:r>
            <a:r>
              <a:rPr lang="ko-KR" altLang="en-US" sz="2800" dirty="0">
                <a:latin typeface="Gulim" panose="020B0600000101010101" pitchFamily="34" charset="-127"/>
                <a:ea typeface="Gulim" panose="020B0600000101010101" pitchFamily="34" charset="-127"/>
              </a:rPr>
              <a:t>등도 </a:t>
            </a:r>
            <a:r>
              <a:rPr lang="ko-KR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가산 조치</a:t>
            </a:r>
            <a:r>
              <a:rPr lang="ja-JP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→</a:t>
            </a:r>
            <a:r>
              <a:rPr lang="ko-KR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그 </a:t>
            </a:r>
            <a:r>
              <a:rPr lang="ko-KR" altLang="en-US" sz="2800" dirty="0">
                <a:latin typeface="Gulim" panose="020B0600000101010101" pitchFamily="34" charset="-127"/>
                <a:ea typeface="Gulim" panose="020B0600000101010101" pitchFamily="34" charset="-127"/>
              </a:rPr>
              <a:t>결과 </a:t>
            </a:r>
            <a:r>
              <a:rPr lang="ja-JP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日</a:t>
            </a:r>
            <a:r>
              <a:rPr lang="ja-JP" altLang="en-US" sz="2800" dirty="0">
                <a:latin typeface="Gulim" panose="020B0600000101010101" pitchFamily="34" charset="-127"/>
                <a:ea typeface="Gulim" panose="020B0600000101010101" pitchFamily="34" charset="-127"/>
              </a:rPr>
              <a:t>本 </a:t>
            </a:r>
            <a:r>
              <a:rPr lang="en-US" altLang="ja-JP" sz="2800" dirty="0">
                <a:latin typeface="Gulim" panose="020B0600000101010101" pitchFamily="34" charset="-127"/>
                <a:ea typeface="Gulim" panose="020B0600000101010101" pitchFamily="34" charset="-127"/>
              </a:rPr>
              <a:t>GDP</a:t>
            </a:r>
            <a:r>
              <a:rPr lang="ko-KR" altLang="en-US" sz="2800" dirty="0">
                <a:latin typeface="Gulim" panose="020B0600000101010101" pitchFamily="34" charset="-127"/>
                <a:ea typeface="Gulim" panose="020B0600000101010101" pitchFamily="34" charset="-127"/>
              </a:rPr>
              <a:t>는 </a:t>
            </a:r>
            <a:r>
              <a:rPr lang="en-US" altLang="ja-JP" sz="2800" dirty="0">
                <a:latin typeface="Gulim" panose="020B0600000101010101" pitchFamily="34" charset="-127"/>
                <a:ea typeface="Gulim" panose="020B0600000101010101" pitchFamily="34" charset="-127"/>
              </a:rPr>
              <a:t>20</a:t>
            </a:r>
            <a:r>
              <a:rPr lang="ja-JP" altLang="en-US" sz="2800" dirty="0">
                <a:latin typeface="Gulim" panose="020B0600000101010101" pitchFamily="34" charset="-127"/>
                <a:ea typeface="Gulim" panose="020B0600000101010101" pitchFamily="34" charset="-127"/>
              </a:rPr>
              <a:t>兆円</a:t>
            </a:r>
            <a:r>
              <a:rPr lang="ko-KR" altLang="en-US" sz="2800" dirty="0" smtClean="0">
                <a:latin typeface="Gulim" panose="020B0600000101010101" pitchFamily="34" charset="-127"/>
                <a:ea typeface="Gulim" panose="020B0600000101010101" pitchFamily="34" charset="-127"/>
              </a:rPr>
              <a:t>정도 증가</a:t>
            </a:r>
            <a:endParaRPr lang="en-US" altLang="ja-JP" sz="2800" dirty="0">
              <a:latin typeface="Gulim" panose="020B0600000101010101" pitchFamily="34" charset="-127"/>
              <a:ea typeface="Gulim" panose="020B0600000101010101" pitchFamily="34" charset="-127"/>
            </a:endParaRPr>
          </a:p>
          <a:p>
            <a:pPr>
              <a:lnSpc>
                <a:spcPct val="150000"/>
              </a:lnSpc>
              <a:defRPr/>
            </a:pPr>
            <a:endParaRPr lang="ja-JP" altLang="en-US" sz="2800" dirty="0"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5" name="スライド番号プレースホルダー 7"/>
          <p:cNvSpPr>
            <a:spLocks noGrp="1"/>
          </p:cNvSpPr>
          <p:nvPr>
            <p:ph type="sldNum" sz="quarter" idx="11"/>
          </p:nvPr>
        </p:nvSpPr>
        <p:spPr>
          <a:xfrm>
            <a:off x="0" y="1271588"/>
            <a:ext cx="533400" cy="244475"/>
          </a:xfrm>
        </p:spPr>
        <p:txBody>
          <a:bodyPr>
            <a:noAutofit/>
          </a:bodyPr>
          <a:lstStyle/>
          <a:p>
            <a:pPr>
              <a:defRPr/>
            </a:pPr>
            <a:fld id="{DB9C6D96-3B04-4E6A-B011-17956D435000}" type="slidenum">
              <a:rPr lang="en-US" altLang="ja-JP" sz="1600" b="1" smtClean="0">
                <a:solidFill>
                  <a:schemeClr val="bg1"/>
                </a:solidFill>
              </a:rPr>
              <a:pPr>
                <a:defRPr/>
              </a:pPr>
              <a:t>11</a:t>
            </a:fld>
            <a:endParaRPr lang="en-US" altLang="ja-JP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58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557C5-32E1-49E2-8200-376E19DB29D6}" type="slidenum">
              <a:rPr kumimoji="1" lang="ja-JP" altLang="en-US" smtClean="0"/>
              <a:pPr/>
              <a:t>12</a:t>
            </a:fld>
            <a:endParaRPr kumimoji="1" lang="ja-JP" altLang="en-US"/>
          </a:p>
        </p:txBody>
      </p:sp>
      <p:graphicFrame>
        <p:nvGraphicFramePr>
          <p:cNvPr id="5" name="コンテンツ プレースホルダ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643256"/>
              </p:ext>
            </p:extLst>
          </p:nvPr>
        </p:nvGraphicFramePr>
        <p:xfrm>
          <a:off x="276225" y="188640"/>
          <a:ext cx="8609013" cy="66967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6" name="문서" r:id="rId3" imgW="5667298" imgH="4148531" progId="Word.Document.12">
                  <p:embed/>
                </p:oleObj>
              </mc:Choice>
              <mc:Fallback>
                <p:oleObj name="문서" r:id="rId3" imgW="5667298" imgH="4148531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225" y="188640"/>
                        <a:ext cx="8609013" cy="6696744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90764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507288" cy="701328"/>
          </a:xfrm>
        </p:spPr>
        <p:txBody>
          <a:bodyPr/>
          <a:lstStyle/>
          <a:p>
            <a:r>
              <a:rPr lang="ko-KR" altLang="en-US" sz="3600" b="1" dirty="0" smtClean="0"/>
              <a:t>거시 경제 가계저축률의 한일 비교</a:t>
            </a:r>
            <a:r>
              <a:rPr lang="en-US" altLang="ko-KR" sz="3600" b="1" dirty="0" smtClean="0"/>
              <a:t>(%)</a:t>
            </a:r>
            <a:endParaRPr lang="ko-KR" altLang="en-US" sz="3600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13</a:t>
            </a:fld>
            <a:endParaRPr lang="en-US" altLang="ja-JP"/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9724753"/>
              </p:ext>
            </p:extLst>
          </p:nvPr>
        </p:nvGraphicFramePr>
        <p:xfrm>
          <a:off x="179512" y="1052736"/>
          <a:ext cx="8712968" cy="5544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82843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557C5-32E1-49E2-8200-376E19DB29D6}" type="slidenum">
              <a:rPr kumimoji="1" lang="ja-JP" altLang="en-US" smtClean="0"/>
              <a:pPr/>
              <a:t>14</a:t>
            </a:fld>
            <a:endParaRPr kumimoji="1" lang="ja-JP" altLang="en-US"/>
          </a:p>
        </p:txBody>
      </p:sp>
      <p:graphicFrame>
        <p:nvGraphicFramePr>
          <p:cNvPr id="5" name="コンテンツ プレースホルダ 4"/>
          <p:cNvGraphicFramePr>
            <a:graphicFrameLocks noGrp="1" noChangeAspect="1"/>
          </p:cNvGraphicFramePr>
          <p:nvPr>
            <p:ph idx="1"/>
            <p:extLst/>
          </p:nvPr>
        </p:nvGraphicFramePr>
        <p:xfrm>
          <a:off x="185738" y="134939"/>
          <a:ext cx="8839200" cy="6723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1" name="문서" r:id="rId3" imgW="5595948" imgH="4615758" progId="Word.Document.12">
                  <p:embed/>
                </p:oleObj>
              </mc:Choice>
              <mc:Fallback>
                <p:oleObj name="문서" r:id="rId3" imgW="5595948" imgH="4615758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738" y="134939"/>
                        <a:ext cx="8839200" cy="672306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24259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15</a:t>
            </a:fld>
            <a:endParaRPr lang="en-US" altLang="ja-JP"/>
          </a:p>
        </p:txBody>
      </p:sp>
      <p:graphicFrame>
        <p:nvGraphicFramePr>
          <p:cNvPr id="6" name="내용 개체 틀 5"/>
          <p:cNvGraphicFramePr>
            <a:graphicFrameLocks noGrp="1" noChangeAspect="1"/>
          </p:cNvGraphicFramePr>
          <p:nvPr>
            <p:ph idx="1"/>
            <p:extLst/>
          </p:nvPr>
        </p:nvGraphicFramePr>
        <p:xfrm>
          <a:off x="74613" y="112713"/>
          <a:ext cx="9256712" cy="6592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5" name="문서" r:id="rId3" imgW="5637111" imgH="3537607" progId="Word.Document.12">
                  <p:embed/>
                </p:oleObj>
              </mc:Choice>
              <mc:Fallback>
                <p:oleObj name="문서" r:id="rId3" imgW="5637111" imgH="353760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4613" y="112713"/>
                        <a:ext cx="9256712" cy="65928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4186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279400"/>
            <a:ext cx="8363272" cy="629320"/>
          </a:xfrm>
        </p:spPr>
        <p:txBody>
          <a:bodyPr/>
          <a:lstStyle/>
          <a:p>
            <a:r>
              <a:rPr lang="en-US" altLang="ja-JP" sz="4000" dirty="0"/>
              <a:t>1965</a:t>
            </a:r>
            <a:r>
              <a:rPr lang="ko-KR" altLang="ja-JP" sz="4000" dirty="0"/>
              <a:t>년 이후 일인당</a:t>
            </a:r>
            <a:r>
              <a:rPr lang="en-US" altLang="ja-JP" sz="4000" dirty="0"/>
              <a:t> GDP</a:t>
            </a:r>
            <a:r>
              <a:rPr lang="ko-KR" altLang="ja-JP" sz="4000" dirty="0"/>
              <a:t>의 日韓倍率</a:t>
            </a:r>
            <a:endParaRPr kumimoji="1" lang="ja-JP" altLang="en-US" sz="40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16</a:t>
            </a:fld>
            <a:endParaRPr lang="en-US" altLang="ja-JP"/>
          </a:p>
        </p:txBody>
      </p:sp>
      <p:graphicFrame>
        <p:nvGraphicFramePr>
          <p:cNvPr id="5" name="내용 개체 틀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1529913"/>
              </p:ext>
            </p:extLst>
          </p:nvPr>
        </p:nvGraphicFramePr>
        <p:xfrm>
          <a:off x="179512" y="969963"/>
          <a:ext cx="8712968" cy="57714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0" name="문서" r:id="rId3" imgW="5906791" imgH="4216924" progId="Word.Document.12">
                  <p:embed/>
                </p:oleObj>
              </mc:Choice>
              <mc:Fallback>
                <p:oleObj name="문서" r:id="rId3" imgW="5906791" imgH="4216924" progId="Word.Document.12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969963"/>
                        <a:ext cx="8712968" cy="577140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6371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363272" cy="1008112"/>
          </a:xfrm>
        </p:spPr>
        <p:txBody>
          <a:bodyPr/>
          <a:lstStyle/>
          <a:p>
            <a:r>
              <a:rPr lang="ko-KR" altLang="ja-JP" sz="3200" b="1" dirty="0"/>
              <a:t>일본</a:t>
            </a:r>
            <a:r>
              <a:rPr lang="en-US" altLang="ja-JP" sz="3200" b="1" dirty="0"/>
              <a:t>(J)</a:t>
            </a:r>
            <a:r>
              <a:rPr lang="ko-KR" altLang="ja-JP" sz="3200" b="1" dirty="0"/>
              <a:t>과 한국</a:t>
            </a:r>
            <a:r>
              <a:rPr lang="en-US" altLang="ja-JP" sz="3200" b="1" dirty="0"/>
              <a:t>(K)</a:t>
            </a:r>
            <a:r>
              <a:rPr lang="ko-KR" altLang="ja-JP" sz="3200" b="1" dirty="0"/>
              <a:t>의 </a:t>
            </a:r>
            <a:r>
              <a:rPr lang="en-US" altLang="ko-KR" sz="3200" b="1" dirty="0" smtClean="0"/>
              <a:t/>
            </a:r>
            <a:br>
              <a:rPr lang="en-US" altLang="ko-KR" sz="3200" b="1" dirty="0" smtClean="0"/>
            </a:br>
            <a:r>
              <a:rPr lang="ko-KR" altLang="ja-JP" sz="3200" b="1" dirty="0" smtClean="0"/>
              <a:t>일인당</a:t>
            </a:r>
            <a:r>
              <a:rPr lang="en-US" altLang="ja-JP" sz="3200" b="1" dirty="0" smtClean="0"/>
              <a:t> </a:t>
            </a:r>
            <a:r>
              <a:rPr lang="en-US" altLang="ja-JP" sz="3200" b="1" dirty="0"/>
              <a:t>GDP </a:t>
            </a:r>
            <a:r>
              <a:rPr lang="ko-KR" altLang="ja-JP" sz="3200" b="1" dirty="0"/>
              <a:t>배율</a:t>
            </a:r>
            <a:r>
              <a:rPr lang="en-US" altLang="ja-JP" sz="3200" b="1" dirty="0"/>
              <a:t>(J/K)</a:t>
            </a:r>
            <a:r>
              <a:rPr lang="ko-KR" altLang="ja-JP" sz="3200" b="1" dirty="0"/>
              <a:t>의 추이와 추세선</a:t>
            </a:r>
            <a:endParaRPr kumimoji="1" lang="ja-JP" altLang="en-US" sz="32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17</a:t>
            </a:fld>
            <a:endParaRPr lang="en-US" altLang="ja-JP"/>
          </a:p>
        </p:txBody>
      </p:sp>
      <p:graphicFrame>
        <p:nvGraphicFramePr>
          <p:cNvPr id="5" name="내용 개체 틀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0778427"/>
              </p:ext>
            </p:extLst>
          </p:nvPr>
        </p:nvGraphicFramePr>
        <p:xfrm>
          <a:off x="251520" y="1250593"/>
          <a:ext cx="8712968" cy="55194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71" name="문서" r:id="rId3" imgW="5055232" imgH="3367922" progId="Word.Document.12">
                  <p:embed/>
                </p:oleObj>
              </mc:Choice>
              <mc:Fallback>
                <p:oleObj name="문서" r:id="rId3" imgW="5055232" imgH="3367922" progId="Word.Document.12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1250593"/>
                        <a:ext cx="8712968" cy="551942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5434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856984" cy="629320"/>
          </a:xfrm>
        </p:spPr>
        <p:txBody>
          <a:bodyPr/>
          <a:lstStyle/>
          <a:p>
            <a:pPr marL="457200" indent="-457200" algn="l">
              <a:buFont typeface="Wingdings" pitchFamily="2" charset="2"/>
              <a:buChar char="l"/>
            </a:pPr>
            <a:r>
              <a:rPr lang="ko-KR" altLang="en-US" sz="3600" dirty="0" smtClean="0"/>
              <a:t>언제 일본의 </a:t>
            </a:r>
            <a:r>
              <a:rPr lang="ko-KR" altLang="ja-JP" sz="3600" dirty="0" smtClean="0"/>
              <a:t>일인당</a:t>
            </a:r>
            <a:r>
              <a:rPr lang="en-US" altLang="ja-JP" sz="3600" dirty="0" smtClean="0"/>
              <a:t> GDP</a:t>
            </a:r>
            <a:r>
              <a:rPr lang="ko-KR" altLang="en-US" sz="3600" dirty="0" smtClean="0"/>
              <a:t>를 </a:t>
            </a:r>
            <a:r>
              <a:rPr lang="ko-KR" altLang="en-US" sz="3600" dirty="0" smtClean="0"/>
              <a:t>따라잡을까</a:t>
            </a:r>
            <a:r>
              <a:rPr lang="en-US" altLang="ko-KR" sz="3600" dirty="0" smtClean="0"/>
              <a:t>?</a:t>
            </a:r>
            <a:endParaRPr kumimoji="1" lang="ja-JP" altLang="en-US" sz="3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3528" y="908720"/>
            <a:ext cx="8568952" cy="5760640"/>
          </a:xfrm>
        </p:spPr>
        <p:txBody>
          <a:bodyPr/>
          <a:lstStyle/>
          <a:p>
            <a:pPr latinLnBrk="1"/>
            <a:r>
              <a:rPr lang="ko-KR" altLang="en-US" dirty="0" smtClean="0"/>
              <a:t>현재 한국은 </a:t>
            </a:r>
            <a:r>
              <a:rPr lang="ko-KR" altLang="en-US" dirty="0"/>
              <a:t>일본에 </a:t>
            </a:r>
            <a:r>
              <a:rPr lang="ko-KR" altLang="en-US" dirty="0" smtClean="0"/>
              <a:t>비하여 </a:t>
            </a:r>
            <a:r>
              <a:rPr lang="ko-KR" altLang="en-US" dirty="0"/>
              <a:t>소득수준도 낮고 </a:t>
            </a:r>
            <a:r>
              <a:rPr lang="ko-KR" altLang="en-US" dirty="0" err="1" smtClean="0"/>
              <a:t>소득불평등도는</a:t>
            </a:r>
            <a:r>
              <a:rPr lang="ko-KR" altLang="en-US" dirty="0" smtClean="0"/>
              <a:t> </a:t>
            </a:r>
            <a:r>
              <a:rPr lang="ko-KR" altLang="en-US" dirty="0"/>
              <a:t>심한 상황임</a:t>
            </a:r>
            <a:r>
              <a:rPr lang="en-US" altLang="ko-KR" dirty="0" smtClean="0"/>
              <a:t>.</a:t>
            </a:r>
          </a:p>
          <a:p>
            <a:pPr latinLnBrk="1"/>
            <a:r>
              <a:rPr lang="ko-KR" altLang="en-US" dirty="0" smtClean="0"/>
              <a:t>앞</a:t>
            </a:r>
            <a:r>
              <a:rPr lang="en-US" altLang="ja-JP" dirty="0" smtClean="0"/>
              <a:t> </a:t>
            </a:r>
            <a:r>
              <a:rPr lang="ko-KR" altLang="en-US" dirty="0" err="1" smtClean="0"/>
              <a:t>추세선</a:t>
            </a:r>
            <a:r>
              <a:rPr lang="ko-KR" altLang="ja-JP" dirty="0" err="1" smtClean="0"/>
              <a:t>에</a:t>
            </a:r>
            <a:r>
              <a:rPr lang="ko-KR" altLang="en-US" dirty="0" err="1" smtClean="0"/>
              <a:t>서</a:t>
            </a:r>
            <a:r>
              <a:rPr lang="ko-KR" altLang="en-US" dirty="0" smtClean="0"/>
              <a:t> </a:t>
            </a:r>
            <a:r>
              <a:rPr lang="en-US" altLang="ja-JP" dirty="0" smtClean="0"/>
              <a:t>y(=J/K)=1</a:t>
            </a:r>
            <a:r>
              <a:rPr lang="ko-KR" altLang="en-US" dirty="0" smtClean="0"/>
              <a:t>이면 </a:t>
            </a:r>
            <a:r>
              <a:rPr lang="en-US" altLang="ja-JP" dirty="0" smtClean="0"/>
              <a:t>J=K</a:t>
            </a:r>
            <a:r>
              <a:rPr lang="ko-KR" altLang="en-US" dirty="0" smtClean="0"/>
              <a:t>이 됨</a:t>
            </a:r>
            <a:r>
              <a:rPr lang="en-US" altLang="ko-KR" dirty="0" smtClean="0"/>
              <a:t>. </a:t>
            </a:r>
            <a:r>
              <a:rPr lang="ko-KR" altLang="en-US" dirty="0" smtClean="0"/>
              <a:t>즉</a:t>
            </a:r>
            <a:r>
              <a:rPr lang="en-US" altLang="ko-KR" dirty="0" smtClean="0"/>
              <a:t>,</a:t>
            </a:r>
            <a:r>
              <a:rPr lang="ko-KR" altLang="en-US" dirty="0" smtClean="0"/>
              <a:t> 한국과 일본의 일인당 </a:t>
            </a:r>
            <a:r>
              <a:rPr lang="en-US" altLang="ko-KR" dirty="0" smtClean="0"/>
              <a:t>GDP</a:t>
            </a:r>
            <a:r>
              <a:rPr lang="ko-KR" altLang="en-US" dirty="0" smtClean="0"/>
              <a:t>가</a:t>
            </a:r>
            <a:r>
              <a:rPr lang="en-US" altLang="ko-KR" dirty="0" smtClean="0"/>
              <a:t> </a:t>
            </a:r>
            <a:r>
              <a:rPr lang="ko-KR" altLang="en-US" dirty="0" smtClean="0"/>
              <a:t>같아짐을 의미</a:t>
            </a:r>
            <a:r>
              <a:rPr lang="en-US" altLang="ko-KR" dirty="0" smtClean="0"/>
              <a:t> .</a:t>
            </a:r>
          </a:p>
          <a:p>
            <a:pPr latinLnBrk="1"/>
            <a:r>
              <a:rPr lang="en-US" altLang="ja-JP" dirty="0" smtClean="0"/>
              <a:t>y=1</a:t>
            </a:r>
            <a:r>
              <a:rPr lang="ko-KR" altLang="en-US" dirty="0" smtClean="0"/>
              <a:t>을 </a:t>
            </a:r>
            <a:r>
              <a:rPr lang="ko-KR" altLang="ja-JP" dirty="0" smtClean="0"/>
              <a:t>을 </a:t>
            </a:r>
            <a:r>
              <a:rPr lang="ko-KR" altLang="ja-JP" dirty="0"/>
              <a:t>대입하여</a:t>
            </a:r>
            <a:r>
              <a:rPr lang="en-US" altLang="ja-JP" dirty="0"/>
              <a:t> x </a:t>
            </a:r>
            <a:r>
              <a:rPr lang="ko-KR" altLang="ja-JP" dirty="0" smtClean="0"/>
              <a:t>값을 구하</a:t>
            </a:r>
            <a:r>
              <a:rPr lang="ko-KR" altLang="en-US" dirty="0" smtClean="0"/>
              <a:t>여 서기로 환산하</a:t>
            </a:r>
            <a:r>
              <a:rPr lang="ko-KR" altLang="ja-JP" dirty="0" smtClean="0"/>
              <a:t>면 </a:t>
            </a:r>
            <a:r>
              <a:rPr lang="en-US" altLang="ja-JP" dirty="0" smtClean="0"/>
              <a:t>2022</a:t>
            </a:r>
            <a:r>
              <a:rPr lang="ko-KR" altLang="en-US" dirty="0" smtClean="0"/>
              <a:t>의 수치를 구할 수 있음</a:t>
            </a:r>
            <a:r>
              <a:rPr lang="en-US" altLang="ko-KR" dirty="0" smtClean="0"/>
              <a:t>. </a:t>
            </a:r>
          </a:p>
          <a:p>
            <a:pPr latinLnBrk="1"/>
            <a:r>
              <a:rPr lang="ko-KR" altLang="ja-JP" dirty="0" smtClean="0"/>
              <a:t>이 </a:t>
            </a:r>
            <a:r>
              <a:rPr lang="ko-KR" altLang="en-US" dirty="0" smtClean="0"/>
              <a:t>결과는</a:t>
            </a:r>
            <a:r>
              <a:rPr lang="en-US" altLang="ja-JP" dirty="0" smtClean="0"/>
              <a:t> </a:t>
            </a:r>
            <a:r>
              <a:rPr lang="en-US" altLang="ja-JP" dirty="0"/>
              <a:t>2002</a:t>
            </a:r>
            <a:r>
              <a:rPr lang="ko-KR" altLang="ja-JP" dirty="0"/>
              <a:t>년 이후와 같은 추세가 이어진다면</a:t>
            </a:r>
            <a:r>
              <a:rPr lang="en-US" altLang="ja-JP" dirty="0"/>
              <a:t> </a:t>
            </a:r>
            <a:r>
              <a:rPr lang="en-US" altLang="ja-JP" dirty="0" smtClean="0">
                <a:solidFill>
                  <a:srgbClr val="0070C0"/>
                </a:solidFill>
              </a:rPr>
              <a:t>2022</a:t>
            </a:r>
            <a:r>
              <a:rPr lang="ko-KR" altLang="ja-JP" dirty="0" smtClean="0">
                <a:solidFill>
                  <a:srgbClr val="0070C0"/>
                </a:solidFill>
              </a:rPr>
              <a:t>년에 </a:t>
            </a:r>
            <a:r>
              <a:rPr lang="ko-KR" altLang="ja-JP" dirty="0">
                <a:solidFill>
                  <a:srgbClr val="0070C0"/>
                </a:solidFill>
              </a:rPr>
              <a:t>한국의 일인당</a:t>
            </a:r>
            <a:r>
              <a:rPr lang="en-US" altLang="ja-JP" dirty="0">
                <a:solidFill>
                  <a:srgbClr val="0070C0"/>
                </a:solidFill>
              </a:rPr>
              <a:t> GDP</a:t>
            </a:r>
            <a:r>
              <a:rPr lang="ko-KR" altLang="ja-JP" dirty="0">
                <a:solidFill>
                  <a:srgbClr val="0070C0"/>
                </a:solidFill>
              </a:rPr>
              <a:t>가 일본을 따라잡거나 앞지를 수 있음을 </a:t>
            </a:r>
            <a:r>
              <a:rPr lang="ko-KR" altLang="ja-JP" dirty="0" smtClean="0">
                <a:solidFill>
                  <a:srgbClr val="0070C0"/>
                </a:solidFill>
              </a:rPr>
              <a:t>의미</a:t>
            </a:r>
            <a:r>
              <a:rPr lang="ko-KR" altLang="en-US" dirty="0" smtClean="0">
                <a:solidFill>
                  <a:srgbClr val="0070C0"/>
                </a:solidFill>
              </a:rPr>
              <a:t>함</a:t>
            </a:r>
            <a:r>
              <a:rPr lang="en-US" altLang="ja-JP" dirty="0" smtClean="0"/>
              <a:t>. </a:t>
            </a:r>
          </a:p>
          <a:p>
            <a:pPr latinLnBrk="1"/>
            <a:r>
              <a:rPr lang="ko-KR" altLang="en-US" dirty="0" smtClean="0">
                <a:solidFill>
                  <a:srgbClr val="0070C0"/>
                </a:solidFill>
              </a:rPr>
              <a:t>과도한 재분배정책은 성장을 낮추게 되며</a:t>
            </a:r>
            <a:r>
              <a:rPr lang="en-US" altLang="ko-KR" dirty="0" smtClean="0">
                <a:solidFill>
                  <a:srgbClr val="0070C0"/>
                </a:solidFill>
              </a:rPr>
              <a:t>, </a:t>
            </a:r>
            <a:r>
              <a:rPr lang="ko-KR" altLang="en-US" dirty="0" smtClean="0">
                <a:solidFill>
                  <a:srgbClr val="0070C0"/>
                </a:solidFill>
              </a:rPr>
              <a:t>일본을 따라잡는 시기도 늦어짐에 주의를 요함 </a:t>
            </a:r>
            <a:endParaRPr lang="en-US" altLang="ko-KR" dirty="0" smtClean="0">
              <a:solidFill>
                <a:srgbClr val="0070C0"/>
              </a:solidFill>
            </a:endParaRPr>
          </a:p>
          <a:p>
            <a:pPr latinLnBrk="1"/>
            <a:endParaRPr lang="en-US" altLang="ko-KR" dirty="0" smtClean="0"/>
          </a:p>
          <a:p>
            <a:pPr latinLnBrk="1"/>
            <a:endParaRPr lang="ja-JP" altLang="en-US" dirty="0"/>
          </a:p>
          <a:p>
            <a:pPr latinLnBrk="1"/>
            <a:endParaRPr kumimoji="1" lang="ja-JP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18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614828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46558"/>
            <a:ext cx="8929488" cy="5750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79" name="タイトル 1"/>
          <p:cNvSpPr>
            <a:spLocks noGrp="1"/>
          </p:cNvSpPr>
          <p:nvPr>
            <p:ph type="title"/>
          </p:nvPr>
        </p:nvSpPr>
        <p:spPr>
          <a:xfrm>
            <a:off x="525993" y="260648"/>
            <a:ext cx="8153400" cy="504056"/>
          </a:xfrm>
        </p:spPr>
        <p:txBody>
          <a:bodyPr/>
          <a:lstStyle/>
          <a:p>
            <a:r>
              <a:rPr lang="ko-KR" altLang="en-US" sz="3200" dirty="0" smtClean="0"/>
              <a:t>한국과 일본의 </a:t>
            </a:r>
            <a:r>
              <a:rPr lang="ja-JP" altLang="en-US" sz="3200" dirty="0" smtClean="0"/>
              <a:t>合計特殊出生率 </a:t>
            </a:r>
            <a:r>
              <a:rPr lang="ko-KR" altLang="en-US" sz="3200" dirty="0" smtClean="0"/>
              <a:t>추이</a:t>
            </a:r>
            <a:endParaRPr lang="ja-JP" altLang="en-US" sz="3200" dirty="0" smtClean="0"/>
          </a:p>
        </p:txBody>
      </p:sp>
      <p:sp>
        <p:nvSpPr>
          <p:cNvPr id="2" name="テキスト ボックス 1"/>
          <p:cNvSpPr txBox="1"/>
          <p:nvPr/>
        </p:nvSpPr>
        <p:spPr>
          <a:xfrm>
            <a:off x="5004048" y="3537010"/>
            <a:ext cx="3744912" cy="369887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ja-JP" altLang="en-US" dirty="0">
                <a:solidFill>
                  <a:prstClr val="white"/>
                </a:solidFill>
                <a:latin typeface="HG丸ｺﾞｼｯｸM-PRO"/>
                <a:ea typeface="HG丸ｺﾞｼｯｸM-PRO"/>
              </a:rPr>
              <a:t>韓国</a:t>
            </a:r>
            <a:r>
              <a:rPr lang="en-US" altLang="ja-JP" dirty="0">
                <a:solidFill>
                  <a:prstClr val="white"/>
                </a:solidFill>
                <a:latin typeface="HG丸ｺﾞｼｯｸM-PRO"/>
                <a:ea typeface="HG丸ｺﾞｼｯｸM-PRO"/>
              </a:rPr>
              <a:t>1.17</a:t>
            </a:r>
            <a:r>
              <a:rPr lang="ja-JP" altLang="en-US" dirty="0" err="1">
                <a:solidFill>
                  <a:prstClr val="white"/>
                </a:solidFill>
                <a:latin typeface="HG丸ｺﾞｼｯｸM-PRO"/>
                <a:ea typeface="HG丸ｺﾞｼｯｸM-PRO"/>
              </a:rPr>
              <a:t>、</a:t>
            </a:r>
            <a:r>
              <a:rPr lang="ja-JP" altLang="en-US" dirty="0">
                <a:solidFill>
                  <a:prstClr val="white"/>
                </a:solidFill>
                <a:latin typeface="HG丸ｺﾞｼｯｸM-PRO"/>
                <a:ea typeface="HG丸ｺﾞｼｯｸM-PRO"/>
              </a:rPr>
              <a:t>日本１</a:t>
            </a:r>
            <a:r>
              <a:rPr lang="en-US" altLang="ja-JP" dirty="0">
                <a:solidFill>
                  <a:prstClr val="white"/>
                </a:solidFill>
                <a:latin typeface="HG丸ｺﾞｼｯｸM-PRO"/>
                <a:ea typeface="HG丸ｺﾞｼｯｸM-PRO"/>
              </a:rPr>
              <a:t>.45</a:t>
            </a:r>
            <a:r>
              <a:rPr lang="ja-JP" altLang="en-US" dirty="0">
                <a:solidFill>
                  <a:prstClr val="white"/>
                </a:solidFill>
                <a:latin typeface="HG丸ｺﾞｼｯｸM-PRO"/>
                <a:ea typeface="HG丸ｺﾞｼｯｸM-PRO"/>
              </a:rPr>
              <a:t>（</a:t>
            </a:r>
            <a:r>
              <a:rPr lang="en-US" altLang="ja-JP" dirty="0">
                <a:solidFill>
                  <a:prstClr val="white"/>
                </a:solidFill>
                <a:latin typeface="HG丸ｺﾞｼｯｸM-PRO"/>
                <a:ea typeface="HG丸ｺﾞｼｯｸM-PRO"/>
              </a:rPr>
              <a:t>2016</a:t>
            </a:r>
            <a:r>
              <a:rPr lang="ja-JP" altLang="en-US" dirty="0">
                <a:solidFill>
                  <a:prstClr val="white"/>
                </a:solidFill>
                <a:latin typeface="HG丸ｺﾞｼｯｸM-PRO"/>
                <a:ea typeface="HG丸ｺﾞｼｯｸM-PRO"/>
              </a:rPr>
              <a:t>年</a:t>
            </a:r>
            <a:r>
              <a:rPr lang="en-US" altLang="ja-JP" dirty="0">
                <a:solidFill>
                  <a:prstClr val="white"/>
                </a:solidFill>
                <a:latin typeface="HG丸ｺﾞｼｯｸM-PRO"/>
                <a:ea typeface="HG丸ｺﾞｼｯｸM-PRO"/>
              </a:rPr>
              <a:t>)</a:t>
            </a:r>
            <a:endParaRPr lang="ja-JP" altLang="en-US" dirty="0">
              <a:solidFill>
                <a:prstClr val="white"/>
              </a:solidFill>
              <a:latin typeface="HG丸ｺﾞｼｯｸM-PRO"/>
              <a:ea typeface="HG丸ｺﾞｼｯｸM-PRO"/>
            </a:endParaRPr>
          </a:p>
        </p:txBody>
      </p:sp>
      <p:sp>
        <p:nvSpPr>
          <p:cNvPr id="9" name="スライド番号プレースホルダー 7"/>
          <p:cNvSpPr>
            <a:spLocks noGrp="1"/>
          </p:cNvSpPr>
          <p:nvPr>
            <p:ph type="sldNum" sz="quarter" idx="11"/>
          </p:nvPr>
        </p:nvSpPr>
        <p:spPr>
          <a:xfrm>
            <a:off x="0" y="1271588"/>
            <a:ext cx="533400" cy="244475"/>
          </a:xfrm>
        </p:spPr>
        <p:txBody>
          <a:bodyPr>
            <a:noAutofit/>
          </a:bodyPr>
          <a:lstStyle/>
          <a:p>
            <a:pPr>
              <a:defRPr/>
            </a:pPr>
            <a:fld id="{DB9C6D96-3B04-4E6A-B011-17956D435000}" type="slidenum">
              <a:rPr lang="en-US" altLang="ja-JP" sz="1600" b="1" smtClean="0">
                <a:solidFill>
                  <a:schemeClr val="bg1"/>
                </a:solidFill>
              </a:rPr>
              <a:pPr>
                <a:defRPr/>
              </a:pPr>
              <a:t>19</a:t>
            </a:fld>
            <a:endParaRPr lang="en-US" altLang="ja-JP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21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タイトル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5040560" cy="536105"/>
          </a:xfrm>
        </p:spPr>
        <p:txBody>
          <a:bodyPr/>
          <a:lstStyle/>
          <a:p>
            <a:pPr marL="447675" indent="-447675" algn="l">
              <a:lnSpc>
                <a:spcPts val="3840"/>
              </a:lnSpc>
            </a:pPr>
            <a:r>
              <a:rPr lang="ko-KR" altLang="en-US" sz="3200" dirty="0" smtClean="0"/>
              <a:t>한국과 일본의 고령화 추이</a:t>
            </a:r>
            <a:endParaRPr lang="ja-JP" altLang="en-US" sz="32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2" y="908720"/>
            <a:ext cx="8945905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スライド番号プレースホルダー 7"/>
          <p:cNvSpPr>
            <a:spLocks noGrp="1"/>
          </p:cNvSpPr>
          <p:nvPr>
            <p:ph type="sldNum" sz="quarter" idx="11"/>
          </p:nvPr>
        </p:nvSpPr>
        <p:spPr>
          <a:xfrm>
            <a:off x="0" y="1271588"/>
            <a:ext cx="533400" cy="244475"/>
          </a:xfrm>
        </p:spPr>
        <p:txBody>
          <a:bodyPr>
            <a:noAutofit/>
          </a:bodyPr>
          <a:lstStyle/>
          <a:p>
            <a:pPr>
              <a:defRPr/>
            </a:pPr>
            <a:fld id="{DB9C6D96-3B04-4E6A-B011-17956D435000}" type="slidenum">
              <a:rPr lang="en-US" altLang="ja-JP" sz="1600" b="1" smtClean="0">
                <a:solidFill>
                  <a:schemeClr val="bg1"/>
                </a:solidFill>
              </a:rPr>
              <a:pPr>
                <a:defRPr/>
              </a:pPr>
              <a:t>20</a:t>
            </a:fld>
            <a:endParaRPr lang="en-US" altLang="ja-JP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866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23528" y="332656"/>
            <a:ext cx="8640960" cy="6264696"/>
          </a:xfrm>
        </p:spPr>
        <p:txBody>
          <a:bodyPr/>
          <a:lstStyle/>
          <a:p>
            <a:pPr marL="0" indent="0" algn="ctr">
              <a:buNone/>
            </a:pPr>
            <a:r>
              <a:rPr lang="ko-KR" altLang="en-US" sz="2800" dirty="0" smtClean="0">
                <a:latin typeface="HG丸ｺﾞｼｯｸM-PRO" pitchFamily="49" charset="-128"/>
                <a:ea typeface="HG丸ｺﾞｼｯｸM-PRO" pitchFamily="49" charset="-128"/>
              </a:rPr>
              <a:t>일본 </a:t>
            </a:r>
            <a:r>
              <a:rPr lang="ja-JP" altLang="en-US" sz="2800" dirty="0">
                <a:latin typeface="HG丸ｺﾞｼｯｸM-PRO" pitchFamily="49" charset="-128"/>
                <a:ea typeface="HG丸ｺﾞｼｯｸM-PRO" pitchFamily="49" charset="-128"/>
              </a:rPr>
              <a:t>有効求人倍率</a:t>
            </a:r>
            <a:r>
              <a:rPr lang="ko-KR" altLang="en-US" sz="2800" dirty="0">
                <a:latin typeface="HG丸ｺﾞｼｯｸM-PRO" pitchFamily="49" charset="-128"/>
                <a:ea typeface="HG丸ｺﾞｼｯｸM-PRO" pitchFamily="49" charset="-128"/>
              </a:rPr>
              <a:t>의 추이</a:t>
            </a:r>
            <a:endParaRPr kumimoji="1" lang="ja-JP" altLang="en-US" sz="30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21</a:t>
            </a:fld>
            <a:endParaRPr lang="en-US" altLang="ja-JP"/>
          </a:p>
        </p:txBody>
      </p:sp>
      <p:pic>
        <p:nvPicPr>
          <p:cNvPr id="5" name="Picture 2" descr="http://www.mhlw.go.jp/image.jsp?id=4179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0769"/>
            <a:ext cx="8914523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252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dirty="0" smtClean="0"/>
              <a:t>일본 </a:t>
            </a:r>
            <a:r>
              <a:rPr lang="ja-JP" altLang="en-US" sz="3200" dirty="0" smtClean="0"/>
              <a:t>失業率 </a:t>
            </a:r>
            <a:r>
              <a:rPr lang="ko-KR" altLang="en-US" sz="3200" dirty="0" smtClean="0"/>
              <a:t>추이</a:t>
            </a:r>
            <a:endParaRPr kumimoji="1" lang="ja-JP" altLang="en-US" sz="32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9" y="1340768"/>
            <a:ext cx="9137891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スライド番号プレースホルダー 7"/>
          <p:cNvSpPr>
            <a:spLocks noGrp="1"/>
          </p:cNvSpPr>
          <p:nvPr>
            <p:ph type="sldNum" sz="quarter" idx="11"/>
          </p:nvPr>
        </p:nvSpPr>
        <p:spPr>
          <a:xfrm>
            <a:off x="0" y="1271588"/>
            <a:ext cx="533400" cy="244475"/>
          </a:xfrm>
        </p:spPr>
        <p:txBody>
          <a:bodyPr>
            <a:noAutofit/>
          </a:bodyPr>
          <a:lstStyle/>
          <a:p>
            <a:pPr>
              <a:defRPr/>
            </a:pPr>
            <a:fld id="{DB9C6D96-3B04-4E6A-B011-17956D435000}" type="slidenum">
              <a:rPr lang="en-US" altLang="ja-JP" sz="1600" b="1" smtClean="0">
                <a:solidFill>
                  <a:schemeClr val="bg1"/>
                </a:solidFill>
              </a:rPr>
              <a:pPr>
                <a:defRPr/>
              </a:pPr>
              <a:t>22</a:t>
            </a:fld>
            <a:endParaRPr lang="en-US" altLang="ja-JP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571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648072"/>
          </a:xfrm>
        </p:spPr>
        <p:txBody>
          <a:bodyPr/>
          <a:lstStyle/>
          <a:p>
            <a:pPr algn="l"/>
            <a:r>
              <a:rPr lang="en-US" altLang="ko-KR" sz="3600" b="1" dirty="0" smtClean="0"/>
              <a:t>2. </a:t>
            </a:r>
            <a:r>
              <a:rPr lang="ko-KR" altLang="en-US" sz="3600" b="1" dirty="0"/>
              <a:t>일본의 재정정책과 일본은행의 개입 </a:t>
            </a:r>
            <a:endParaRPr lang="ko-KR" altLang="en-US" sz="3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9552" y="1196752"/>
            <a:ext cx="8229600" cy="5143872"/>
          </a:xfrm>
        </p:spPr>
        <p:txBody>
          <a:bodyPr/>
          <a:lstStyle/>
          <a:p>
            <a:r>
              <a:rPr lang="ko-KR" altLang="en-US" dirty="0" smtClean="0"/>
              <a:t>일본의 </a:t>
            </a:r>
            <a:r>
              <a:rPr lang="en-US" altLang="ko-KR" dirty="0" smtClean="0"/>
              <a:t>2017</a:t>
            </a:r>
            <a:r>
              <a:rPr lang="ko-KR" altLang="en-US" dirty="0" smtClean="0"/>
              <a:t>년도 예산구성</a:t>
            </a:r>
            <a:endParaRPr lang="en-US" altLang="ko-KR" dirty="0" smtClean="0"/>
          </a:p>
          <a:p>
            <a:r>
              <a:rPr lang="ko-KR" altLang="en-US" dirty="0"/>
              <a:t>일반회계</a:t>
            </a:r>
            <a:r>
              <a:rPr lang="ja-JP" altLang="en-US" dirty="0"/>
              <a:t> </a:t>
            </a:r>
            <a:r>
              <a:rPr lang="ko-KR" altLang="en-US" dirty="0"/>
              <a:t>세출</a:t>
            </a:r>
            <a:r>
              <a:rPr lang="en-US" altLang="ko-KR" dirty="0"/>
              <a:t>, </a:t>
            </a:r>
            <a:r>
              <a:rPr lang="ko-KR" altLang="en-US" dirty="0"/>
              <a:t>조세수입</a:t>
            </a:r>
            <a:r>
              <a:rPr lang="en-US" altLang="ko-KR" dirty="0"/>
              <a:t>, </a:t>
            </a:r>
            <a:r>
              <a:rPr lang="ko-KR" altLang="en-US" dirty="0" smtClean="0"/>
              <a:t>공채발행액 추이</a:t>
            </a:r>
            <a:endParaRPr lang="en-US" altLang="ko-KR" dirty="0" smtClean="0"/>
          </a:p>
          <a:p>
            <a:r>
              <a:rPr lang="ko-KR" altLang="en-US" dirty="0"/>
              <a:t>일본 일반회계 세출 구성비 추이</a:t>
            </a:r>
            <a:endParaRPr lang="en-US" altLang="ko-KR" dirty="0"/>
          </a:p>
          <a:p>
            <a:r>
              <a:rPr lang="ko-KR" altLang="en-US" dirty="0" err="1" smtClean="0"/>
              <a:t>사회보장급부비의</a:t>
            </a:r>
            <a:r>
              <a:rPr lang="ko-KR" altLang="en-US" dirty="0" smtClean="0"/>
              <a:t> </a:t>
            </a:r>
            <a:r>
              <a:rPr lang="ko-KR" altLang="en-US" dirty="0" smtClean="0"/>
              <a:t>증대</a:t>
            </a:r>
            <a:endParaRPr lang="en-US" altLang="ko-KR" dirty="0" smtClean="0"/>
          </a:p>
          <a:p>
            <a:r>
              <a:rPr lang="ko-KR" altLang="en-US" dirty="0" smtClean="0"/>
              <a:t>재정수지의 국제비교</a:t>
            </a:r>
            <a:endParaRPr lang="en-US" altLang="ko-KR" dirty="0" smtClean="0"/>
          </a:p>
          <a:p>
            <a:r>
              <a:rPr lang="ko-KR" altLang="en-US" dirty="0" smtClean="0"/>
              <a:t>국내총생산</a:t>
            </a:r>
            <a:r>
              <a:rPr lang="ko-KR" altLang="ja-JP" dirty="0" smtClean="0"/>
              <a:t>에 </a:t>
            </a:r>
            <a:r>
              <a:rPr lang="ko-KR" altLang="ja-JP" dirty="0"/>
              <a:t>대한 </a:t>
            </a:r>
            <a:r>
              <a:rPr lang="ja-JP" altLang="ja-JP" dirty="0"/>
              <a:t>支出構成 推</a:t>
            </a:r>
            <a:r>
              <a:rPr lang="ja-JP" altLang="ja-JP" dirty="0" smtClean="0"/>
              <a:t>移</a:t>
            </a:r>
            <a:endParaRPr lang="en-US" altLang="ja-JP" dirty="0" smtClean="0"/>
          </a:p>
          <a:p>
            <a:r>
              <a:rPr lang="ko-KR" altLang="ja-JP" dirty="0"/>
              <a:t>한일 </a:t>
            </a:r>
            <a:r>
              <a:rPr lang="ko-KR" altLang="en-US" dirty="0"/>
              <a:t>국가채무</a:t>
            </a:r>
            <a:r>
              <a:rPr lang="en-US" altLang="ko-KR" dirty="0"/>
              <a:t>(</a:t>
            </a:r>
            <a:r>
              <a:rPr lang="ko-KR" altLang="en-US" dirty="0"/>
              <a:t>장기채무</a:t>
            </a:r>
            <a:r>
              <a:rPr lang="en-US" altLang="ko-KR" dirty="0"/>
              <a:t>)</a:t>
            </a:r>
            <a:r>
              <a:rPr lang="ko-KR" altLang="ja-JP" dirty="0"/>
              <a:t>의</a:t>
            </a:r>
            <a:r>
              <a:rPr lang="en-US" altLang="ko-KR" dirty="0"/>
              <a:t> </a:t>
            </a:r>
            <a:r>
              <a:rPr lang="en-US" altLang="ja-JP" dirty="0"/>
              <a:t>GDP</a:t>
            </a:r>
            <a:r>
              <a:rPr lang="ko-KR" altLang="ja-JP" dirty="0"/>
              <a:t>대비 </a:t>
            </a:r>
            <a:r>
              <a:rPr lang="ko-KR" altLang="ja-JP" dirty="0" smtClean="0"/>
              <a:t>비율</a:t>
            </a:r>
            <a:endParaRPr lang="en-US" altLang="ko-KR" dirty="0" smtClean="0"/>
          </a:p>
          <a:p>
            <a:r>
              <a:rPr lang="ko-KR" altLang="en-US" dirty="0"/>
              <a:t>일본국채의 </a:t>
            </a:r>
            <a:r>
              <a:rPr lang="ko-KR" altLang="en-US" dirty="0" err="1"/>
              <a:t>보유자별</a:t>
            </a:r>
            <a:r>
              <a:rPr lang="ko-KR" altLang="en-US" dirty="0"/>
              <a:t> 구성</a:t>
            </a:r>
            <a:endParaRPr lang="en-US" altLang="ko-KR" dirty="0"/>
          </a:p>
          <a:p>
            <a:r>
              <a:rPr lang="ko-KR" altLang="en-US" dirty="0"/>
              <a:t>일본은행의 국채보유 </a:t>
            </a:r>
            <a:r>
              <a:rPr lang="ko-KR" altLang="en-US" dirty="0" smtClean="0"/>
              <a:t>고찰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23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14311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152192"/>
            <a:ext cx="8229600" cy="701328"/>
          </a:xfrm>
        </p:spPr>
        <p:txBody>
          <a:bodyPr/>
          <a:lstStyle/>
          <a:p>
            <a:pPr algn="l"/>
            <a:r>
              <a:rPr kumimoji="1" lang="en-US" altLang="ja-JP" dirty="0" smtClean="0"/>
              <a:t>2017</a:t>
            </a:r>
            <a:r>
              <a:rPr kumimoji="1" lang="ja-JP" altLang="en-US" dirty="0" smtClean="0"/>
              <a:t>年度予算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EAC3992-0F38-4F09-8295-C810387CEE8F}" type="slidenum">
              <a:rPr lang="en-US" altLang="ja-JP" smtClean="0"/>
              <a:pPr>
                <a:defRPr/>
              </a:pPr>
              <a:t>24</a:t>
            </a:fld>
            <a:endParaRPr lang="en-US" altLang="ja-JP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36712"/>
            <a:ext cx="8784976" cy="6021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타원 2"/>
          <p:cNvSpPr/>
          <p:nvPr/>
        </p:nvSpPr>
        <p:spPr bwMode="auto">
          <a:xfrm>
            <a:off x="2699792" y="4653136"/>
            <a:ext cx="1368152" cy="864096"/>
          </a:xfrm>
          <a:prstGeom prst="ellipse">
            <a:avLst/>
          </a:prstGeom>
          <a:noFill/>
          <a:ln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45559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25</a:t>
            </a:fld>
            <a:endParaRPr lang="en-US" altLang="ja-JP"/>
          </a:p>
        </p:txBody>
      </p:sp>
      <p:graphicFrame>
        <p:nvGraphicFramePr>
          <p:cNvPr id="5" name="내용 개체 틀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3131321"/>
              </p:ext>
            </p:extLst>
          </p:nvPr>
        </p:nvGraphicFramePr>
        <p:xfrm>
          <a:off x="251520" y="260648"/>
          <a:ext cx="8892480" cy="65973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23" name="문서" r:id="rId3" imgW="6044950" imgH="3863083" progId="Word.Document.12">
                  <p:embed/>
                </p:oleObj>
              </mc:Choice>
              <mc:Fallback>
                <p:oleObj name="문서" r:id="rId3" imgW="6044950" imgH="386308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1520" y="260648"/>
                        <a:ext cx="8892480" cy="65973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70813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タイトル 1"/>
          <p:cNvSpPr>
            <a:spLocks noGrp="1"/>
          </p:cNvSpPr>
          <p:nvPr>
            <p:ph type="title"/>
          </p:nvPr>
        </p:nvSpPr>
        <p:spPr>
          <a:xfrm>
            <a:off x="251520" y="152400"/>
            <a:ext cx="8641655" cy="539750"/>
          </a:xfrm>
        </p:spPr>
        <p:txBody>
          <a:bodyPr/>
          <a:lstStyle/>
          <a:p>
            <a:r>
              <a:rPr lang="ko-KR" altLang="en-US" sz="3200" dirty="0" smtClean="0"/>
              <a:t>일반회계</a:t>
            </a:r>
            <a:r>
              <a:rPr lang="ja-JP" altLang="en-US" sz="3200" dirty="0" smtClean="0"/>
              <a:t> </a:t>
            </a:r>
            <a:r>
              <a:rPr lang="ko-KR" altLang="en-US" sz="3200" dirty="0" smtClean="0"/>
              <a:t>세출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조세수입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공채발행액의 추이</a:t>
            </a:r>
            <a:endParaRPr lang="ja-JP" altLang="en-US" sz="3200" dirty="0" smtClean="0"/>
          </a:p>
        </p:txBody>
      </p:sp>
      <p:sp>
        <p:nvSpPr>
          <p:cNvPr id="5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65154D61-371E-4BD2-AB2B-FC342C5F7E6A}" type="slidenum">
              <a:rPr lang="en-US" altLang="ja-JP" smtClean="0"/>
              <a:pPr>
                <a:defRPr/>
              </a:pPr>
              <a:t>26</a:t>
            </a:fld>
            <a:endParaRPr lang="en-US" altLang="ja-JP" dirty="0"/>
          </a:p>
        </p:txBody>
      </p:sp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36712"/>
            <a:ext cx="8856983" cy="5758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250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9600" cy="701328"/>
          </a:xfrm>
        </p:spPr>
        <p:txBody>
          <a:bodyPr/>
          <a:lstStyle/>
          <a:p>
            <a:pPr algn="l"/>
            <a:r>
              <a:rPr lang="ja-JP" altLang="en-US" sz="3200" dirty="0" smtClean="0">
                <a:latin typeface="+mn-ea"/>
                <a:ea typeface="+mn-ea"/>
              </a:rPr>
              <a:t>社会保障給付費</a:t>
            </a:r>
            <a:r>
              <a:rPr lang="ko-KR" altLang="en-US" sz="3200" dirty="0" smtClean="0">
                <a:latin typeface="+mn-ea"/>
                <a:ea typeface="+mn-ea"/>
              </a:rPr>
              <a:t>의 </a:t>
            </a:r>
            <a:r>
              <a:rPr lang="ja-JP" altLang="en-US" sz="3200" dirty="0" smtClean="0">
                <a:latin typeface="+mn-ea"/>
                <a:ea typeface="+mn-ea"/>
              </a:rPr>
              <a:t>推移</a:t>
            </a:r>
            <a:endParaRPr kumimoji="1" lang="ja-JP" altLang="en-US" sz="3200" dirty="0">
              <a:latin typeface="+mn-ea"/>
              <a:ea typeface="+mn-ea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EAC3992-0F38-4F09-8295-C810387CEE8F}" type="slidenum">
              <a:rPr lang="en-US" altLang="ja-JP" smtClean="0"/>
              <a:pPr>
                <a:defRPr/>
              </a:pPr>
              <a:t>27</a:t>
            </a:fld>
            <a:endParaRPr lang="en-US" altLang="ja-JP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836712"/>
            <a:ext cx="9036497" cy="5945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9855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153400" cy="576064"/>
          </a:xfrm>
        </p:spPr>
        <p:txBody>
          <a:bodyPr/>
          <a:lstStyle/>
          <a:p>
            <a:pPr algn="l"/>
            <a:r>
              <a:rPr lang="ja-JP" altLang="en-US" sz="3200" dirty="0"/>
              <a:t>財政収</a:t>
            </a:r>
            <a:r>
              <a:rPr lang="ja-JP" altLang="en-US" sz="3200" dirty="0" smtClean="0"/>
              <a:t>支</a:t>
            </a:r>
            <a:r>
              <a:rPr lang="ko-KR" altLang="en-US" sz="3200" dirty="0" smtClean="0"/>
              <a:t>의 국제비교</a:t>
            </a:r>
            <a:r>
              <a:rPr lang="ja-JP" altLang="en-US" sz="3200" dirty="0" smtClean="0"/>
              <a:t>（Ｇ</a:t>
            </a:r>
            <a:r>
              <a:rPr lang="ja-JP" altLang="en-US" sz="3200" dirty="0"/>
              <a:t>Ｄ</a:t>
            </a:r>
            <a:r>
              <a:rPr lang="ja-JP" altLang="en-US" sz="3200" dirty="0" smtClean="0"/>
              <a:t>Ｐ</a:t>
            </a:r>
            <a:r>
              <a:rPr lang="ko-KR" altLang="en-US" sz="3200" dirty="0" smtClean="0"/>
              <a:t>대비 비율</a:t>
            </a:r>
            <a:r>
              <a:rPr lang="ja-JP" altLang="en-US" sz="3200" dirty="0" smtClean="0"/>
              <a:t>）</a:t>
            </a:r>
            <a:endParaRPr kumimoji="1" lang="ja-JP" altLang="en-US" sz="32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7668344" y="6240226"/>
            <a:ext cx="1311424" cy="457200"/>
          </a:xfrm>
        </p:spPr>
        <p:txBody>
          <a:bodyPr/>
          <a:lstStyle/>
          <a:p>
            <a:pPr>
              <a:defRPr/>
            </a:pPr>
            <a:fld id="{1EAC3992-0F38-4F09-8295-C810387CEE8F}" type="slidenum">
              <a:rPr lang="en-US" altLang="ja-JP" smtClean="0"/>
              <a:pPr>
                <a:defRPr/>
              </a:pPr>
              <a:t>28</a:t>
            </a:fld>
            <a:endParaRPr lang="en-US" altLang="ja-JP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980728"/>
            <a:ext cx="8928991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正方形/長方形 4"/>
          <p:cNvSpPr/>
          <p:nvPr/>
        </p:nvSpPr>
        <p:spPr>
          <a:xfrm>
            <a:off x="267854" y="6376868"/>
            <a:ext cx="61926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OECD "Economic Outlook 98"</a:t>
            </a:r>
            <a:r>
              <a:rPr lang="ja-JP" altLang="en-US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（</a:t>
            </a:r>
            <a:r>
              <a:rPr lang="en-US" altLang="ja-JP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2015</a:t>
            </a:r>
            <a:r>
              <a:rPr lang="ja-JP" altLang="en-US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年</a:t>
            </a:r>
            <a:r>
              <a:rPr lang="en-US" altLang="ja-JP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11</a:t>
            </a:r>
            <a:r>
              <a:rPr lang="ja-JP" altLang="en-US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月）</a:t>
            </a:r>
          </a:p>
        </p:txBody>
      </p:sp>
    </p:spTree>
    <p:extLst>
      <p:ext uri="{BB962C8B-B14F-4D97-AF65-F5344CB8AC3E}">
        <p14:creationId xmlns:p14="http://schemas.microsoft.com/office/powerpoint/2010/main" val="2139629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9600" cy="845344"/>
          </a:xfrm>
        </p:spPr>
        <p:txBody>
          <a:bodyPr/>
          <a:lstStyle/>
          <a:p>
            <a:r>
              <a:rPr lang="ko-KR" altLang="en-US" sz="3600" dirty="0" smtClean="0"/>
              <a:t>국내총생산</a:t>
            </a:r>
            <a:r>
              <a:rPr lang="ko-KR" altLang="ja-JP" sz="3600" dirty="0" smtClean="0"/>
              <a:t>에 </a:t>
            </a:r>
            <a:r>
              <a:rPr lang="ko-KR" altLang="ja-JP" sz="3600" dirty="0"/>
              <a:t>대한 </a:t>
            </a:r>
            <a:r>
              <a:rPr lang="ja-JP" altLang="ja-JP" sz="3600" dirty="0"/>
              <a:t>支出構成 推移：日本</a:t>
            </a:r>
            <a:endParaRPr kumimoji="1" lang="ja-JP" altLang="en-US" sz="36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29</a:t>
            </a:fld>
            <a:endParaRPr lang="en-US" altLang="ja-JP"/>
          </a:p>
        </p:txBody>
      </p:sp>
      <p:graphicFrame>
        <p:nvGraphicFramePr>
          <p:cNvPr id="5" name="내용 개체 틀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4589333"/>
              </p:ext>
            </p:extLst>
          </p:nvPr>
        </p:nvGraphicFramePr>
        <p:xfrm>
          <a:off x="323528" y="1124744"/>
          <a:ext cx="8568952" cy="56077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47" name="문서" r:id="rId3" imgW="5644443" imgH="3988291" progId="Word.Document.12">
                  <p:embed/>
                </p:oleObj>
              </mc:Choice>
              <mc:Fallback>
                <p:oleObj name="문서" r:id="rId3" imgW="5644443" imgH="3988291" progId="Word.Document.12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8" y="1124744"/>
                        <a:ext cx="8568952" cy="560777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47480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9600" cy="845344"/>
          </a:xfrm>
        </p:spPr>
        <p:txBody>
          <a:bodyPr/>
          <a:lstStyle/>
          <a:p>
            <a:r>
              <a:rPr lang="ko-KR" altLang="en-US" sz="3600" dirty="0"/>
              <a:t>국내총생산</a:t>
            </a:r>
            <a:r>
              <a:rPr lang="ko-KR" altLang="ja-JP" sz="3600" dirty="0" smtClean="0"/>
              <a:t>에 </a:t>
            </a:r>
            <a:r>
              <a:rPr lang="ko-KR" altLang="ja-JP" sz="3600" dirty="0"/>
              <a:t>대한 </a:t>
            </a:r>
            <a:r>
              <a:rPr lang="ja-JP" altLang="ja-JP" sz="3600" dirty="0"/>
              <a:t>支出構成 推移</a:t>
            </a:r>
            <a:r>
              <a:rPr lang="ja-JP" altLang="ja-JP" sz="3600" dirty="0" smtClean="0"/>
              <a:t>：</a:t>
            </a:r>
            <a:r>
              <a:rPr lang="ko-KR" altLang="en-US" sz="3600" dirty="0" smtClean="0"/>
              <a:t>한국</a:t>
            </a:r>
            <a:endParaRPr kumimoji="1" lang="ja-JP" altLang="en-US" sz="36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30</a:t>
            </a:fld>
            <a:endParaRPr lang="en-US" altLang="ja-JP"/>
          </a:p>
        </p:txBody>
      </p:sp>
      <p:graphicFrame>
        <p:nvGraphicFramePr>
          <p:cNvPr id="5" name="내용 개체 틀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871281"/>
              </p:ext>
            </p:extLst>
          </p:nvPr>
        </p:nvGraphicFramePr>
        <p:xfrm>
          <a:off x="323529" y="1090613"/>
          <a:ext cx="8568952" cy="57192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71" name="문서" r:id="rId3" imgW="5575572" imgH="3823387" progId="Word.Document.12">
                  <p:embed/>
                </p:oleObj>
              </mc:Choice>
              <mc:Fallback>
                <p:oleObj name="문서" r:id="rId3" imgW="5575572" imgH="3823387" progId="Word.Document.12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9" y="1090613"/>
                        <a:ext cx="8568952" cy="571920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0426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504" y="279400"/>
            <a:ext cx="8928992" cy="629320"/>
          </a:xfrm>
        </p:spPr>
        <p:txBody>
          <a:bodyPr/>
          <a:lstStyle/>
          <a:p>
            <a:r>
              <a:rPr lang="ko-KR" altLang="ja-JP" sz="3600" dirty="0" smtClean="0"/>
              <a:t>한일 </a:t>
            </a:r>
            <a:r>
              <a:rPr lang="ko-KR" altLang="en-US" sz="3600" dirty="0" smtClean="0"/>
              <a:t>국가채무</a:t>
            </a:r>
            <a:r>
              <a:rPr lang="en-US" altLang="ko-KR" sz="3600" dirty="0" smtClean="0"/>
              <a:t>(</a:t>
            </a:r>
            <a:r>
              <a:rPr lang="ko-KR" altLang="en-US" sz="3600" dirty="0" smtClean="0"/>
              <a:t>장기채무</a:t>
            </a:r>
            <a:r>
              <a:rPr lang="en-US" altLang="ko-KR" sz="3600" dirty="0" smtClean="0"/>
              <a:t>)</a:t>
            </a:r>
            <a:r>
              <a:rPr lang="ko-KR" altLang="ja-JP" sz="3600" dirty="0" smtClean="0"/>
              <a:t>의</a:t>
            </a:r>
            <a:r>
              <a:rPr lang="en-US" altLang="ko-KR" sz="3600" dirty="0" smtClean="0"/>
              <a:t> </a:t>
            </a:r>
            <a:r>
              <a:rPr lang="en-US" altLang="ja-JP" sz="3600" dirty="0" smtClean="0"/>
              <a:t>GDP</a:t>
            </a:r>
            <a:r>
              <a:rPr lang="ko-KR" altLang="ja-JP" sz="3600" dirty="0"/>
              <a:t>대비 비율</a:t>
            </a:r>
            <a:endParaRPr kumimoji="1" lang="ja-JP" altLang="en-US" sz="36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31</a:t>
            </a:fld>
            <a:endParaRPr lang="en-US" altLang="ja-JP"/>
          </a:p>
        </p:txBody>
      </p:sp>
      <p:graphicFrame>
        <p:nvGraphicFramePr>
          <p:cNvPr id="5" name="내용 개체 틀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5937122"/>
              </p:ext>
            </p:extLst>
          </p:nvPr>
        </p:nvGraphicFramePr>
        <p:xfrm>
          <a:off x="107504" y="980729"/>
          <a:ext cx="8928992" cy="60486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96" name="문서" r:id="rId3" imgW="5645163" imgH="4724956" progId="Word.Document.12">
                  <p:embed/>
                </p:oleObj>
              </mc:Choice>
              <mc:Fallback>
                <p:oleObj name="문서" r:id="rId3" imgW="5645163" imgH="4724956" progId="Word.Document.12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504" y="980729"/>
                        <a:ext cx="8928992" cy="604867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08113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9600" cy="845345"/>
          </a:xfrm>
        </p:spPr>
        <p:txBody>
          <a:bodyPr/>
          <a:lstStyle/>
          <a:p>
            <a:pPr algn="l"/>
            <a:r>
              <a:rPr lang="ko-KR" altLang="en-US" sz="3200" dirty="0" smtClean="0"/>
              <a:t>일본 국채의 보유 내역</a:t>
            </a:r>
            <a:r>
              <a:rPr lang="ja-JP" altLang="en-US" sz="3200" dirty="0" smtClean="0"/>
              <a:t>（</a:t>
            </a:r>
            <a:r>
              <a:rPr lang="en-US" altLang="ja-JP" sz="3200" dirty="0" smtClean="0"/>
              <a:t>2016</a:t>
            </a:r>
            <a:r>
              <a:rPr lang="ja-JP" altLang="en-US" sz="3200" dirty="0" smtClean="0"/>
              <a:t>年</a:t>
            </a:r>
            <a:r>
              <a:rPr lang="en-US" altLang="ja-JP" sz="3200" dirty="0" smtClean="0"/>
              <a:t>12</a:t>
            </a:r>
            <a:r>
              <a:rPr lang="ja-JP" altLang="en-US" sz="3200" dirty="0" smtClean="0"/>
              <a:t>月末）</a:t>
            </a:r>
            <a:endParaRPr kumimoji="1" lang="ja-JP" altLang="en-US" sz="32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5"/>
            <a:ext cx="9144000" cy="5733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スライド番号プレースホルダー 7"/>
          <p:cNvSpPr>
            <a:spLocks noGrp="1"/>
          </p:cNvSpPr>
          <p:nvPr>
            <p:ph type="sldNum" sz="quarter" idx="11"/>
          </p:nvPr>
        </p:nvSpPr>
        <p:spPr>
          <a:xfrm>
            <a:off x="0" y="1271588"/>
            <a:ext cx="533400" cy="244475"/>
          </a:xfrm>
        </p:spPr>
        <p:txBody>
          <a:bodyPr>
            <a:noAutofit/>
          </a:bodyPr>
          <a:lstStyle/>
          <a:p>
            <a:pPr>
              <a:defRPr/>
            </a:pPr>
            <a:fld id="{DB9C6D96-3B04-4E6A-B011-17956D435000}" type="slidenum">
              <a:rPr lang="en-US" altLang="ja-JP" sz="1600" b="1" smtClean="0">
                <a:solidFill>
                  <a:schemeClr val="bg1"/>
                </a:solidFill>
              </a:rPr>
              <a:pPr>
                <a:defRPr/>
              </a:pPr>
              <a:t>32</a:t>
            </a:fld>
            <a:endParaRPr lang="en-US" altLang="ja-JP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414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33</a:t>
            </a:fld>
            <a:endParaRPr lang="en-US" altLang="ja-JP"/>
          </a:p>
        </p:txBody>
      </p:sp>
      <p:graphicFrame>
        <p:nvGraphicFramePr>
          <p:cNvPr id="5" name="내용 개체 틀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6828845"/>
              </p:ext>
            </p:extLst>
          </p:nvPr>
        </p:nvGraphicFramePr>
        <p:xfrm>
          <a:off x="-1" y="188640"/>
          <a:ext cx="9161209" cy="66693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35" name="Acrobat Document" r:id="rId3" imgW="7429199" imgH="5143500" progId="AcroExch.Document.DC">
                  <p:embed/>
                </p:oleObj>
              </mc:Choice>
              <mc:Fallback>
                <p:oleObj name="Acrobat Document" r:id="rId3" imgW="7429199" imgH="5143500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1" y="188640"/>
                        <a:ext cx="9161209" cy="66693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6492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62755" y="404664"/>
            <a:ext cx="8229600" cy="702915"/>
          </a:xfrm>
        </p:spPr>
        <p:txBody>
          <a:bodyPr/>
          <a:lstStyle/>
          <a:p>
            <a:pPr algn="l"/>
            <a:r>
              <a:rPr kumimoji="1" lang="ko-KR" altLang="en-US" sz="3600" dirty="0" smtClean="0"/>
              <a:t>일본 은행의 보유국채 추이</a:t>
            </a:r>
            <a:endParaRPr kumimoji="1" lang="ja-JP" altLang="en-US" sz="3600" dirty="0"/>
          </a:p>
        </p:txBody>
      </p:sp>
      <p:pic>
        <p:nvPicPr>
          <p:cNvPr id="3076" name="Picture 4" descr="日銀保有国債の推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69986"/>
            <a:ext cx="7776864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正方形/長方形 3"/>
          <p:cNvSpPr/>
          <p:nvPr/>
        </p:nvSpPr>
        <p:spPr>
          <a:xfrm>
            <a:off x="469230" y="6062474"/>
            <a:ext cx="84232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ja-JP" altLang="en-US" sz="2400" dirty="0" smtClean="0">
                <a:solidFill>
                  <a:srgbClr val="00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出所）「日本</a:t>
            </a:r>
            <a:r>
              <a:rPr lang="ja-JP" altLang="en-US" sz="2400" dirty="0">
                <a:solidFill>
                  <a:srgbClr val="00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銀行の金融</a:t>
            </a:r>
            <a:r>
              <a:rPr lang="ja-JP" altLang="en-US" sz="2400" dirty="0" smtClean="0">
                <a:solidFill>
                  <a:srgbClr val="00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政策の</a:t>
            </a:r>
            <a:r>
              <a:rPr lang="ja-JP" altLang="en-US" sz="2400" dirty="0">
                <a:solidFill>
                  <a:srgbClr val="00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評価と展望」「</a:t>
            </a:r>
            <a:r>
              <a:rPr lang="en-US" altLang="ja-JP" sz="2400" dirty="0">
                <a:solidFill>
                  <a:srgbClr val="00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2016</a:t>
            </a:r>
            <a:r>
              <a:rPr lang="ja-JP" altLang="en-US" sz="2400" dirty="0">
                <a:solidFill>
                  <a:srgbClr val="00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年下半期 経済・産業展望セミナー</a:t>
            </a:r>
            <a:r>
              <a:rPr lang="ja-JP" altLang="en-US" sz="2400" dirty="0" smtClean="0">
                <a:solidFill>
                  <a:srgbClr val="00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」</a:t>
            </a:r>
            <a:r>
              <a:rPr lang="en-US" altLang="ja-JP" sz="2400" dirty="0" smtClean="0">
                <a:solidFill>
                  <a:srgbClr val="00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2016.7.22</a:t>
            </a:r>
            <a:endParaRPr lang="ja-JP" altLang="en-US" sz="2400" dirty="0">
              <a:solidFill>
                <a:srgbClr val="000000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5" name="スライド番号プレースホルダー 7"/>
          <p:cNvSpPr>
            <a:spLocks noGrp="1"/>
          </p:cNvSpPr>
          <p:nvPr>
            <p:ph type="sldNum" sz="quarter" idx="11"/>
          </p:nvPr>
        </p:nvSpPr>
        <p:spPr>
          <a:xfrm>
            <a:off x="0" y="1271588"/>
            <a:ext cx="533400" cy="244475"/>
          </a:xfrm>
        </p:spPr>
        <p:txBody>
          <a:bodyPr>
            <a:noAutofit/>
          </a:bodyPr>
          <a:lstStyle/>
          <a:p>
            <a:pPr>
              <a:defRPr/>
            </a:pPr>
            <a:fld id="{DB9C6D96-3B04-4E6A-B011-17956D435000}" type="slidenum">
              <a:rPr lang="en-US" altLang="ja-JP" sz="1600" b="1" smtClean="0">
                <a:solidFill>
                  <a:schemeClr val="bg1"/>
                </a:solidFill>
              </a:rPr>
              <a:pPr>
                <a:defRPr/>
              </a:pPr>
              <a:t>34</a:t>
            </a:fld>
            <a:endParaRPr lang="en-US" altLang="ja-JP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31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7859216" cy="1080120"/>
          </a:xfrm>
        </p:spPr>
        <p:txBody>
          <a:bodyPr/>
          <a:lstStyle/>
          <a:p>
            <a:pPr algn="l"/>
            <a:r>
              <a:rPr kumimoji="1" lang="ko-KR" altLang="en-US" sz="4000" dirty="0" smtClean="0"/>
              <a:t>최근 </a:t>
            </a:r>
            <a:r>
              <a:rPr kumimoji="1" lang="en-US" altLang="ko-KR" sz="4000" dirty="0" smtClean="0"/>
              <a:t>5</a:t>
            </a:r>
            <a:r>
              <a:rPr kumimoji="1" lang="ko-KR" altLang="en-US" sz="4000" dirty="0" smtClean="0"/>
              <a:t>년간 일본은행의 총자산과 보유국채의 변화</a:t>
            </a:r>
            <a:endParaRPr kumimoji="1" lang="ja-JP" altLang="en-US" sz="40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quarter" idx="1"/>
          </p:nvPr>
        </p:nvSpPr>
        <p:spPr>
          <a:xfrm>
            <a:off x="539552" y="1772816"/>
            <a:ext cx="7776864" cy="4752528"/>
          </a:xfrm>
        </p:spPr>
        <p:txBody>
          <a:bodyPr/>
          <a:lstStyle/>
          <a:p>
            <a:r>
              <a:rPr lang="en-US" altLang="ja-JP" sz="3000" dirty="0" smtClean="0"/>
              <a:t>2017</a:t>
            </a:r>
            <a:r>
              <a:rPr lang="ja-JP" altLang="en-US" sz="3000" dirty="0" smtClean="0"/>
              <a:t>年</a:t>
            </a:r>
            <a:r>
              <a:rPr lang="en-US" altLang="ja-JP" sz="3000" dirty="0" smtClean="0"/>
              <a:t>6</a:t>
            </a:r>
            <a:r>
              <a:rPr lang="ja-JP" altLang="en-US" sz="3000" dirty="0" smtClean="0"/>
              <a:t>月</a:t>
            </a:r>
            <a:r>
              <a:rPr lang="en-US" altLang="ja-JP" sz="3000" dirty="0" smtClean="0"/>
              <a:t>20</a:t>
            </a:r>
            <a:r>
              <a:rPr lang="ja-JP" altLang="en-US" sz="3000" dirty="0" smtClean="0"/>
              <a:t>日 </a:t>
            </a:r>
            <a:r>
              <a:rPr lang="ko-KR" altLang="en-US" sz="3000" dirty="0" smtClean="0"/>
              <a:t>현재의 총자산과 보유국채</a:t>
            </a:r>
            <a:endParaRPr lang="en-US" altLang="ja-JP" sz="3000" dirty="0" smtClean="0"/>
          </a:p>
          <a:p>
            <a:pPr marL="0" indent="0">
              <a:buNone/>
            </a:pPr>
            <a:r>
              <a:rPr lang="en-US" altLang="ko-KR" sz="3000" dirty="0" smtClean="0">
                <a:latin typeface="ＭＳ Ｐゴシック"/>
                <a:ea typeface="ＭＳ Ｐゴシック"/>
              </a:rPr>
              <a:t>‧</a:t>
            </a:r>
            <a:r>
              <a:rPr lang="ko-KR" altLang="en-US" sz="3000" dirty="0" smtClean="0"/>
              <a:t>일본은행의 총자산</a:t>
            </a:r>
            <a:r>
              <a:rPr lang="ja-JP" altLang="en-US" sz="3000" dirty="0" smtClean="0"/>
              <a:t>：</a:t>
            </a:r>
            <a:r>
              <a:rPr lang="en-US" altLang="ja-JP" sz="3000" dirty="0" smtClean="0"/>
              <a:t>497.5</a:t>
            </a:r>
            <a:r>
              <a:rPr lang="ja-JP" altLang="en-US" sz="3000" dirty="0" smtClean="0"/>
              <a:t>兆円</a:t>
            </a:r>
            <a:endParaRPr lang="en-US" altLang="ja-JP" sz="3000" dirty="0" smtClean="0"/>
          </a:p>
          <a:p>
            <a:pPr marL="0" indent="0">
              <a:buNone/>
            </a:pPr>
            <a:r>
              <a:rPr lang="en-US" altLang="ja-JP" sz="3000" dirty="0"/>
              <a:t> </a:t>
            </a:r>
            <a:r>
              <a:rPr lang="en-US" altLang="ja-JP" sz="3000" dirty="0" smtClean="0"/>
              <a:t> </a:t>
            </a:r>
            <a:r>
              <a:rPr lang="ja-JP" altLang="en-US" sz="3000" dirty="0" smtClean="0"/>
              <a:t>（</a:t>
            </a:r>
            <a:r>
              <a:rPr lang="ja-JP" altLang="en-US" sz="3000" dirty="0"/>
              <a:t>日</a:t>
            </a:r>
            <a:r>
              <a:rPr lang="ja-JP" altLang="en-US" sz="3000" dirty="0" smtClean="0"/>
              <a:t>本 </a:t>
            </a:r>
            <a:r>
              <a:rPr lang="en-US" altLang="ja-JP" sz="3000" dirty="0" smtClean="0"/>
              <a:t>GDP </a:t>
            </a:r>
            <a:r>
              <a:rPr lang="ko-KR" altLang="en-US" sz="3000" dirty="0" smtClean="0"/>
              <a:t>와 맞먹는 수준</a:t>
            </a:r>
            <a:r>
              <a:rPr lang="ja-JP" altLang="en-US" sz="3000" dirty="0" smtClean="0"/>
              <a:t>）</a:t>
            </a:r>
            <a:endParaRPr lang="ja-JP" altLang="en-US" sz="3000" dirty="0"/>
          </a:p>
          <a:p>
            <a:pPr marL="0" indent="0">
              <a:buNone/>
            </a:pPr>
            <a:r>
              <a:rPr lang="en-US" altLang="ko-KR" sz="3000" dirty="0">
                <a:latin typeface="ＭＳ Ｐゴシック"/>
              </a:rPr>
              <a:t>‧ </a:t>
            </a:r>
            <a:r>
              <a:rPr lang="ko-KR" altLang="en-US" sz="3000" dirty="0" smtClean="0"/>
              <a:t>일본은행의 </a:t>
            </a:r>
            <a:r>
              <a:rPr lang="ko-KR" altLang="en-US" sz="3000" dirty="0"/>
              <a:t>보유국채 </a:t>
            </a:r>
            <a:r>
              <a:rPr lang="ko-KR" altLang="en-US" sz="3000" dirty="0" smtClean="0"/>
              <a:t>잔액</a:t>
            </a:r>
            <a:r>
              <a:rPr lang="ja-JP" altLang="en-US" sz="3000" dirty="0" smtClean="0"/>
              <a:t>：</a:t>
            </a:r>
            <a:r>
              <a:rPr lang="en-US" altLang="ja-JP" sz="3000" dirty="0" smtClean="0"/>
              <a:t>423.8</a:t>
            </a:r>
            <a:r>
              <a:rPr lang="ja-JP" altLang="en-US" sz="3000" dirty="0" smtClean="0"/>
              <a:t>兆円</a:t>
            </a:r>
            <a:endParaRPr lang="en-US" altLang="ja-JP" sz="3000" dirty="0" smtClean="0"/>
          </a:p>
          <a:p>
            <a:pPr marL="0" indent="0">
              <a:buNone/>
            </a:pPr>
            <a:endParaRPr kumimoji="1" lang="en-US" altLang="ja-JP" sz="1400" dirty="0" smtClean="0"/>
          </a:p>
          <a:p>
            <a:pPr marL="0" indent="0">
              <a:buNone/>
            </a:pPr>
            <a:r>
              <a:rPr kumimoji="1" lang="en-US" altLang="ja-JP" sz="3000" dirty="0" smtClean="0"/>
              <a:t>(</a:t>
            </a:r>
            <a:r>
              <a:rPr kumimoji="1" lang="ko-KR" altLang="en-US" sz="3000" dirty="0" smtClean="0"/>
              <a:t>비교</a:t>
            </a:r>
            <a:r>
              <a:rPr lang="en-US" altLang="ko-KR" sz="3000" dirty="0" smtClean="0"/>
              <a:t>)</a:t>
            </a:r>
            <a:r>
              <a:rPr lang="en-US" altLang="ja-JP" sz="3000" dirty="0" smtClean="0"/>
              <a:t> 2012</a:t>
            </a:r>
            <a:r>
              <a:rPr lang="ja-JP" altLang="en-US" sz="3000" dirty="0" smtClean="0"/>
              <a:t>年</a:t>
            </a:r>
            <a:r>
              <a:rPr lang="en-US" altLang="ja-JP" sz="3000" dirty="0" smtClean="0"/>
              <a:t>12</a:t>
            </a:r>
            <a:r>
              <a:rPr lang="ja-JP" altLang="en-US" sz="3000" dirty="0"/>
              <a:t>月</a:t>
            </a:r>
            <a:r>
              <a:rPr lang="en-US" altLang="ja-JP" sz="3000" dirty="0"/>
              <a:t>20</a:t>
            </a:r>
            <a:r>
              <a:rPr lang="ja-JP" altLang="en-US" sz="3000" dirty="0" smtClean="0"/>
              <a:t>日：</a:t>
            </a:r>
            <a:endParaRPr lang="ja-JP" altLang="en-US" sz="3000" dirty="0"/>
          </a:p>
          <a:p>
            <a:pPr marL="0" indent="0">
              <a:buNone/>
            </a:pPr>
            <a:r>
              <a:rPr lang="en-US" altLang="ko-KR" sz="3000" dirty="0">
                <a:latin typeface="ＭＳ Ｐゴシック"/>
              </a:rPr>
              <a:t>‧ </a:t>
            </a:r>
            <a:r>
              <a:rPr lang="ko-KR" altLang="en-US" sz="3000" dirty="0" smtClean="0"/>
              <a:t>일본은행의 </a:t>
            </a:r>
            <a:r>
              <a:rPr lang="ko-KR" altLang="en-US" sz="3000" dirty="0"/>
              <a:t>총자산</a:t>
            </a:r>
            <a:r>
              <a:rPr lang="ja-JP" altLang="en-US" sz="3000" dirty="0" smtClean="0"/>
              <a:t>：</a:t>
            </a:r>
            <a:r>
              <a:rPr lang="en-US" altLang="ja-JP" sz="3000" dirty="0" smtClean="0"/>
              <a:t>157.8</a:t>
            </a:r>
            <a:r>
              <a:rPr lang="ja-JP" altLang="en-US" sz="3000" dirty="0" smtClean="0"/>
              <a:t>兆円</a:t>
            </a:r>
            <a:endParaRPr lang="ja-JP" altLang="en-US" sz="3000" dirty="0"/>
          </a:p>
          <a:p>
            <a:pPr marL="0" indent="0">
              <a:buNone/>
            </a:pPr>
            <a:r>
              <a:rPr lang="en-US" altLang="ko-KR" sz="3000" dirty="0">
                <a:latin typeface="ＭＳ Ｐゴシック"/>
              </a:rPr>
              <a:t>‧ </a:t>
            </a:r>
            <a:r>
              <a:rPr lang="ko-KR" altLang="en-US" sz="3000" dirty="0" smtClean="0"/>
              <a:t>일본은행의 보유국채 잔액</a:t>
            </a:r>
            <a:r>
              <a:rPr lang="ja-JP" altLang="en-US" sz="3000" dirty="0" smtClean="0"/>
              <a:t>：</a:t>
            </a:r>
            <a:r>
              <a:rPr lang="en-US" altLang="ja-JP" sz="3000" dirty="0" smtClean="0"/>
              <a:t>112.8</a:t>
            </a:r>
            <a:r>
              <a:rPr lang="ja-JP" altLang="en-US" sz="3000" dirty="0"/>
              <a:t>兆</a:t>
            </a:r>
            <a:r>
              <a:rPr lang="ja-JP" altLang="en-US" sz="3000" dirty="0" smtClean="0"/>
              <a:t>円</a:t>
            </a:r>
            <a:endParaRPr lang="en-US" altLang="ja-JP" sz="3000" dirty="0" smtClean="0"/>
          </a:p>
          <a:p>
            <a:pPr marL="0" indent="0" algn="ctr">
              <a:buNone/>
            </a:pPr>
            <a:r>
              <a:rPr lang="en-US" altLang="ja-JP" sz="2400" dirty="0" smtClean="0"/>
              <a:t>(</a:t>
            </a:r>
            <a:r>
              <a:rPr lang="ko-KR" altLang="en-US" sz="2400" dirty="0" smtClean="0"/>
              <a:t>자료</a:t>
            </a:r>
            <a:r>
              <a:rPr lang="en-US" altLang="ko-KR" sz="2400" dirty="0" smtClean="0"/>
              <a:t>:</a:t>
            </a:r>
            <a:r>
              <a:rPr lang="ko-KR" altLang="en-US" sz="2400" dirty="0" smtClean="0"/>
              <a:t> </a:t>
            </a:r>
            <a:r>
              <a:rPr lang="ja-JP" altLang="en-US" sz="2400" dirty="0" smtClean="0"/>
              <a:t>日</a:t>
            </a:r>
            <a:r>
              <a:rPr lang="ja-JP" altLang="en-US" sz="2400" dirty="0"/>
              <a:t>本銀行「営業毎旬報告</a:t>
            </a:r>
            <a:r>
              <a:rPr lang="ja-JP" altLang="en-US" sz="2400" dirty="0" smtClean="0"/>
              <a:t>」</a:t>
            </a:r>
            <a:r>
              <a:rPr lang="en-US" altLang="ja-JP" sz="2400" dirty="0" smtClean="0"/>
              <a:t>).</a:t>
            </a:r>
            <a:endParaRPr kumimoji="1" lang="ja-JP" altLang="en-US" sz="2400" dirty="0"/>
          </a:p>
        </p:txBody>
      </p:sp>
      <p:sp>
        <p:nvSpPr>
          <p:cNvPr id="4" name="スライド番号プレースホルダー 7"/>
          <p:cNvSpPr>
            <a:spLocks noGrp="1"/>
          </p:cNvSpPr>
          <p:nvPr>
            <p:ph type="sldNum" sz="quarter" idx="11"/>
          </p:nvPr>
        </p:nvSpPr>
        <p:spPr>
          <a:xfrm>
            <a:off x="0" y="1271588"/>
            <a:ext cx="533400" cy="244475"/>
          </a:xfrm>
        </p:spPr>
        <p:txBody>
          <a:bodyPr>
            <a:noAutofit/>
          </a:bodyPr>
          <a:lstStyle/>
          <a:p>
            <a:pPr>
              <a:defRPr/>
            </a:pPr>
            <a:fld id="{DB9C6D96-3B04-4E6A-B011-17956D435000}" type="slidenum">
              <a:rPr lang="en-US" altLang="ja-JP" sz="1600" b="1" smtClean="0">
                <a:solidFill>
                  <a:schemeClr val="bg1"/>
                </a:solidFill>
              </a:rPr>
              <a:pPr>
                <a:defRPr/>
              </a:pPr>
              <a:t>35</a:t>
            </a:fld>
            <a:endParaRPr lang="en-US" altLang="ja-JP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0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07504" y="279400"/>
            <a:ext cx="9036496" cy="845344"/>
          </a:xfrm>
        </p:spPr>
        <p:txBody>
          <a:bodyPr/>
          <a:lstStyle/>
          <a:p>
            <a:pPr algn="l"/>
            <a:r>
              <a:rPr lang="en-US" altLang="ko-KR" sz="3600" b="1" dirty="0" smtClean="0"/>
              <a:t>3.</a:t>
            </a:r>
            <a:r>
              <a:rPr lang="en-US" altLang="ko-KR" sz="3600" b="1" dirty="0" smtClean="0"/>
              <a:t> </a:t>
            </a:r>
            <a:r>
              <a:rPr lang="ko-KR" altLang="en-US" sz="3600" b="1" dirty="0" err="1"/>
              <a:t>아베정권의</a:t>
            </a:r>
            <a:r>
              <a:rPr lang="ko-KR" altLang="en-US" sz="3600" b="1" dirty="0"/>
              <a:t> 경제정책</a:t>
            </a:r>
            <a:r>
              <a:rPr lang="en-US" altLang="ko-KR" sz="3600" b="1" dirty="0"/>
              <a:t>(</a:t>
            </a:r>
            <a:r>
              <a:rPr lang="ko-KR" altLang="en-US" sz="3600" b="1" dirty="0" err="1"/>
              <a:t>아베노믹스</a:t>
            </a:r>
            <a:r>
              <a:rPr lang="en-US" altLang="ko-KR" sz="3600" b="1" dirty="0" smtClean="0"/>
              <a:t>) </a:t>
            </a:r>
            <a:r>
              <a:rPr lang="ko-KR" altLang="en-US" sz="3600" b="1" dirty="0" smtClean="0"/>
              <a:t>평가</a:t>
            </a:r>
            <a:endParaRPr kumimoji="1" lang="ja-JP" altLang="en-US" sz="3600" b="1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quarter" idx="1"/>
          </p:nvPr>
        </p:nvSpPr>
        <p:spPr>
          <a:xfrm>
            <a:off x="539552" y="1196752"/>
            <a:ext cx="8136904" cy="5400600"/>
          </a:xfrm>
        </p:spPr>
        <p:txBody>
          <a:bodyPr/>
          <a:lstStyle/>
          <a:p>
            <a:pPr latinLnBrk="1"/>
            <a:r>
              <a:rPr lang="ko-KR" altLang="en-US" dirty="0" smtClean="0"/>
              <a:t>제</a:t>
            </a:r>
            <a:r>
              <a:rPr lang="en-US" altLang="ko-KR" dirty="0" smtClean="0"/>
              <a:t>2</a:t>
            </a:r>
            <a:r>
              <a:rPr lang="ko-KR" altLang="en-US" dirty="0" smtClean="0"/>
              <a:t>차 </a:t>
            </a:r>
            <a:r>
              <a:rPr lang="ko-KR" altLang="en-US" dirty="0" err="1" smtClean="0"/>
              <a:t>아베</a:t>
            </a:r>
            <a:r>
              <a:rPr lang="ko-KR" altLang="en-US" dirty="0" smtClean="0"/>
              <a:t> 신조</a:t>
            </a:r>
            <a:r>
              <a:rPr lang="en-US" altLang="ko-KR" dirty="0" smtClean="0"/>
              <a:t>(</a:t>
            </a:r>
            <a:r>
              <a:rPr lang="ja-JP" altLang="en-US" dirty="0" smtClean="0"/>
              <a:t>安倍晋三</a:t>
            </a:r>
            <a:r>
              <a:rPr lang="en-US" altLang="ja-JP" dirty="0" smtClean="0"/>
              <a:t>)</a:t>
            </a:r>
            <a:r>
              <a:rPr lang="ja-JP" altLang="en-US" dirty="0" smtClean="0"/>
              <a:t> </a:t>
            </a:r>
            <a:r>
              <a:rPr lang="ko-KR" altLang="en-US" dirty="0" smtClean="0"/>
              <a:t>내각이 </a:t>
            </a:r>
            <a:r>
              <a:rPr lang="en-US" altLang="ko-KR" dirty="0" smtClean="0"/>
              <a:t>2012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12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26</a:t>
            </a:r>
            <a:r>
              <a:rPr lang="ko-KR" altLang="en-US" dirty="0" smtClean="0"/>
              <a:t>일 </a:t>
            </a:r>
            <a:r>
              <a:rPr lang="ko-KR" altLang="en-US" dirty="0" smtClean="0"/>
              <a:t>출범하였고</a:t>
            </a:r>
            <a:r>
              <a:rPr lang="en-US" altLang="ko-KR" dirty="0" smtClean="0"/>
              <a:t>, 2013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4</a:t>
            </a:r>
            <a:r>
              <a:rPr lang="ko-KR" altLang="en-US" dirty="0" smtClean="0"/>
              <a:t>월부터 </a:t>
            </a:r>
            <a:r>
              <a:rPr lang="ko-KR" altLang="en-US" dirty="0" err="1" smtClean="0"/>
              <a:t>아베노믹스라는</a:t>
            </a:r>
            <a:r>
              <a:rPr lang="ko-KR" altLang="en-US" dirty="0" smtClean="0"/>
              <a:t> </a:t>
            </a:r>
            <a:r>
              <a:rPr lang="ko-KR" altLang="en-US" dirty="0" smtClean="0"/>
              <a:t>경제정책을 내걸음</a:t>
            </a:r>
            <a:r>
              <a:rPr lang="en-US" altLang="ko-KR" dirty="0" smtClean="0"/>
              <a:t>.</a:t>
            </a:r>
          </a:p>
          <a:p>
            <a:pPr latinLnBrk="1"/>
            <a:r>
              <a:rPr lang="ko-KR" altLang="en-US" dirty="0" err="1" smtClean="0"/>
              <a:t>아베노믹스의</a:t>
            </a:r>
            <a:r>
              <a:rPr lang="ko-KR" altLang="en-US" dirty="0" smtClean="0"/>
              <a:t> </a:t>
            </a:r>
            <a:r>
              <a:rPr lang="en-US" altLang="ko-KR" dirty="0" smtClean="0"/>
              <a:t>3</a:t>
            </a:r>
            <a:r>
              <a:rPr lang="ko-KR" altLang="en-US" dirty="0"/>
              <a:t>대</a:t>
            </a:r>
            <a:r>
              <a:rPr lang="ko-KR" altLang="en-US" dirty="0" smtClean="0"/>
              <a:t> 주요 정책</a:t>
            </a:r>
            <a:r>
              <a:rPr lang="en-US" altLang="ko-KR" dirty="0" smtClean="0"/>
              <a:t>(3</a:t>
            </a:r>
            <a:r>
              <a:rPr lang="ko-KR" altLang="en-US" dirty="0" smtClean="0"/>
              <a:t>개의 화살</a:t>
            </a:r>
            <a:r>
              <a:rPr lang="en-US" altLang="ko-KR" dirty="0" smtClean="0"/>
              <a:t>)</a:t>
            </a:r>
          </a:p>
          <a:p>
            <a:pPr marL="0" indent="0" latinLnBrk="1">
              <a:buNone/>
            </a:pPr>
            <a:r>
              <a:rPr lang="ko-KR" altLang="en-US" dirty="0" smtClean="0"/>
              <a:t> </a:t>
            </a:r>
            <a:r>
              <a:rPr lang="en-US" altLang="ko-KR" dirty="0" smtClean="0"/>
              <a:t>1) </a:t>
            </a:r>
            <a:r>
              <a:rPr lang="ko-KR" altLang="en-US" dirty="0" smtClean="0"/>
              <a:t>대담한 금융완화</a:t>
            </a:r>
            <a:endParaRPr lang="en-US" altLang="ko-KR" dirty="0" smtClean="0"/>
          </a:p>
          <a:p>
            <a:pPr marL="0" indent="0" latinLnBrk="1">
              <a:buNone/>
            </a:pPr>
            <a:r>
              <a:rPr lang="ko-KR" altLang="en-US" dirty="0" smtClean="0"/>
              <a:t> </a:t>
            </a:r>
            <a:r>
              <a:rPr lang="en-US" altLang="ko-KR" dirty="0" smtClean="0"/>
              <a:t>2) </a:t>
            </a:r>
            <a:r>
              <a:rPr lang="ko-KR" altLang="en-US" dirty="0" smtClean="0"/>
              <a:t>기동적인 재정출동</a:t>
            </a:r>
            <a:endParaRPr lang="en-US" altLang="ko-KR" dirty="0"/>
          </a:p>
          <a:p>
            <a:pPr marL="0" indent="0" latinLnBrk="1">
              <a:buNone/>
            </a:pPr>
            <a:r>
              <a:rPr lang="en-US" altLang="ko-KR" dirty="0" smtClean="0"/>
              <a:t> 3) </a:t>
            </a:r>
            <a:r>
              <a:rPr lang="ko-KR" altLang="en-US" dirty="0" smtClean="0"/>
              <a:t>민간투자를 유도하는 성장전략</a:t>
            </a:r>
            <a:endParaRPr lang="en-US" altLang="ko-KR" dirty="0" smtClean="0"/>
          </a:p>
          <a:p>
            <a:pPr latinLnBrk="1"/>
            <a:r>
              <a:rPr lang="ko-KR" altLang="en-US" dirty="0" smtClean="0"/>
              <a:t> 이 중 </a:t>
            </a:r>
            <a:r>
              <a:rPr lang="en-US" altLang="ko-KR" dirty="0">
                <a:solidFill>
                  <a:srgbClr val="FF0000"/>
                </a:solidFill>
              </a:rPr>
              <a:t>1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  <a:r>
              <a:rPr lang="ko-KR" altLang="en-US" dirty="0" smtClean="0">
                <a:solidFill>
                  <a:srgbClr val="FF0000"/>
                </a:solidFill>
              </a:rPr>
              <a:t>의</a:t>
            </a:r>
            <a:r>
              <a:rPr lang="en-US" altLang="ko-KR" dirty="0" smtClean="0">
                <a:solidFill>
                  <a:srgbClr val="FF0000"/>
                </a:solidFill>
              </a:rPr>
              <a:t> </a:t>
            </a:r>
            <a:r>
              <a:rPr lang="ko-KR" altLang="en-US" dirty="0">
                <a:solidFill>
                  <a:srgbClr val="FF0000"/>
                </a:solidFill>
              </a:rPr>
              <a:t>대담한 </a:t>
            </a:r>
            <a:r>
              <a:rPr lang="ko-KR" altLang="en-US" dirty="0" smtClean="0">
                <a:solidFill>
                  <a:srgbClr val="FF0000"/>
                </a:solidFill>
              </a:rPr>
              <a:t>금융완화가 </a:t>
            </a:r>
            <a:r>
              <a:rPr lang="ko-KR" altLang="en-US" dirty="0">
                <a:solidFill>
                  <a:srgbClr val="FF0000"/>
                </a:solidFill>
              </a:rPr>
              <a:t>다른 </a:t>
            </a:r>
            <a:r>
              <a:rPr lang="ko-KR" altLang="en-US" dirty="0" smtClean="0">
                <a:solidFill>
                  <a:srgbClr val="FF0000"/>
                </a:solidFill>
              </a:rPr>
              <a:t>정권의 경제정책과는 구분되는 특징</a:t>
            </a:r>
            <a:r>
              <a:rPr lang="ko-KR" altLang="en-US" dirty="0" smtClean="0"/>
              <a:t>이라 할 것임</a:t>
            </a:r>
            <a:r>
              <a:rPr lang="en-US" altLang="ko-KR" dirty="0" smtClean="0"/>
              <a:t>.</a:t>
            </a:r>
            <a:endParaRPr lang="en-US" altLang="ja-JP" dirty="0" smtClean="0"/>
          </a:p>
        </p:txBody>
      </p:sp>
      <p:sp>
        <p:nvSpPr>
          <p:cNvPr id="4" name="スライド番号プレースホルダー 7"/>
          <p:cNvSpPr>
            <a:spLocks noGrp="1"/>
          </p:cNvSpPr>
          <p:nvPr>
            <p:ph type="sldNum" sz="quarter" idx="11"/>
          </p:nvPr>
        </p:nvSpPr>
        <p:spPr>
          <a:xfrm>
            <a:off x="0" y="1271588"/>
            <a:ext cx="533400" cy="244475"/>
          </a:xfrm>
        </p:spPr>
        <p:txBody>
          <a:bodyPr>
            <a:noAutofit/>
          </a:bodyPr>
          <a:lstStyle/>
          <a:p>
            <a:pPr>
              <a:defRPr/>
            </a:pPr>
            <a:fld id="{DB9C6D96-3B04-4E6A-B011-17956D435000}" type="slidenum">
              <a:rPr lang="en-US" altLang="ja-JP" sz="1600" b="1" smtClean="0">
                <a:solidFill>
                  <a:schemeClr val="bg1"/>
                </a:solidFill>
              </a:rPr>
              <a:pPr>
                <a:defRPr/>
              </a:pPr>
              <a:t>36</a:t>
            </a:fld>
            <a:endParaRPr lang="en-US" altLang="ja-JP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124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990600"/>
          </a:xfrm>
        </p:spPr>
        <p:txBody>
          <a:bodyPr/>
          <a:lstStyle/>
          <a:p>
            <a:pPr marL="457200" indent="-457200" algn="l">
              <a:buFont typeface="Wingdings" pitchFamily="2" charset="2"/>
              <a:buChar char="l"/>
            </a:pPr>
            <a:r>
              <a:rPr lang="ko-KR" altLang="en-US" sz="3200" dirty="0" err="1" smtClean="0">
                <a:latin typeface="+mn-ea"/>
              </a:rPr>
              <a:t>아베정권의</a:t>
            </a:r>
            <a:r>
              <a:rPr lang="ko-KR" altLang="en-US" sz="3200" dirty="0" smtClean="0">
                <a:latin typeface="+mn-ea"/>
              </a:rPr>
              <a:t> 명목 </a:t>
            </a:r>
            <a:r>
              <a:rPr lang="en-US" altLang="zh-TW" sz="3200" dirty="0" smtClean="0">
                <a:latin typeface="+mn-ea"/>
              </a:rPr>
              <a:t>GDP 600</a:t>
            </a:r>
            <a:r>
              <a:rPr lang="ko-KR" altLang="en-US" sz="3200" dirty="0" smtClean="0">
                <a:latin typeface="+mn-ea"/>
              </a:rPr>
              <a:t>조엔 달성 목표</a:t>
            </a:r>
            <a:endParaRPr kumimoji="1" lang="ja-JP" altLang="en-US" sz="3200" b="1" dirty="0">
              <a:solidFill>
                <a:schemeClr val="tx1"/>
              </a:solidFill>
              <a:effectLst/>
              <a:latin typeface="HGP創英角ﾎﾟｯﾌﾟ体" panose="040B0A00000000000000" pitchFamily="50" charset="-128"/>
              <a:ea typeface="HGP創英角ﾎﾟｯﾌﾟ体" panose="040B0A00000000000000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23528" y="1052736"/>
            <a:ext cx="8496944" cy="5472608"/>
          </a:xfrm>
        </p:spPr>
        <p:txBody>
          <a:bodyPr/>
          <a:lstStyle/>
          <a:p>
            <a:r>
              <a:rPr lang="ko-KR" altLang="en-US" sz="3000" dirty="0" err="1" smtClean="0">
                <a:latin typeface="+mn-ea"/>
              </a:rPr>
              <a:t>아베정권은</a:t>
            </a:r>
            <a:r>
              <a:rPr lang="ko-KR" altLang="en-US" sz="3000" dirty="0" smtClean="0">
                <a:latin typeface="+mn-ea"/>
              </a:rPr>
              <a:t> </a:t>
            </a:r>
            <a:r>
              <a:rPr lang="en-US" altLang="ja-JP" sz="3000" dirty="0">
                <a:latin typeface="+mn-ea"/>
              </a:rPr>
              <a:t>2020</a:t>
            </a:r>
            <a:r>
              <a:rPr lang="ko-KR" altLang="en-US" sz="3000" dirty="0" smtClean="0">
                <a:latin typeface="+mn-ea"/>
              </a:rPr>
              <a:t>년도 </a:t>
            </a:r>
            <a:r>
              <a:rPr lang="en-US" altLang="ko-KR" sz="3000" dirty="0" smtClean="0">
                <a:latin typeface="+mn-ea"/>
              </a:rPr>
              <a:t>‘</a:t>
            </a:r>
            <a:r>
              <a:rPr lang="ko-KR" altLang="en-US" sz="3000" dirty="0" smtClean="0">
                <a:latin typeface="+mn-ea"/>
              </a:rPr>
              <a:t>명목 </a:t>
            </a:r>
            <a:r>
              <a:rPr lang="en-US" altLang="zh-TW" sz="3000" dirty="0" smtClean="0">
                <a:latin typeface="+mn-ea"/>
              </a:rPr>
              <a:t>GDP 600</a:t>
            </a:r>
            <a:r>
              <a:rPr lang="ko-KR" altLang="en-US" sz="3000" dirty="0">
                <a:latin typeface="+mn-ea"/>
              </a:rPr>
              <a:t>조엔 </a:t>
            </a:r>
            <a:r>
              <a:rPr lang="ko-KR" altLang="en-US" sz="3000" dirty="0" smtClean="0">
                <a:latin typeface="+mn-ea"/>
              </a:rPr>
              <a:t>달성</a:t>
            </a:r>
            <a:r>
              <a:rPr lang="en-US" altLang="ko-KR" sz="3000" dirty="0" smtClean="0">
                <a:latin typeface="+mn-ea"/>
              </a:rPr>
              <a:t>’</a:t>
            </a:r>
            <a:r>
              <a:rPr lang="ko-KR" altLang="en-US" sz="3000" dirty="0" smtClean="0">
                <a:latin typeface="+mn-ea"/>
              </a:rPr>
              <a:t> 목표를 내세우고 있음</a:t>
            </a:r>
            <a:r>
              <a:rPr lang="en-US" altLang="ko-KR" sz="3000" dirty="0" smtClean="0">
                <a:latin typeface="+mn-ea"/>
              </a:rPr>
              <a:t>.</a:t>
            </a:r>
            <a:r>
              <a:rPr lang="ko-KR" altLang="en-US" sz="3000" dirty="0" smtClean="0">
                <a:latin typeface="+mn-ea"/>
              </a:rPr>
              <a:t> </a:t>
            </a:r>
            <a:endParaRPr lang="en-US" altLang="ko-KR" sz="3000" dirty="0" smtClean="0">
              <a:latin typeface="+mn-ea"/>
            </a:endParaRPr>
          </a:p>
          <a:p>
            <a:r>
              <a:rPr lang="en-US" altLang="ja-JP" sz="3000" dirty="0" smtClean="0">
                <a:latin typeface="+mn-ea"/>
              </a:rPr>
              <a:t>‘</a:t>
            </a:r>
            <a:r>
              <a:rPr lang="ja-JP" altLang="en-US" sz="3000" dirty="0" smtClean="0">
                <a:latin typeface="+mn-ea"/>
              </a:rPr>
              <a:t>Ｒ</a:t>
            </a:r>
            <a:r>
              <a:rPr lang="ja-JP" altLang="en-US" sz="3000" dirty="0">
                <a:latin typeface="+mn-ea"/>
              </a:rPr>
              <a:t>ＯＲ</a:t>
            </a:r>
            <a:r>
              <a:rPr lang="ja-JP" altLang="en-US" sz="3000" dirty="0" smtClean="0">
                <a:latin typeface="+mn-ea"/>
              </a:rPr>
              <a:t>Ａ</a:t>
            </a:r>
            <a:r>
              <a:rPr lang="en-US" altLang="ja-JP" sz="3000" dirty="0" smtClean="0">
                <a:latin typeface="+mn-ea"/>
              </a:rPr>
              <a:t>’ </a:t>
            </a:r>
            <a:r>
              <a:rPr lang="en-US" altLang="ko-KR" sz="3000" dirty="0" smtClean="0">
                <a:latin typeface="+mn-ea"/>
              </a:rPr>
              <a:t>4</a:t>
            </a:r>
            <a:r>
              <a:rPr lang="ko-KR" altLang="en-US" sz="3000" dirty="0" smtClean="0">
                <a:latin typeface="+mn-ea"/>
              </a:rPr>
              <a:t>분야</a:t>
            </a:r>
            <a:r>
              <a:rPr lang="en-US" altLang="ja-JP" sz="3000" dirty="0">
                <a:latin typeface="+mn-ea"/>
              </a:rPr>
              <a:t>(</a:t>
            </a:r>
            <a:r>
              <a:rPr lang="ko-KR" altLang="en-US" sz="3000" dirty="0" smtClean="0">
                <a:latin typeface="+mn-ea"/>
              </a:rPr>
              <a:t>다음의 </a:t>
            </a:r>
            <a:r>
              <a:rPr lang="ko-KR" altLang="en-US" sz="3000" dirty="0" err="1">
                <a:latin typeface="+mn-ea"/>
              </a:rPr>
              <a:t>첫글자</a:t>
            </a:r>
            <a:r>
              <a:rPr lang="en-US" altLang="ja-JP" sz="3000" dirty="0">
                <a:latin typeface="+mn-ea"/>
              </a:rPr>
              <a:t>)</a:t>
            </a:r>
            <a:r>
              <a:rPr lang="ko-KR" altLang="en-US" sz="3000" dirty="0" smtClean="0">
                <a:latin typeface="+mn-ea"/>
              </a:rPr>
              <a:t>에 대한 기대</a:t>
            </a:r>
            <a:endParaRPr lang="en-US" altLang="ko-KR" sz="3000" dirty="0" smtClean="0">
              <a:latin typeface="+mn-ea"/>
            </a:endParaRPr>
          </a:p>
          <a:p>
            <a:pPr marL="360363" indent="-180975">
              <a:buNone/>
            </a:pPr>
            <a:r>
              <a:rPr lang="en-US" altLang="ko-KR" sz="3000" dirty="0" smtClean="0">
                <a:latin typeface="+mn-ea"/>
              </a:rPr>
              <a:t>‧</a:t>
            </a:r>
            <a:r>
              <a:rPr lang="ko-KR" altLang="en-US" sz="3000" dirty="0" smtClean="0">
                <a:latin typeface="+mn-ea"/>
              </a:rPr>
              <a:t>연구개발</a:t>
            </a:r>
            <a:r>
              <a:rPr lang="ja-JP" altLang="en-US" sz="3000" dirty="0" smtClean="0">
                <a:effectLst/>
                <a:latin typeface="+mn-ea"/>
              </a:rPr>
              <a:t>（</a:t>
            </a:r>
            <a:r>
              <a:rPr lang="ja-JP" altLang="en-US" sz="3000" dirty="0">
                <a:effectLst/>
                <a:latin typeface="+mn-ea"/>
              </a:rPr>
              <a:t>Ｒ＆Ｄ</a:t>
            </a:r>
            <a:r>
              <a:rPr lang="ja-JP" altLang="en-US" sz="3000" dirty="0" smtClean="0">
                <a:effectLst/>
                <a:latin typeface="+mn-ea"/>
              </a:rPr>
              <a:t>） </a:t>
            </a:r>
            <a:r>
              <a:rPr lang="ko-KR" altLang="en-US" sz="3000" dirty="0" smtClean="0">
                <a:effectLst/>
                <a:latin typeface="+mn-ea"/>
              </a:rPr>
              <a:t>투자</a:t>
            </a:r>
            <a:r>
              <a:rPr lang="en-US" altLang="ko-KR" sz="3000" dirty="0" smtClean="0">
                <a:effectLst/>
                <a:latin typeface="+mn-ea"/>
              </a:rPr>
              <a:t>,  </a:t>
            </a:r>
          </a:p>
          <a:p>
            <a:pPr marL="360363" indent="-180975">
              <a:buNone/>
            </a:pPr>
            <a:r>
              <a:rPr lang="en-US" altLang="ko-KR" sz="3000" dirty="0">
                <a:latin typeface="+mn-ea"/>
              </a:rPr>
              <a:t>‧ </a:t>
            </a:r>
            <a:r>
              <a:rPr lang="en-US" altLang="ko-KR" sz="3000" dirty="0" smtClean="0">
                <a:effectLst/>
                <a:latin typeface="+mn-ea"/>
              </a:rPr>
              <a:t>2020</a:t>
            </a:r>
            <a:r>
              <a:rPr lang="ko-KR" altLang="en-US" sz="3000" dirty="0" smtClean="0">
                <a:latin typeface="+mn-ea"/>
              </a:rPr>
              <a:t>년 도쿄 올림픽</a:t>
            </a:r>
            <a:r>
              <a:rPr lang="ja-JP" altLang="en-US" sz="3000" dirty="0">
                <a:latin typeface="+mn-ea"/>
              </a:rPr>
              <a:t>（Ｏｌｙｍｐｉｃ</a:t>
            </a:r>
            <a:r>
              <a:rPr lang="ja-JP" altLang="en-US" sz="3000" dirty="0" smtClean="0">
                <a:latin typeface="+mn-ea"/>
              </a:rPr>
              <a:t>）</a:t>
            </a:r>
            <a:r>
              <a:rPr lang="ko-KR" altLang="en-US" sz="3000" dirty="0" smtClean="0">
                <a:effectLst/>
                <a:latin typeface="+mn-ea"/>
              </a:rPr>
              <a:t> </a:t>
            </a:r>
            <a:r>
              <a:rPr lang="ko-KR" altLang="en-US" sz="3000" dirty="0" smtClean="0">
                <a:latin typeface="+mn-ea"/>
              </a:rPr>
              <a:t>수요 증가</a:t>
            </a:r>
            <a:r>
              <a:rPr lang="en-US" altLang="ja-JP" sz="3000" dirty="0" smtClean="0">
                <a:effectLst/>
                <a:latin typeface="+mn-ea"/>
              </a:rPr>
              <a:t>, </a:t>
            </a:r>
          </a:p>
          <a:p>
            <a:pPr marL="360363" indent="-180975">
              <a:buNone/>
            </a:pPr>
            <a:r>
              <a:rPr lang="en-US" altLang="ko-KR" sz="3000" dirty="0">
                <a:latin typeface="+mn-ea"/>
              </a:rPr>
              <a:t>‧ </a:t>
            </a:r>
            <a:r>
              <a:rPr lang="ko-KR" altLang="en-US" sz="3000" dirty="0" smtClean="0">
                <a:effectLst/>
                <a:latin typeface="+mn-ea"/>
              </a:rPr>
              <a:t>거대한 </a:t>
            </a:r>
            <a:r>
              <a:rPr lang="ko-KR" altLang="en-US" sz="3000" dirty="0" err="1" smtClean="0">
                <a:effectLst/>
                <a:latin typeface="+mn-ea"/>
              </a:rPr>
              <a:t>리폼</a:t>
            </a:r>
            <a:r>
              <a:rPr lang="ja-JP" altLang="en-US" sz="3000" dirty="0">
                <a:latin typeface="+mn-ea"/>
              </a:rPr>
              <a:t>（Ｒｅｆｏｒｍ）</a:t>
            </a:r>
            <a:r>
              <a:rPr lang="ko-KR" altLang="en-US" sz="3000" dirty="0" smtClean="0">
                <a:effectLst/>
                <a:latin typeface="+mn-ea"/>
              </a:rPr>
              <a:t> 수요</a:t>
            </a:r>
            <a:r>
              <a:rPr lang="en-US" altLang="ja-JP" sz="3000" dirty="0" smtClean="0">
                <a:effectLst/>
                <a:latin typeface="+mn-ea"/>
              </a:rPr>
              <a:t>,</a:t>
            </a:r>
          </a:p>
          <a:p>
            <a:pPr marL="360363" indent="-180975" latinLnBrk="1">
              <a:buNone/>
            </a:pPr>
            <a:r>
              <a:rPr lang="en-US" altLang="ko-KR" sz="3000" dirty="0">
                <a:latin typeface="+mn-ea"/>
              </a:rPr>
              <a:t>‧ </a:t>
            </a:r>
            <a:r>
              <a:rPr lang="ko-KR" altLang="en-US" sz="3000" dirty="0" smtClean="0">
                <a:effectLst/>
                <a:latin typeface="+mn-ea"/>
              </a:rPr>
              <a:t>맞벌이에 따른</a:t>
            </a:r>
            <a:r>
              <a:rPr lang="en-US" altLang="ko-KR" sz="3000" dirty="0" smtClean="0">
                <a:latin typeface="+mn-ea"/>
              </a:rPr>
              <a:t> </a:t>
            </a:r>
            <a:r>
              <a:rPr lang="ko-KR" altLang="en-US" sz="3000" dirty="0" smtClean="0">
                <a:effectLst/>
                <a:latin typeface="+mn-ea"/>
              </a:rPr>
              <a:t>가사노동 지원 서비스</a:t>
            </a:r>
            <a:r>
              <a:rPr lang="en-US" altLang="ko-KR" sz="3000" dirty="0" smtClean="0">
                <a:effectLst/>
                <a:latin typeface="+mn-ea"/>
              </a:rPr>
              <a:t/>
            </a:r>
            <a:br>
              <a:rPr lang="en-US" altLang="ko-KR" sz="3000" dirty="0" smtClean="0">
                <a:effectLst/>
                <a:latin typeface="+mn-ea"/>
              </a:rPr>
            </a:br>
            <a:r>
              <a:rPr lang="ja-JP" altLang="en-US" sz="3000" dirty="0" smtClean="0">
                <a:effectLst/>
                <a:latin typeface="+mn-ea"/>
              </a:rPr>
              <a:t>（</a:t>
            </a:r>
            <a:r>
              <a:rPr lang="ja-JP" altLang="en-US" sz="3000" dirty="0">
                <a:effectLst/>
                <a:latin typeface="+mn-ea"/>
              </a:rPr>
              <a:t>Ａｓｓｉｓｔａｎｃｅ</a:t>
            </a:r>
            <a:r>
              <a:rPr lang="ja-JP" altLang="en-US" sz="3000" dirty="0" smtClean="0">
                <a:effectLst/>
                <a:latin typeface="+mn-ea"/>
              </a:rPr>
              <a:t>）</a:t>
            </a:r>
            <a:r>
              <a:rPr lang="ko-KR" altLang="en-US" sz="3000" dirty="0" smtClean="0">
                <a:effectLst/>
                <a:latin typeface="+mn-ea"/>
              </a:rPr>
              <a:t>확대</a:t>
            </a:r>
            <a:endParaRPr lang="en-US" altLang="ko-KR" sz="3000" dirty="0" smtClean="0">
              <a:effectLst/>
              <a:latin typeface="+mn-ea"/>
            </a:endParaRPr>
          </a:p>
          <a:p>
            <a:pPr latinLnBrk="1"/>
            <a:r>
              <a:rPr lang="en-US" altLang="ko-KR" sz="3000" dirty="0">
                <a:latin typeface="+mn-ea"/>
              </a:rPr>
              <a:t>‘</a:t>
            </a:r>
            <a:r>
              <a:rPr lang="ko-KR" altLang="en-US" sz="3000" dirty="0">
                <a:latin typeface="+mn-ea"/>
              </a:rPr>
              <a:t>명목 </a:t>
            </a:r>
            <a:r>
              <a:rPr lang="en-US" altLang="zh-TW" sz="3000" dirty="0">
                <a:latin typeface="+mn-ea"/>
              </a:rPr>
              <a:t>GDP 600</a:t>
            </a:r>
            <a:r>
              <a:rPr lang="ko-KR" altLang="en-US" sz="3000" dirty="0">
                <a:latin typeface="+mn-ea"/>
              </a:rPr>
              <a:t>조엔 달성</a:t>
            </a:r>
            <a:r>
              <a:rPr lang="en-US" altLang="ko-KR" sz="3000" dirty="0" smtClean="0">
                <a:latin typeface="+mn-ea"/>
              </a:rPr>
              <a:t>’</a:t>
            </a:r>
            <a:r>
              <a:rPr lang="ko-KR" altLang="en-US" sz="3000" dirty="0" smtClean="0">
                <a:latin typeface="+mn-ea"/>
              </a:rPr>
              <a:t>을 내세운 배경에</a:t>
            </a:r>
            <a:r>
              <a:rPr lang="ko-KR" altLang="en-US" sz="3000" dirty="0" smtClean="0">
                <a:effectLst/>
                <a:latin typeface="+mn-ea"/>
              </a:rPr>
              <a:t>는 </a:t>
            </a:r>
            <a:r>
              <a:rPr lang="ja-JP" altLang="en-US" sz="3000" dirty="0" smtClean="0">
                <a:latin typeface="+mn-ea"/>
              </a:rPr>
              <a:t>Ｇ</a:t>
            </a:r>
            <a:r>
              <a:rPr lang="ja-JP" altLang="en-US" sz="3000" dirty="0">
                <a:latin typeface="+mn-ea"/>
              </a:rPr>
              <a:t>Ｄ</a:t>
            </a:r>
            <a:r>
              <a:rPr lang="ja-JP" altLang="en-US" sz="3000" dirty="0" smtClean="0">
                <a:latin typeface="+mn-ea"/>
              </a:rPr>
              <a:t>Ｐ </a:t>
            </a:r>
            <a:r>
              <a:rPr lang="ko-KR" altLang="en-US" sz="3000" dirty="0" smtClean="0">
                <a:latin typeface="+mn-ea"/>
              </a:rPr>
              <a:t>재계산에 따른 증가도 포함되어 있음</a:t>
            </a:r>
            <a:r>
              <a:rPr lang="en-US" altLang="ko-KR" sz="3000" dirty="0" smtClean="0">
                <a:latin typeface="+mn-ea"/>
              </a:rPr>
              <a:t>.</a:t>
            </a:r>
          </a:p>
        </p:txBody>
      </p:sp>
      <p:sp>
        <p:nvSpPr>
          <p:cNvPr id="4" name="スライド番号プレースホルダー 7"/>
          <p:cNvSpPr>
            <a:spLocks noGrp="1"/>
          </p:cNvSpPr>
          <p:nvPr>
            <p:ph type="sldNum" sz="quarter" idx="11"/>
          </p:nvPr>
        </p:nvSpPr>
        <p:spPr>
          <a:xfrm>
            <a:off x="0" y="1271588"/>
            <a:ext cx="533400" cy="244475"/>
          </a:xfrm>
        </p:spPr>
        <p:txBody>
          <a:bodyPr>
            <a:noAutofit/>
          </a:bodyPr>
          <a:lstStyle/>
          <a:p>
            <a:pPr>
              <a:defRPr/>
            </a:pPr>
            <a:fld id="{DB9C6D96-3B04-4E6A-B011-17956D435000}" type="slidenum">
              <a:rPr lang="en-US" altLang="ja-JP" sz="1600" b="1" smtClean="0">
                <a:solidFill>
                  <a:schemeClr val="bg1"/>
                </a:solidFill>
              </a:rPr>
              <a:pPr>
                <a:defRPr/>
              </a:pPr>
              <a:t>37</a:t>
            </a:fld>
            <a:endParaRPr lang="en-US" altLang="ja-JP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900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/>
          <a:lstStyle/>
          <a:p>
            <a:pPr latinLnBrk="1"/>
            <a:r>
              <a:rPr lang="ko-KR" altLang="en-US" dirty="0" smtClean="0">
                <a:latin typeface="+mn-ea"/>
              </a:rPr>
              <a:t>앞서 언급한 </a:t>
            </a:r>
            <a:r>
              <a:rPr lang="ko-KR" altLang="en-US" dirty="0">
                <a:latin typeface="+mn-ea"/>
              </a:rPr>
              <a:t>명목 </a:t>
            </a:r>
            <a:r>
              <a:rPr lang="en-US" altLang="zh-TW" dirty="0">
                <a:latin typeface="+mn-ea"/>
              </a:rPr>
              <a:t>GDP 600</a:t>
            </a:r>
            <a:r>
              <a:rPr lang="ko-KR" altLang="en-US" dirty="0">
                <a:latin typeface="+mn-ea"/>
              </a:rPr>
              <a:t>조엔 </a:t>
            </a:r>
            <a:r>
              <a:rPr lang="ko-KR" altLang="en-US" dirty="0" smtClean="0">
                <a:latin typeface="+mn-ea"/>
              </a:rPr>
              <a:t>목표 달성을 위해서는 </a:t>
            </a:r>
            <a:r>
              <a:rPr lang="ko-KR" altLang="en-US" dirty="0">
                <a:latin typeface="+mn-ea"/>
              </a:rPr>
              <a:t>연 </a:t>
            </a:r>
            <a:r>
              <a:rPr lang="en-US" altLang="ko-KR" dirty="0">
                <a:latin typeface="+mn-ea"/>
              </a:rPr>
              <a:t>2.5% </a:t>
            </a:r>
            <a:r>
              <a:rPr lang="ko-KR" altLang="en-US" dirty="0">
                <a:latin typeface="+mn-ea"/>
              </a:rPr>
              <a:t>성장이 필요하나 </a:t>
            </a:r>
            <a:r>
              <a:rPr lang="ko-KR" altLang="en-US" dirty="0" smtClean="0">
                <a:latin typeface="+mn-ea"/>
              </a:rPr>
              <a:t>그 수준에 도달하기는 어려울 것으로 보임</a:t>
            </a:r>
            <a:r>
              <a:rPr lang="en-US" altLang="ko-KR" dirty="0" smtClean="0">
                <a:latin typeface="+mn-ea"/>
              </a:rPr>
              <a:t>.</a:t>
            </a:r>
            <a:endParaRPr lang="en-US" altLang="ko-KR" dirty="0" smtClean="0"/>
          </a:p>
          <a:p>
            <a:pPr latinLnBrk="1"/>
            <a:r>
              <a:rPr lang="ko-KR" altLang="en-US" dirty="0" err="1" smtClean="0"/>
              <a:t>아베노믹스의</a:t>
            </a:r>
            <a:r>
              <a:rPr lang="ko-KR" altLang="en-US" dirty="0" smtClean="0"/>
              <a:t> 중점적인 </a:t>
            </a:r>
            <a:r>
              <a:rPr lang="ko-KR" altLang="en-US" dirty="0"/>
              <a:t>경제목표</a:t>
            </a:r>
            <a:endParaRPr lang="en-US" altLang="ja-JP" dirty="0"/>
          </a:p>
          <a:p>
            <a:pPr marL="0" indent="0" latinLnBrk="1">
              <a:buNone/>
            </a:pPr>
            <a:r>
              <a:rPr lang="ja-JP" altLang="en-US" dirty="0"/>
              <a:t>→　</a:t>
            </a:r>
            <a:r>
              <a:rPr lang="ko-KR" altLang="en-US" dirty="0"/>
              <a:t>소비자물가 상승률 </a:t>
            </a:r>
            <a:r>
              <a:rPr lang="ja-JP" altLang="en-US" dirty="0"/>
              <a:t>２％</a:t>
            </a:r>
            <a:endParaRPr lang="en-US" altLang="ja-JP" dirty="0"/>
          </a:p>
          <a:p>
            <a:pPr marL="0" indent="0" latinLnBrk="1">
              <a:buNone/>
            </a:pPr>
            <a:r>
              <a:rPr lang="ja-JP" altLang="en-US" dirty="0"/>
              <a:t>→　</a:t>
            </a:r>
            <a:r>
              <a:rPr lang="ko-KR" altLang="en-US" dirty="0"/>
              <a:t>명목성장률</a:t>
            </a:r>
            <a:r>
              <a:rPr lang="ja-JP" altLang="en-US" dirty="0"/>
              <a:t> ３</a:t>
            </a:r>
            <a:r>
              <a:rPr lang="ja-JP" altLang="en-US" dirty="0" smtClean="0"/>
              <a:t>％</a:t>
            </a:r>
            <a:r>
              <a:rPr lang="en-US" altLang="ja-JP" dirty="0" smtClean="0"/>
              <a:t>, </a:t>
            </a:r>
            <a:r>
              <a:rPr lang="ko-KR" altLang="en-US" dirty="0" smtClean="0"/>
              <a:t>실질성장률</a:t>
            </a:r>
            <a:r>
              <a:rPr lang="ja-JP" altLang="en-US" dirty="0" smtClean="0"/>
              <a:t> </a:t>
            </a:r>
            <a:r>
              <a:rPr lang="ja-JP" altLang="en-US" dirty="0"/>
              <a:t>２</a:t>
            </a:r>
            <a:r>
              <a:rPr lang="ja-JP" altLang="en-US" dirty="0" smtClean="0"/>
              <a:t>％ </a:t>
            </a:r>
            <a:r>
              <a:rPr lang="ko-KR" altLang="en-US" dirty="0" smtClean="0"/>
              <a:t>달성</a:t>
            </a:r>
            <a:endParaRPr lang="en-US" altLang="ja-JP" dirty="0"/>
          </a:p>
          <a:p>
            <a:pPr latinLnBrk="1"/>
            <a:r>
              <a:rPr lang="ko-KR" altLang="en-US" dirty="0" err="1" smtClean="0"/>
              <a:t>저출산</a:t>
            </a:r>
            <a:r>
              <a:rPr lang="ko-KR" altLang="en-US" dirty="0" smtClean="0"/>
              <a:t> 고령화나 재정경직화 등으로 성장동력이 상실되는 상황에서 위의 목표에 이르기는 어려울 것으로 예상됨</a:t>
            </a:r>
            <a:r>
              <a:rPr lang="en-US" altLang="ko-KR" dirty="0" smtClean="0"/>
              <a:t>.</a:t>
            </a:r>
            <a:endParaRPr kumimoji="1" lang="ja-JP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38</a:t>
            </a:fld>
            <a:endParaRPr lang="en-US" altLang="ja-JP"/>
          </a:p>
        </p:txBody>
      </p:sp>
      <p:sp>
        <p:nvSpPr>
          <p:cNvPr id="5" name="タイトル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061368"/>
          </a:xfrm>
        </p:spPr>
        <p:txBody>
          <a:bodyPr/>
          <a:lstStyle/>
          <a:p>
            <a:pPr marL="457200" indent="-457200" algn="l">
              <a:buFont typeface="Wingdings" pitchFamily="2" charset="2"/>
              <a:buChar char="u"/>
            </a:pPr>
            <a:r>
              <a:rPr lang="ko-KR" altLang="en-US" sz="3600" dirty="0" err="1" smtClean="0"/>
              <a:t>아베노믹스에</a:t>
            </a:r>
            <a:r>
              <a:rPr lang="ko-KR" altLang="en-US" sz="3600" dirty="0" smtClean="0"/>
              <a:t> 대한 평가</a:t>
            </a:r>
            <a:r>
              <a:rPr lang="en-US" altLang="ko-KR" sz="3600" dirty="0" smtClean="0"/>
              <a:t>(1):</a:t>
            </a:r>
            <a:br>
              <a:rPr lang="en-US" altLang="ko-KR" sz="3600" dirty="0" smtClean="0"/>
            </a:br>
            <a:r>
              <a:rPr lang="en-US" altLang="ko-KR" sz="3600" dirty="0" smtClean="0"/>
              <a:t>  </a:t>
            </a:r>
            <a:r>
              <a:rPr lang="ko-KR" altLang="en-US" sz="3600" dirty="0" smtClean="0"/>
              <a:t>소득성장 목표는 달성하기 어려울 듯</a:t>
            </a:r>
            <a:endParaRPr kumimoji="1"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088199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9600" cy="980989"/>
          </a:xfrm>
        </p:spPr>
        <p:txBody>
          <a:bodyPr/>
          <a:lstStyle/>
          <a:p>
            <a:pPr marL="457200" indent="-457200" algn="l">
              <a:buFont typeface="Wingdings" pitchFamily="2" charset="2"/>
              <a:buChar char="u"/>
            </a:pPr>
            <a:r>
              <a:rPr lang="ko-KR" altLang="en-US" sz="3600" dirty="0" err="1" smtClean="0"/>
              <a:t>아베노믹스에</a:t>
            </a:r>
            <a:r>
              <a:rPr lang="ko-KR" altLang="en-US" sz="3600" dirty="0" smtClean="0"/>
              <a:t> 대한 평가</a:t>
            </a:r>
            <a:r>
              <a:rPr lang="en-US" altLang="ko-KR" sz="3600" dirty="0" smtClean="0"/>
              <a:t>(2):</a:t>
            </a:r>
            <a:br>
              <a:rPr lang="en-US" altLang="ko-KR" sz="3600" dirty="0" smtClean="0"/>
            </a:br>
            <a:r>
              <a:rPr lang="en-US" altLang="ko-KR" sz="3600" dirty="0" smtClean="0"/>
              <a:t>      </a:t>
            </a:r>
            <a:r>
              <a:rPr lang="ko-KR" altLang="en-US" sz="3600" dirty="0" smtClean="0"/>
              <a:t>달러표시 소득은 크게 하락</a:t>
            </a:r>
            <a:endParaRPr kumimoji="1" lang="ja-JP" altLang="en-US" sz="36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quarter" idx="1"/>
          </p:nvPr>
        </p:nvSpPr>
        <p:spPr>
          <a:xfrm>
            <a:off x="395536" y="1340768"/>
            <a:ext cx="8424936" cy="5328592"/>
          </a:xfrm>
        </p:spPr>
        <p:txBody>
          <a:bodyPr/>
          <a:lstStyle/>
          <a:p>
            <a:pPr latinLnBrk="1"/>
            <a:r>
              <a:rPr lang="ko-KR" altLang="en-US" dirty="0" smtClean="0"/>
              <a:t>대담한 금융완화로 </a:t>
            </a:r>
            <a:r>
              <a:rPr lang="ko-KR" altLang="en-US" dirty="0"/>
              <a:t>엔화 절하</a:t>
            </a:r>
            <a:r>
              <a:rPr lang="en-US" altLang="ko-KR" dirty="0"/>
              <a:t>(</a:t>
            </a:r>
            <a:r>
              <a:rPr lang="ko-KR" altLang="en-US" dirty="0"/>
              <a:t>엔저</a:t>
            </a:r>
            <a:r>
              <a:rPr lang="en-US" altLang="ko-KR" dirty="0" smtClean="0"/>
              <a:t>)</a:t>
            </a:r>
            <a:r>
              <a:rPr lang="ko-KR" altLang="en-US" dirty="0" smtClean="0"/>
              <a:t>가 진행</a:t>
            </a:r>
            <a:r>
              <a:rPr lang="en-US" altLang="ko-KR" dirty="0" smtClean="0"/>
              <a:t>:</a:t>
            </a:r>
          </a:p>
          <a:p>
            <a:pPr marL="0" indent="0" latinLnBrk="1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</a:t>
            </a:r>
            <a:r>
              <a:rPr lang="en-US" altLang="ja-JP" dirty="0" smtClean="0"/>
              <a:t>  </a:t>
            </a:r>
            <a:r>
              <a:rPr lang="en-US" altLang="ja-JP" dirty="0"/>
              <a:t>1</a:t>
            </a:r>
            <a:r>
              <a:rPr lang="ko-KR" altLang="en-US" dirty="0"/>
              <a:t>달러 당 </a:t>
            </a:r>
            <a:r>
              <a:rPr lang="en-US" altLang="ja-JP" dirty="0" smtClean="0"/>
              <a:t>79.8</a:t>
            </a:r>
            <a:r>
              <a:rPr lang="ko-KR" altLang="en-US" dirty="0" smtClean="0"/>
              <a:t>엔</a:t>
            </a:r>
            <a:r>
              <a:rPr lang="ja-JP" altLang="en-US" dirty="0"/>
              <a:t>（</a:t>
            </a:r>
            <a:r>
              <a:rPr lang="en-US" altLang="ja-JP" dirty="0"/>
              <a:t>2012</a:t>
            </a:r>
            <a:r>
              <a:rPr lang="ko-KR" altLang="en-US" dirty="0" smtClean="0"/>
              <a:t>년</a:t>
            </a:r>
            <a:r>
              <a:rPr lang="ja-JP" altLang="en-US" dirty="0" smtClean="0"/>
              <a:t>）</a:t>
            </a:r>
            <a:r>
              <a:rPr lang="en-US" altLang="ja-JP" dirty="0" smtClean="0"/>
              <a:t> </a:t>
            </a:r>
            <a:r>
              <a:rPr lang="ja-JP" altLang="en-US" dirty="0" smtClean="0"/>
              <a:t>→</a:t>
            </a:r>
            <a:r>
              <a:rPr lang="en-US" altLang="ja-JP" dirty="0" smtClean="0"/>
              <a:t> 97.6</a:t>
            </a:r>
            <a:r>
              <a:rPr lang="ko-KR" altLang="en-US" dirty="0" smtClean="0"/>
              <a:t>엔</a:t>
            </a:r>
            <a:r>
              <a:rPr lang="ja-JP" altLang="en-US" dirty="0"/>
              <a:t>（</a:t>
            </a:r>
            <a:r>
              <a:rPr lang="en-US" altLang="ja-JP" dirty="0"/>
              <a:t>2013</a:t>
            </a:r>
            <a:r>
              <a:rPr lang="ko-KR" altLang="en-US" dirty="0" smtClean="0"/>
              <a:t>년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pPr marL="0" indent="0" latinLnBrk="1">
              <a:buNone/>
            </a:pPr>
            <a:r>
              <a:rPr lang="en-US" altLang="ja-JP" dirty="0"/>
              <a:t> </a:t>
            </a:r>
            <a:r>
              <a:rPr lang="en-US" altLang="ja-JP" dirty="0" smtClean="0"/>
              <a:t>    </a:t>
            </a:r>
            <a:r>
              <a:rPr lang="ja-JP" altLang="en-US" dirty="0" smtClean="0"/>
              <a:t>→</a:t>
            </a:r>
            <a:r>
              <a:rPr lang="en-US" altLang="ja-JP" dirty="0" smtClean="0"/>
              <a:t>112.0</a:t>
            </a:r>
            <a:r>
              <a:rPr lang="ko-KR" altLang="en-US" dirty="0" smtClean="0"/>
              <a:t>엔</a:t>
            </a:r>
            <a:r>
              <a:rPr lang="en-US" altLang="ko-KR" dirty="0" smtClean="0"/>
              <a:t>(2017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</a:t>
            </a:r>
            <a:r>
              <a:rPr lang="ja-JP" altLang="en-US" dirty="0" smtClean="0"/>
              <a:t>～</a:t>
            </a:r>
            <a:r>
              <a:rPr lang="en-US" altLang="ja-JP" dirty="0" smtClean="0"/>
              <a:t>10</a:t>
            </a:r>
            <a:r>
              <a:rPr lang="ko-KR" altLang="en-US" dirty="0" smtClean="0"/>
              <a:t>월 평균</a:t>
            </a:r>
            <a:r>
              <a:rPr lang="en-US" altLang="ko-KR" dirty="0" smtClean="0"/>
              <a:t>)</a:t>
            </a:r>
          </a:p>
          <a:p>
            <a:pPr marL="0" indent="0" algn="ctr" latinLnBrk="1">
              <a:buNone/>
            </a:pPr>
            <a:r>
              <a:rPr lang="en-US" altLang="ja-JP" sz="2400" dirty="0" smtClean="0"/>
              <a:t>                                               (</a:t>
            </a:r>
            <a:r>
              <a:rPr lang="ko-KR" altLang="en-US" sz="2400" dirty="0" smtClean="0"/>
              <a:t>자료</a:t>
            </a:r>
            <a:r>
              <a:rPr lang="en-US" altLang="ko-KR" sz="2400" dirty="0" smtClean="0"/>
              <a:t>: </a:t>
            </a:r>
            <a:r>
              <a:rPr lang="en-US" altLang="ja-JP" sz="2400" dirty="0" smtClean="0"/>
              <a:t>Principal </a:t>
            </a:r>
            <a:r>
              <a:rPr lang="en-US" altLang="ja-JP" sz="2400" dirty="0"/>
              <a:t>Global Indicators</a:t>
            </a:r>
            <a:r>
              <a:rPr lang="en-US" altLang="ja-JP" sz="2400" dirty="0" smtClean="0"/>
              <a:t>)  </a:t>
            </a:r>
            <a:endParaRPr lang="ja-JP" altLang="en-US" sz="2400" dirty="0"/>
          </a:p>
          <a:p>
            <a:pPr latinLnBrk="1"/>
            <a:r>
              <a:rPr lang="ko-KR" altLang="en-US" dirty="0" smtClean="0"/>
              <a:t>엔저로 인해 달러표시 </a:t>
            </a:r>
            <a:r>
              <a:rPr lang="en-US" altLang="ko-KR" dirty="0" smtClean="0"/>
              <a:t>1</a:t>
            </a:r>
            <a:r>
              <a:rPr lang="ko-KR" altLang="en-US" dirty="0" smtClean="0"/>
              <a:t>인당 </a:t>
            </a:r>
            <a:r>
              <a:rPr lang="en-US" altLang="ko-KR" dirty="0" smtClean="0"/>
              <a:t>GDP</a:t>
            </a:r>
            <a:r>
              <a:rPr lang="ko-KR" altLang="en-US" dirty="0" smtClean="0"/>
              <a:t>는 </a:t>
            </a:r>
            <a:r>
              <a:rPr lang="ko-KR" altLang="en-US" dirty="0" err="1" smtClean="0"/>
              <a:t>아베노믹스</a:t>
            </a:r>
            <a:r>
              <a:rPr lang="ko-KR" altLang="en-US" dirty="0" smtClean="0"/>
              <a:t> 실시 이전인 </a:t>
            </a:r>
            <a:r>
              <a:rPr lang="en-US" altLang="ko-KR" dirty="0" smtClean="0"/>
              <a:t>2012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48,633</a:t>
            </a:r>
            <a:r>
              <a:rPr lang="ko-KR" altLang="en-US" dirty="0" smtClean="0"/>
              <a:t>달러에서  </a:t>
            </a:r>
            <a:r>
              <a:rPr lang="en-US" altLang="ko-KR" dirty="0" smtClean="0"/>
              <a:t>2016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38,956</a:t>
            </a:r>
            <a:r>
              <a:rPr lang="ko-KR" altLang="en-US" dirty="0" smtClean="0"/>
              <a:t>달러로 </a:t>
            </a:r>
            <a:r>
              <a:rPr lang="en-US" altLang="ko-KR" dirty="0" smtClean="0"/>
              <a:t>1</a:t>
            </a:r>
            <a:r>
              <a:rPr lang="ko-KR" altLang="en-US" dirty="0" err="1" smtClean="0"/>
              <a:t>만달러</a:t>
            </a:r>
            <a:r>
              <a:rPr lang="ko-KR" altLang="en-US" dirty="0" smtClean="0"/>
              <a:t> 가까이 하락</a:t>
            </a:r>
            <a:r>
              <a:rPr lang="en-US" altLang="ko-KR" dirty="0" smtClean="0"/>
              <a:t>.</a:t>
            </a:r>
          </a:p>
          <a:p>
            <a:pPr latinLnBrk="1"/>
            <a:r>
              <a:rPr lang="ko-KR" altLang="en-US" dirty="0" smtClean="0"/>
              <a:t>근로자 </a:t>
            </a:r>
            <a:r>
              <a:rPr lang="en-US" altLang="ko-KR" dirty="0" smtClean="0"/>
              <a:t>1</a:t>
            </a:r>
            <a:r>
              <a:rPr lang="ko-KR" altLang="en-US" dirty="0" smtClean="0"/>
              <a:t>가구당 월평균 가계소득은 </a:t>
            </a:r>
            <a:r>
              <a:rPr lang="en-US" altLang="ko-KR" dirty="0" smtClean="0"/>
              <a:t>2000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63</a:t>
            </a:r>
            <a:r>
              <a:rPr lang="ko-KR" altLang="en-US" dirty="0" smtClean="0"/>
              <a:t>만 </a:t>
            </a:r>
            <a:r>
              <a:rPr lang="en-US" altLang="ko-KR" dirty="0" smtClean="0"/>
              <a:t>1,667</a:t>
            </a:r>
            <a:r>
              <a:rPr lang="ko-KR" altLang="en-US" dirty="0" smtClean="0"/>
              <a:t>달러에서 </a:t>
            </a:r>
            <a:r>
              <a:rPr lang="en-US" altLang="ko-KR" dirty="0" smtClean="0"/>
              <a:t>2016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58</a:t>
            </a:r>
            <a:r>
              <a:rPr lang="ko-KR" altLang="en-US" dirty="0" smtClean="0"/>
              <a:t>만 </a:t>
            </a:r>
            <a:r>
              <a:rPr lang="en-US" altLang="ko-KR" dirty="0" smtClean="0"/>
              <a:t>7,500</a:t>
            </a:r>
            <a:r>
              <a:rPr lang="ko-KR" altLang="en-US" dirty="0" smtClean="0"/>
              <a:t>엔으로 </a:t>
            </a:r>
            <a:r>
              <a:rPr lang="en-US" altLang="ko-KR" dirty="0" smtClean="0"/>
              <a:t>4</a:t>
            </a:r>
            <a:r>
              <a:rPr lang="ko-KR" altLang="en-US" dirty="0" smtClean="0"/>
              <a:t>만 </a:t>
            </a:r>
            <a:r>
              <a:rPr lang="en-US" altLang="ko-KR" dirty="0" smtClean="0"/>
              <a:t>4,167</a:t>
            </a:r>
            <a:r>
              <a:rPr lang="ko-KR" altLang="en-US" dirty="0" smtClean="0"/>
              <a:t>엔이 하락</a:t>
            </a:r>
            <a:r>
              <a:rPr lang="en-US" altLang="ko-KR" dirty="0" smtClean="0"/>
              <a:t>.</a:t>
            </a:r>
            <a:endParaRPr lang="en-US" altLang="ja-JP" dirty="0"/>
          </a:p>
        </p:txBody>
      </p:sp>
      <p:sp>
        <p:nvSpPr>
          <p:cNvPr id="4" name="スライド番号プレースホルダー 7"/>
          <p:cNvSpPr>
            <a:spLocks noGrp="1"/>
          </p:cNvSpPr>
          <p:nvPr>
            <p:ph type="sldNum" sz="quarter" idx="11"/>
          </p:nvPr>
        </p:nvSpPr>
        <p:spPr>
          <a:xfrm>
            <a:off x="0" y="1271588"/>
            <a:ext cx="533400" cy="244475"/>
          </a:xfrm>
        </p:spPr>
        <p:txBody>
          <a:bodyPr>
            <a:noAutofit/>
          </a:bodyPr>
          <a:lstStyle/>
          <a:p>
            <a:pPr>
              <a:defRPr/>
            </a:pPr>
            <a:fld id="{DB9C6D96-3B04-4E6A-B011-17956D435000}" type="slidenum">
              <a:rPr lang="en-US" altLang="ja-JP" sz="1600" b="1" smtClean="0">
                <a:solidFill>
                  <a:schemeClr val="bg1"/>
                </a:solidFill>
              </a:rPr>
              <a:pPr>
                <a:defRPr/>
              </a:pPr>
              <a:t>39</a:t>
            </a:fld>
            <a:endParaRPr lang="en-US" altLang="ja-JP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5067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9552" y="2060848"/>
            <a:ext cx="8229600" cy="4279776"/>
          </a:xfrm>
        </p:spPr>
        <p:txBody>
          <a:bodyPr/>
          <a:lstStyle/>
          <a:p>
            <a:r>
              <a:rPr lang="ko-KR" altLang="en-US" dirty="0"/>
              <a:t>민주당 정권</a:t>
            </a:r>
            <a:r>
              <a:rPr lang="en-US" altLang="ko-KR" dirty="0"/>
              <a:t>(2009.9-2012.12) </a:t>
            </a:r>
            <a:r>
              <a:rPr lang="ko-KR" altLang="en-US" dirty="0"/>
              <a:t>에 비해 성장률은 상승하고</a:t>
            </a:r>
            <a:r>
              <a:rPr lang="en-US" altLang="ko-KR" dirty="0"/>
              <a:t> </a:t>
            </a:r>
            <a:r>
              <a:rPr lang="ko-KR" altLang="en-US" dirty="0"/>
              <a:t>실업률은 낮아짐</a:t>
            </a:r>
            <a:r>
              <a:rPr lang="en-US" altLang="ko-KR" dirty="0" smtClean="0"/>
              <a:t>.</a:t>
            </a:r>
            <a:endParaRPr kumimoji="1" lang="en-US" altLang="ko-KR" dirty="0" smtClean="0"/>
          </a:p>
          <a:p>
            <a:r>
              <a:rPr kumimoji="1" lang="ko-KR" altLang="en-US" dirty="0" smtClean="0"/>
              <a:t>소득은 늘어나지 않았으나</a:t>
            </a:r>
            <a:r>
              <a:rPr kumimoji="1" lang="en-US" altLang="ko-KR" dirty="0" smtClean="0"/>
              <a:t>, </a:t>
            </a:r>
            <a:r>
              <a:rPr lang="ko-KR" altLang="en-US" dirty="0" smtClean="0"/>
              <a:t>실업률 저하와 구인배율증가에서 보듯 일자리마련과 소득나누기에서 성과를 보임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일본은 효율성 보다는 </a:t>
            </a:r>
            <a:r>
              <a:rPr lang="ko-KR" altLang="en-US" dirty="0" err="1" smtClean="0"/>
              <a:t>공평성을</a:t>
            </a:r>
            <a:r>
              <a:rPr lang="ko-KR" altLang="en-US" dirty="0" smtClean="0"/>
              <a:t> 더 중시하는 사회라 할 수 있음</a:t>
            </a:r>
            <a:r>
              <a:rPr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40</a:t>
            </a:fld>
            <a:endParaRPr lang="en-US" altLang="ja-JP"/>
          </a:p>
        </p:txBody>
      </p:sp>
      <p:sp>
        <p:nvSpPr>
          <p:cNvPr id="5" name="タイトル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445624" cy="1143000"/>
          </a:xfrm>
        </p:spPr>
        <p:txBody>
          <a:bodyPr/>
          <a:lstStyle/>
          <a:p>
            <a:pPr marL="457200" indent="-457200" algn="l">
              <a:buFont typeface="Wingdings" pitchFamily="2" charset="2"/>
              <a:buChar char="u"/>
            </a:pPr>
            <a:r>
              <a:rPr lang="ko-KR" altLang="en-US" sz="3600" dirty="0" err="1" smtClean="0"/>
              <a:t>아베노믹스에</a:t>
            </a:r>
            <a:r>
              <a:rPr lang="ko-KR" altLang="en-US" sz="3600" dirty="0" smtClean="0"/>
              <a:t> 대한 평가</a:t>
            </a:r>
            <a:r>
              <a:rPr lang="en-US" altLang="ko-KR" sz="3600" dirty="0" smtClean="0"/>
              <a:t>(3):</a:t>
            </a:r>
            <a:br>
              <a:rPr lang="en-US" altLang="ko-KR" sz="3600" dirty="0" smtClean="0"/>
            </a:br>
            <a:r>
              <a:rPr lang="ko-KR" altLang="en-US" sz="3600" dirty="0" smtClean="0"/>
              <a:t>일자리마련과 소득나누기가 주된 성과</a:t>
            </a:r>
            <a:endParaRPr kumimoji="1"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474552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9600" cy="1133376"/>
          </a:xfrm>
        </p:spPr>
        <p:txBody>
          <a:bodyPr/>
          <a:lstStyle/>
          <a:p>
            <a:pPr marL="457200" indent="-457200" algn="l">
              <a:buFont typeface="Wingdings" pitchFamily="2" charset="2"/>
              <a:buChar char="u"/>
            </a:pPr>
            <a:r>
              <a:rPr lang="ko-KR" altLang="en-US" sz="3600" dirty="0" err="1" smtClean="0"/>
              <a:t>아베노믹스에</a:t>
            </a:r>
            <a:r>
              <a:rPr lang="ko-KR" altLang="en-US" sz="3600" dirty="0" smtClean="0"/>
              <a:t> 대한 평가</a:t>
            </a:r>
            <a:r>
              <a:rPr lang="en-US" altLang="ko-KR" sz="3600" dirty="0" smtClean="0"/>
              <a:t>(4):</a:t>
            </a:r>
            <a:br>
              <a:rPr lang="en-US" altLang="ko-KR" sz="3600" dirty="0" smtClean="0"/>
            </a:br>
            <a:r>
              <a:rPr lang="ko-KR" altLang="en-US" sz="3600" dirty="0" smtClean="0"/>
              <a:t>선언효과에 </a:t>
            </a:r>
            <a:r>
              <a:rPr lang="ko-KR" altLang="en-US" sz="3600" dirty="0"/>
              <a:t>기대려는 </a:t>
            </a:r>
            <a:r>
              <a:rPr lang="ko-KR" altLang="en-US" sz="3600" dirty="0" smtClean="0"/>
              <a:t>경제정책</a:t>
            </a:r>
            <a:endParaRPr kumimoji="1" lang="ja-JP" altLang="en-US" sz="36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quarter" idx="1"/>
          </p:nvPr>
        </p:nvSpPr>
        <p:spPr>
          <a:xfrm>
            <a:off x="395536" y="1484784"/>
            <a:ext cx="8424936" cy="5256584"/>
          </a:xfrm>
        </p:spPr>
        <p:txBody>
          <a:bodyPr/>
          <a:lstStyle/>
          <a:p>
            <a:pPr latinLnBrk="1"/>
            <a:r>
              <a:rPr lang="ko-KR" altLang="en-US" dirty="0" smtClean="0"/>
              <a:t>선언</a:t>
            </a:r>
            <a:r>
              <a:rPr lang="en-US" altLang="ko-KR" dirty="0"/>
              <a:t>(announcement)</a:t>
            </a:r>
            <a:r>
              <a:rPr lang="ko-KR" altLang="en-US" dirty="0" smtClean="0"/>
              <a:t>효과 또는 기대효과라  함은</a:t>
            </a:r>
            <a:r>
              <a:rPr lang="en-US" altLang="ko-KR" dirty="0" smtClean="0"/>
              <a:t>, ‘</a:t>
            </a:r>
            <a:r>
              <a:rPr lang="ko-KR" altLang="en-US" dirty="0" smtClean="0"/>
              <a:t>경제정책이나 경제예측이 발표되면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그것이 경제주체의 심리에 영향을 주어 실물경제가 변화하기 전에 각 주체의 행동이 변하는 효과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를 말함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latinLnBrk="1"/>
            <a:r>
              <a:rPr lang="ko-KR" altLang="en-US" dirty="0" smtClean="0"/>
              <a:t>금융완화를 통해 이러한 선언효과를 기대하면서 경제정책을 펴고 있으나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이를 계속할 수는 없으므로 향후 출구전략</a:t>
            </a:r>
            <a:r>
              <a:rPr lang="en-US" altLang="ko-KR" dirty="0" smtClean="0"/>
              <a:t>(</a:t>
            </a:r>
            <a:r>
              <a:rPr lang="ko-KR" altLang="en-US" dirty="0" smtClean="0"/>
              <a:t>금융긴축</a:t>
            </a:r>
            <a:r>
              <a:rPr lang="en-US" altLang="ko-KR" dirty="0" smtClean="0"/>
              <a:t>) </a:t>
            </a:r>
            <a:r>
              <a:rPr lang="ko-KR" altLang="en-US" dirty="0" smtClean="0"/>
              <a:t>시 어떻게 될 것인가가  우려됨</a:t>
            </a:r>
            <a:r>
              <a:rPr lang="en-US" altLang="ko-KR" dirty="0" smtClean="0"/>
              <a:t>.</a:t>
            </a:r>
            <a:r>
              <a:rPr lang="ko-KR" altLang="en-US" dirty="0" smtClean="0"/>
              <a:t>   </a:t>
            </a:r>
            <a:endParaRPr lang="en-US" altLang="ko-KR" dirty="0"/>
          </a:p>
          <a:p>
            <a:pPr marL="0" indent="0" latinLnBrk="1">
              <a:buNone/>
            </a:pPr>
            <a:endParaRPr lang="en-US" altLang="ja-JP" dirty="0" smtClean="0"/>
          </a:p>
        </p:txBody>
      </p:sp>
      <p:sp>
        <p:nvSpPr>
          <p:cNvPr id="4" name="スライド番号プレースホルダー 7"/>
          <p:cNvSpPr>
            <a:spLocks noGrp="1"/>
          </p:cNvSpPr>
          <p:nvPr>
            <p:ph type="sldNum" sz="quarter" idx="11"/>
          </p:nvPr>
        </p:nvSpPr>
        <p:spPr>
          <a:xfrm>
            <a:off x="0" y="1271588"/>
            <a:ext cx="533400" cy="244475"/>
          </a:xfrm>
        </p:spPr>
        <p:txBody>
          <a:bodyPr>
            <a:noAutofit/>
          </a:bodyPr>
          <a:lstStyle/>
          <a:p>
            <a:pPr>
              <a:defRPr/>
            </a:pPr>
            <a:fld id="{DB9C6D96-3B04-4E6A-B011-17956D435000}" type="slidenum">
              <a:rPr lang="en-US" altLang="ja-JP" sz="1600" b="1" smtClean="0">
                <a:solidFill>
                  <a:schemeClr val="bg1"/>
                </a:solidFill>
              </a:rPr>
              <a:pPr>
                <a:defRPr/>
              </a:pPr>
              <a:t>41</a:t>
            </a:fld>
            <a:endParaRPr lang="en-US" altLang="ja-JP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40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9600" cy="629320"/>
          </a:xfrm>
        </p:spPr>
        <p:txBody>
          <a:bodyPr/>
          <a:lstStyle/>
          <a:p>
            <a:pPr marL="742950" indent="-742950" algn="l">
              <a:buFont typeface="Wingdings" pitchFamily="2" charset="2"/>
              <a:buChar char="u"/>
            </a:pPr>
            <a:r>
              <a:rPr lang="ko-KR" altLang="en-US" sz="3600" dirty="0" err="1"/>
              <a:t>아베노믹스에</a:t>
            </a:r>
            <a:r>
              <a:rPr lang="ko-KR" altLang="en-US" sz="3600" dirty="0"/>
              <a:t> </a:t>
            </a:r>
            <a:r>
              <a:rPr lang="ko-KR" altLang="en-US" sz="3600" dirty="0" smtClean="0"/>
              <a:t>대한 비판적인 견해</a:t>
            </a:r>
            <a:endParaRPr kumimoji="1" lang="ja-JP" altLang="en-US" sz="3600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251520" y="1052736"/>
            <a:ext cx="8568952" cy="5472608"/>
          </a:xfrm>
        </p:spPr>
        <p:txBody>
          <a:bodyPr>
            <a:noAutofit/>
          </a:bodyPr>
          <a:lstStyle/>
          <a:p>
            <a:pPr latinLnBrk="1">
              <a:lnSpc>
                <a:spcPct val="120000"/>
              </a:lnSpc>
            </a:pPr>
            <a:r>
              <a:rPr lang="ko-KR" altLang="en-US" sz="3000" dirty="0" err="1" smtClean="0"/>
              <a:t>노구치</a:t>
            </a:r>
            <a:r>
              <a:rPr lang="ko-KR" altLang="en-US" sz="3000" dirty="0" smtClean="0"/>
              <a:t> </a:t>
            </a:r>
            <a:r>
              <a:rPr lang="ko-KR" altLang="en-US" sz="3000" dirty="0" err="1" smtClean="0"/>
              <a:t>유키오</a:t>
            </a:r>
            <a:r>
              <a:rPr lang="en-US" altLang="ko-KR" sz="3000" dirty="0" smtClean="0"/>
              <a:t>(</a:t>
            </a:r>
            <a:r>
              <a:rPr kumimoji="1" lang="ja-JP" altLang="en-US" sz="3000" dirty="0" smtClean="0"/>
              <a:t>野口悠紀雄</a:t>
            </a:r>
            <a:r>
              <a:rPr kumimoji="1" lang="en-US" altLang="ja-JP" sz="3000" dirty="0" smtClean="0"/>
              <a:t>)</a:t>
            </a:r>
            <a:r>
              <a:rPr kumimoji="1" lang="ko-KR" altLang="en-US" sz="3000" dirty="0" smtClean="0"/>
              <a:t>의 견해</a:t>
            </a:r>
            <a:endParaRPr kumimoji="1" lang="en-US" altLang="ja-JP" sz="3000" dirty="0" smtClean="0"/>
          </a:p>
          <a:p>
            <a:pPr latinLnBrk="1">
              <a:lnSpc>
                <a:spcPct val="120000"/>
              </a:lnSpc>
              <a:buNone/>
            </a:pPr>
            <a:r>
              <a:rPr lang="en-US" altLang="ja-JP" sz="3000" dirty="0" smtClean="0"/>
              <a:t>1) </a:t>
            </a:r>
            <a:r>
              <a:rPr lang="ko-KR" altLang="en-US" sz="3000" dirty="0" err="1" smtClean="0"/>
              <a:t>아베노믹스에서는</a:t>
            </a:r>
            <a:r>
              <a:rPr lang="ko-KR" altLang="en-US" sz="3000" dirty="0" smtClean="0"/>
              <a:t> 구조개혁이 아니라 기대</a:t>
            </a:r>
            <a:r>
              <a:rPr lang="en-US" altLang="ko-KR" sz="3000" dirty="0" smtClean="0"/>
              <a:t>(</a:t>
            </a:r>
            <a:r>
              <a:rPr lang="ko-KR" altLang="en-US" sz="3000" dirty="0" smtClean="0"/>
              <a:t>선언</a:t>
            </a:r>
            <a:r>
              <a:rPr lang="en-US" altLang="ko-KR" sz="3000" dirty="0" smtClean="0"/>
              <a:t>) </a:t>
            </a:r>
            <a:r>
              <a:rPr lang="ko-KR" altLang="en-US" sz="3000" dirty="0" smtClean="0"/>
              <a:t>효과에 의한 자산 거품 경제에 의존하려고 한다</a:t>
            </a:r>
            <a:r>
              <a:rPr lang="en-US" altLang="ko-KR" sz="3000" dirty="0" smtClean="0"/>
              <a:t>.</a:t>
            </a:r>
            <a:r>
              <a:rPr lang="ja-JP" altLang="en-US" sz="3000" dirty="0" smtClean="0"/>
              <a:t>  （ </a:t>
            </a:r>
            <a:r>
              <a:rPr lang="en-US" altLang="ja-JP" sz="3000" dirty="0" smtClean="0"/>
              <a:t>『</a:t>
            </a:r>
            <a:r>
              <a:rPr lang="ja-JP" altLang="en-US" sz="3000" dirty="0" smtClean="0"/>
              <a:t>虚構のアベノミク</a:t>
            </a:r>
            <a:r>
              <a:rPr lang="ja-JP" altLang="en-US" sz="3000" dirty="0" smtClean="0"/>
              <a:t>ス</a:t>
            </a:r>
            <a:r>
              <a:rPr lang="en-US" altLang="ja-JP" sz="3000" dirty="0" smtClean="0"/>
              <a:t>』</a:t>
            </a:r>
            <a:r>
              <a:rPr lang="ja-JP" altLang="en-US" sz="3000" dirty="0" smtClean="0"/>
              <a:t>（</a:t>
            </a:r>
            <a:r>
              <a:rPr lang="en-US" altLang="ja-JP" sz="3000" dirty="0" smtClean="0"/>
              <a:t>2013</a:t>
            </a:r>
            <a:r>
              <a:rPr lang="ja-JP" altLang="en-US" sz="3000" dirty="0" smtClean="0"/>
              <a:t>）</a:t>
            </a:r>
            <a:r>
              <a:rPr lang="en-US" altLang="ja-JP" sz="3000" dirty="0" smtClean="0"/>
              <a:t>)</a:t>
            </a:r>
            <a:endParaRPr kumimoji="1" lang="en-US" altLang="ja-JP" sz="3000" dirty="0" smtClean="0"/>
          </a:p>
          <a:p>
            <a:pPr latinLnBrk="1">
              <a:lnSpc>
                <a:spcPct val="120000"/>
              </a:lnSpc>
              <a:buNone/>
            </a:pPr>
            <a:r>
              <a:rPr lang="en-US" altLang="ja-JP" sz="3000" dirty="0" smtClean="0"/>
              <a:t>2) </a:t>
            </a:r>
            <a:r>
              <a:rPr lang="ko-KR" altLang="en-US" sz="3000" dirty="0" smtClean="0"/>
              <a:t>이차원</a:t>
            </a:r>
            <a:r>
              <a:rPr lang="en-US" altLang="ko-KR" sz="3000" dirty="0" smtClean="0"/>
              <a:t>(</a:t>
            </a:r>
            <a:r>
              <a:rPr lang="ja-JP" altLang="en-US" sz="3000" dirty="0"/>
              <a:t>異次</a:t>
            </a:r>
            <a:r>
              <a:rPr lang="ja-JP" altLang="en-US" sz="3000" dirty="0" smtClean="0"/>
              <a:t>元</a:t>
            </a:r>
            <a:r>
              <a:rPr lang="en-US" altLang="ja-JP" sz="3000" dirty="0" smtClean="0"/>
              <a:t>)  </a:t>
            </a:r>
            <a:r>
              <a:rPr lang="ko-KR" altLang="en-US" sz="3000" dirty="0" smtClean="0"/>
              <a:t>금융완화는 문제를 뒤로 연기하는 마약이다</a:t>
            </a:r>
            <a:r>
              <a:rPr lang="en-US" altLang="ko-KR" sz="3000" dirty="0" smtClean="0"/>
              <a:t>. </a:t>
            </a:r>
            <a:r>
              <a:rPr lang="en-US" altLang="ko-KR" sz="2800" dirty="0" smtClean="0"/>
              <a:t>(</a:t>
            </a:r>
            <a:r>
              <a:rPr lang="en-US" altLang="ja-JP" sz="2800" dirty="0" smtClean="0"/>
              <a:t>『</a:t>
            </a:r>
            <a:r>
              <a:rPr lang="ja-JP" altLang="en-US" sz="2800" dirty="0" smtClean="0"/>
              <a:t>金融緩和で日本は破綻する</a:t>
            </a:r>
            <a:r>
              <a:rPr lang="en-US" altLang="ja-JP" sz="2800" dirty="0" smtClean="0"/>
              <a:t>』</a:t>
            </a:r>
            <a:r>
              <a:rPr lang="ja-JP" altLang="en-US" sz="2800" dirty="0" smtClean="0"/>
              <a:t>（</a:t>
            </a:r>
            <a:r>
              <a:rPr lang="en-US" altLang="ja-JP" sz="2800" dirty="0" smtClean="0"/>
              <a:t>2013</a:t>
            </a:r>
            <a:r>
              <a:rPr lang="ja-JP" altLang="en-US" sz="2800" dirty="0" smtClean="0"/>
              <a:t>）</a:t>
            </a:r>
            <a:r>
              <a:rPr lang="en-US" altLang="ja-JP" sz="2800" dirty="0" smtClean="0"/>
              <a:t>)</a:t>
            </a:r>
          </a:p>
          <a:p>
            <a:pPr latinLnBrk="1">
              <a:lnSpc>
                <a:spcPct val="120000"/>
              </a:lnSpc>
              <a:buNone/>
            </a:pPr>
            <a:r>
              <a:rPr lang="en-US" altLang="ja-JP" sz="3000" dirty="0" smtClean="0"/>
              <a:t>3) </a:t>
            </a:r>
            <a:r>
              <a:rPr lang="ko-KR" altLang="en-US" sz="3000" dirty="0" smtClean="0"/>
              <a:t>소비세 증세 후 거품경제는 붕괴하고 임시로 염색한 경제효과는 벗겨져 나간다</a:t>
            </a:r>
            <a:r>
              <a:rPr lang="en-US" altLang="ko-KR" sz="3000" dirty="0" smtClean="0"/>
              <a:t>.(</a:t>
            </a:r>
            <a:r>
              <a:rPr lang="en-US" altLang="ja-JP" sz="3000" dirty="0" smtClean="0"/>
              <a:t>『</a:t>
            </a:r>
            <a:r>
              <a:rPr lang="ja-JP" altLang="en-US" sz="3000" dirty="0" smtClean="0"/>
              <a:t>期待バブル崩壊</a:t>
            </a:r>
            <a:r>
              <a:rPr lang="en-US" altLang="ja-JP" sz="3000" dirty="0" smtClean="0"/>
              <a:t>』</a:t>
            </a:r>
            <a:r>
              <a:rPr lang="ja-JP" altLang="en-US" sz="3000" dirty="0" smtClean="0"/>
              <a:t>（</a:t>
            </a:r>
            <a:r>
              <a:rPr lang="en-US" altLang="ja-JP" sz="3000" dirty="0" smtClean="0"/>
              <a:t>2014</a:t>
            </a:r>
            <a:r>
              <a:rPr lang="ja-JP" altLang="en-US" sz="3000" dirty="0" smtClean="0"/>
              <a:t>）</a:t>
            </a:r>
            <a:r>
              <a:rPr lang="en-US" altLang="ja-JP" sz="3000" dirty="0" smtClean="0"/>
              <a:t>)</a:t>
            </a:r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557C5-32E1-49E2-8200-376E19DB29D6}" type="slidenum">
              <a:rPr kumimoji="1" lang="ja-JP" altLang="en-US" smtClean="0"/>
              <a:pPr/>
              <a:t>42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44424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496944" cy="1080120"/>
          </a:xfrm>
        </p:spPr>
        <p:txBody>
          <a:bodyPr/>
          <a:lstStyle/>
          <a:p>
            <a:pPr marL="571500" indent="-571500" algn="l">
              <a:buFont typeface="Wingdings" pitchFamily="2" charset="2"/>
              <a:buChar char="l"/>
            </a:pPr>
            <a:r>
              <a:rPr lang="ko-KR" altLang="en-US" sz="3600" b="1" dirty="0" smtClean="0"/>
              <a:t>이자율이 아주 낮은 상화에서는 금융완화 정책의 효과는 미미</a:t>
            </a:r>
            <a:endParaRPr kumimoji="1" lang="ja-JP" altLang="en-US" sz="3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3528" y="1340768"/>
            <a:ext cx="8229600" cy="5328592"/>
          </a:xfrm>
        </p:spPr>
        <p:txBody>
          <a:bodyPr/>
          <a:lstStyle/>
          <a:p>
            <a:pPr latinLnBrk="1"/>
            <a:r>
              <a:rPr lang="ko-KR" altLang="ja-JP" dirty="0"/>
              <a:t>일본은 이미 이자율이</a:t>
            </a:r>
            <a:r>
              <a:rPr lang="en-US" altLang="ja-JP" dirty="0"/>
              <a:t> 0%</a:t>
            </a:r>
            <a:r>
              <a:rPr lang="ko-KR" altLang="ja-JP" dirty="0"/>
              <a:t>에 가까워 더 이상 내려갈 여지도 없는 </a:t>
            </a:r>
            <a:r>
              <a:rPr lang="ko-KR" altLang="ja-JP" dirty="0" smtClean="0"/>
              <a:t>상황</a:t>
            </a:r>
            <a:r>
              <a:rPr lang="ko-KR" altLang="en-US" dirty="0" smtClean="0"/>
              <a:t>임</a:t>
            </a:r>
            <a:r>
              <a:rPr lang="en-US" altLang="ja-JP" dirty="0" smtClean="0"/>
              <a:t>. </a:t>
            </a:r>
          </a:p>
          <a:p>
            <a:pPr latinLnBrk="1"/>
            <a:r>
              <a:rPr lang="ko-KR" altLang="en-US" dirty="0"/>
              <a:t>현재</a:t>
            </a:r>
            <a:r>
              <a:rPr lang="en-US" altLang="ko-KR" dirty="0"/>
              <a:t>,</a:t>
            </a:r>
            <a:r>
              <a:rPr lang="ko-KR" altLang="en-US" dirty="0"/>
              <a:t> 일본 기업이 자금이 없어 투자를 하지 않는 것은 아님</a:t>
            </a:r>
            <a:r>
              <a:rPr lang="en-US" altLang="ko-KR" dirty="0"/>
              <a:t>(</a:t>
            </a:r>
            <a:r>
              <a:rPr lang="ko-KR" altLang="en-US" dirty="0"/>
              <a:t>사내유보금은 많은 상황</a:t>
            </a:r>
            <a:r>
              <a:rPr lang="en-US" altLang="ko-KR" dirty="0"/>
              <a:t>).</a:t>
            </a:r>
            <a:endParaRPr lang="ja-JP" altLang="ja-JP" dirty="0"/>
          </a:p>
          <a:p>
            <a:pPr latinLnBrk="1"/>
            <a:r>
              <a:rPr lang="ko-KR" altLang="ja-JP" dirty="0" smtClean="0"/>
              <a:t>이자율이 </a:t>
            </a:r>
            <a:r>
              <a:rPr lang="ko-KR" altLang="ja-JP" dirty="0"/>
              <a:t>낮은 상황에서는 금융완화를 한다 하더라도 투자로 이어지는 것이 </a:t>
            </a:r>
            <a:r>
              <a:rPr lang="ko-KR" altLang="ja-JP" dirty="0" smtClean="0"/>
              <a:t>아</a:t>
            </a:r>
            <a:r>
              <a:rPr lang="ko-KR" altLang="en-US" dirty="0" smtClean="0"/>
              <a:t>님</a:t>
            </a:r>
            <a:r>
              <a:rPr lang="en-US" altLang="ko-KR" dirty="0" smtClean="0"/>
              <a:t>.</a:t>
            </a:r>
          </a:p>
          <a:p>
            <a:pPr marL="0" indent="0" latinLnBrk="1">
              <a:buNone/>
            </a:pPr>
            <a:r>
              <a:rPr lang="en-US" altLang="ko-KR" sz="3000" dirty="0" smtClean="0"/>
              <a:t>  (</a:t>
            </a:r>
            <a:r>
              <a:rPr lang="ko-KR" altLang="en-US" sz="3000" dirty="0" smtClean="0"/>
              <a:t>통화량이 늘어나도 </a:t>
            </a:r>
            <a:r>
              <a:rPr lang="ko-KR" altLang="ja-JP" sz="3000" dirty="0" smtClean="0"/>
              <a:t>화폐 </a:t>
            </a:r>
            <a:r>
              <a:rPr lang="ko-KR" altLang="ja-JP" sz="3000" dirty="0"/>
              <a:t>보유 </a:t>
            </a:r>
            <a:r>
              <a:rPr lang="ko-KR" altLang="ja-JP" sz="3000" dirty="0" smtClean="0"/>
              <a:t>증가</a:t>
            </a:r>
            <a:r>
              <a:rPr lang="ko-KR" altLang="en-US" sz="3000" dirty="0" smtClean="0"/>
              <a:t>로 이어지는</a:t>
            </a:r>
            <a:r>
              <a:rPr lang="ko-KR" altLang="ja-JP" sz="3000" dirty="0" smtClean="0"/>
              <a:t> </a:t>
            </a:r>
            <a:endParaRPr lang="en-US" altLang="ko-KR" sz="3000" dirty="0" smtClean="0"/>
          </a:p>
          <a:p>
            <a:pPr marL="0" indent="0" latinLnBrk="1">
              <a:buNone/>
            </a:pPr>
            <a:r>
              <a:rPr lang="en-US" altLang="ko-KR" sz="3000" dirty="0"/>
              <a:t> </a:t>
            </a:r>
            <a:r>
              <a:rPr lang="en-US" altLang="ko-KR" sz="3000" dirty="0" smtClean="0"/>
              <a:t>   </a:t>
            </a:r>
            <a:r>
              <a:rPr lang="en-US" altLang="ja-JP" sz="3000" dirty="0" smtClean="0"/>
              <a:t>‘</a:t>
            </a:r>
            <a:r>
              <a:rPr lang="ko-KR" altLang="ja-JP" sz="3000" dirty="0"/>
              <a:t>유동성 함정</a:t>
            </a:r>
            <a:r>
              <a:rPr lang="en-US" altLang="ja-JP" sz="3000" dirty="0"/>
              <a:t>(liquidity trap)’</a:t>
            </a:r>
            <a:r>
              <a:rPr lang="ko-KR" altLang="ja-JP" sz="3000" dirty="0"/>
              <a:t>에 </a:t>
            </a:r>
            <a:r>
              <a:rPr lang="ko-KR" altLang="ja-JP" sz="3000" dirty="0" smtClean="0"/>
              <a:t>빠지</a:t>
            </a:r>
            <a:r>
              <a:rPr lang="ko-KR" altLang="en-US" sz="3000" dirty="0" smtClean="0"/>
              <a:t>기 때문</a:t>
            </a:r>
            <a:r>
              <a:rPr lang="en-US" altLang="ko-KR" sz="3000" dirty="0" smtClean="0"/>
              <a:t>.)</a:t>
            </a:r>
          </a:p>
          <a:p>
            <a:pPr latinLnBrk="1"/>
            <a:r>
              <a:rPr lang="ko-KR" altLang="en-US" dirty="0" smtClean="0"/>
              <a:t>이는 </a:t>
            </a:r>
            <a:r>
              <a:rPr lang="ko-KR" altLang="ja-JP" dirty="0" smtClean="0"/>
              <a:t>이자율이 제</a:t>
            </a:r>
            <a:r>
              <a:rPr lang="en-US" altLang="ko-KR" dirty="0" smtClean="0"/>
              <a:t> </a:t>
            </a:r>
            <a:r>
              <a:rPr lang="ko-KR" altLang="ja-JP" dirty="0" smtClean="0"/>
              <a:t>기능을 </a:t>
            </a:r>
            <a:r>
              <a:rPr lang="ko-KR" altLang="ja-JP" dirty="0"/>
              <a:t>하지 </a:t>
            </a:r>
            <a:r>
              <a:rPr lang="ko-KR" altLang="ja-JP" dirty="0" smtClean="0"/>
              <a:t>못</a:t>
            </a:r>
            <a:r>
              <a:rPr lang="ko-KR" altLang="en-US" dirty="0" smtClean="0"/>
              <a:t>하여</a:t>
            </a:r>
            <a:r>
              <a:rPr lang="ko-KR" altLang="ja-JP" dirty="0" smtClean="0"/>
              <a:t> </a:t>
            </a:r>
            <a:r>
              <a:rPr lang="ko-KR" altLang="ja-JP" dirty="0"/>
              <a:t>금융완화 정책의 부작용이 커질 수 있다는 </a:t>
            </a:r>
            <a:r>
              <a:rPr lang="ko-KR" altLang="ja-JP" dirty="0" smtClean="0"/>
              <a:t>뜻</a:t>
            </a:r>
            <a:r>
              <a:rPr lang="ko-KR" altLang="en-US" dirty="0" smtClean="0"/>
              <a:t>임</a:t>
            </a:r>
            <a:r>
              <a:rPr lang="en-US" altLang="ja-JP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43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98418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279400"/>
            <a:ext cx="8496944" cy="845344"/>
          </a:xfrm>
        </p:spPr>
        <p:txBody>
          <a:bodyPr/>
          <a:lstStyle/>
          <a:p>
            <a:pPr algn="l"/>
            <a:r>
              <a:rPr lang="en-US" altLang="ko-KR" sz="3600" b="1" dirty="0"/>
              <a:t>4</a:t>
            </a:r>
            <a:r>
              <a:rPr lang="en-US" altLang="ko-KR" sz="3600" b="1" dirty="0" smtClean="0"/>
              <a:t>. </a:t>
            </a:r>
            <a:r>
              <a:rPr lang="ko-KR" altLang="en-US" sz="3600" b="1" dirty="0" smtClean="0"/>
              <a:t>전망</a:t>
            </a:r>
            <a:r>
              <a:rPr lang="en-US" altLang="ko-KR" sz="3600" b="1" dirty="0" smtClean="0"/>
              <a:t>: </a:t>
            </a:r>
            <a:r>
              <a:rPr lang="ko-KR" altLang="ja-JP" sz="3600" b="1" dirty="0" smtClean="0"/>
              <a:t>출구전략의 </a:t>
            </a:r>
            <a:r>
              <a:rPr lang="ko-KR" altLang="ja-JP" sz="3600" b="1" dirty="0"/>
              <a:t>성공 </a:t>
            </a:r>
            <a:r>
              <a:rPr lang="ko-KR" altLang="ja-JP" sz="3600" b="1" dirty="0" smtClean="0"/>
              <a:t>여부</a:t>
            </a:r>
            <a:r>
              <a:rPr lang="ko-KR" altLang="en-US" sz="3600" b="1" dirty="0" smtClean="0"/>
              <a:t>가 관건</a:t>
            </a:r>
            <a:r>
              <a:rPr lang="en-US" altLang="ko-KR" sz="3600" b="1" dirty="0" smtClean="0"/>
              <a:t>?</a:t>
            </a:r>
            <a:endParaRPr kumimoji="1" lang="ja-JP" altLang="en-US" sz="3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3528" y="1052736"/>
            <a:ext cx="8229600" cy="5688632"/>
          </a:xfrm>
        </p:spPr>
        <p:txBody>
          <a:bodyPr/>
          <a:lstStyle/>
          <a:p>
            <a:pPr latinLnBrk="1"/>
            <a:r>
              <a:rPr lang="ko-KR" altLang="ja-JP" dirty="0" smtClean="0"/>
              <a:t>일본 </a:t>
            </a:r>
            <a:r>
              <a:rPr lang="ko-KR" altLang="ja-JP" dirty="0" smtClean="0"/>
              <a:t>경제</a:t>
            </a:r>
            <a:r>
              <a:rPr lang="ko-KR" altLang="en-US" dirty="0" smtClean="0"/>
              <a:t>가</a:t>
            </a:r>
            <a:r>
              <a:rPr lang="ko-KR" altLang="ja-JP" dirty="0" smtClean="0"/>
              <a:t> </a:t>
            </a:r>
            <a:r>
              <a:rPr lang="ko-KR" altLang="ja-JP" dirty="0" err="1"/>
              <a:t>경착륙하게</a:t>
            </a:r>
            <a:r>
              <a:rPr lang="ko-KR" altLang="ja-JP" dirty="0"/>
              <a:t> </a:t>
            </a:r>
            <a:r>
              <a:rPr lang="ko-KR" altLang="ja-JP" dirty="0" smtClean="0"/>
              <a:t>될</a:t>
            </a:r>
            <a:r>
              <a:rPr lang="en-US" altLang="ko-KR" dirty="0" smtClean="0"/>
              <a:t> </a:t>
            </a:r>
            <a:r>
              <a:rPr lang="ko-KR" altLang="en-US" dirty="0" smtClean="0"/>
              <a:t>것인</a:t>
            </a:r>
            <a:r>
              <a:rPr lang="ko-KR" altLang="ja-JP" dirty="0" smtClean="0"/>
              <a:t>지 </a:t>
            </a:r>
            <a:r>
              <a:rPr lang="ko-KR" altLang="ja-JP" dirty="0"/>
              <a:t>연착륙하게 </a:t>
            </a:r>
            <a:r>
              <a:rPr lang="ko-KR" altLang="ja-JP" dirty="0" smtClean="0"/>
              <a:t>될</a:t>
            </a:r>
            <a:r>
              <a:rPr lang="en-US" altLang="ko-KR" dirty="0" smtClean="0"/>
              <a:t> </a:t>
            </a:r>
            <a:r>
              <a:rPr lang="ko-KR" altLang="en-US" dirty="0" smtClean="0"/>
              <a:t>것인</a:t>
            </a:r>
            <a:r>
              <a:rPr lang="ko-KR" altLang="ja-JP" dirty="0" smtClean="0"/>
              <a:t>지는</a:t>
            </a:r>
            <a:r>
              <a:rPr lang="en-US" altLang="ko-KR" dirty="0" smtClean="0"/>
              <a:t>,</a:t>
            </a:r>
            <a:r>
              <a:rPr lang="ko-KR" altLang="ja-JP" dirty="0" smtClean="0"/>
              <a:t> </a:t>
            </a:r>
            <a:r>
              <a:rPr lang="ko-KR" altLang="ja-JP" dirty="0" smtClean="0">
                <a:solidFill>
                  <a:srgbClr val="FF0000"/>
                </a:solidFill>
              </a:rPr>
              <a:t>국가채무잔액을 </a:t>
            </a:r>
            <a:r>
              <a:rPr lang="ko-KR" altLang="ja-JP" dirty="0">
                <a:solidFill>
                  <a:srgbClr val="FF0000"/>
                </a:solidFill>
              </a:rPr>
              <a:t>어떻게 줄여갈 것인가</a:t>
            </a:r>
            <a:r>
              <a:rPr lang="ko-KR" altLang="ja-JP" dirty="0"/>
              <a:t>와 금융완화 </a:t>
            </a:r>
            <a:r>
              <a:rPr lang="ko-KR" altLang="ja-JP" dirty="0" smtClean="0"/>
              <a:t>정책</a:t>
            </a:r>
            <a:r>
              <a:rPr lang="ko-KR" altLang="en-US" dirty="0" smtClean="0"/>
              <a:t>과 관련하여 </a:t>
            </a:r>
            <a:r>
              <a:rPr lang="ko-KR" altLang="ja-JP" dirty="0" smtClean="0">
                <a:solidFill>
                  <a:srgbClr val="FF0000"/>
                </a:solidFill>
              </a:rPr>
              <a:t>어</a:t>
            </a:r>
            <a:r>
              <a:rPr lang="ko-KR" altLang="en-US" dirty="0" smtClean="0">
                <a:solidFill>
                  <a:srgbClr val="FF0000"/>
                </a:solidFill>
              </a:rPr>
              <a:t>떻게</a:t>
            </a:r>
            <a:r>
              <a:rPr lang="ko-KR" altLang="ja-JP" dirty="0" smtClean="0">
                <a:solidFill>
                  <a:srgbClr val="FF0000"/>
                </a:solidFill>
              </a:rPr>
              <a:t> </a:t>
            </a:r>
            <a:r>
              <a:rPr lang="en-US" altLang="ja-JP" dirty="0">
                <a:solidFill>
                  <a:srgbClr val="FF0000"/>
                </a:solidFill>
              </a:rPr>
              <a:t>‘</a:t>
            </a:r>
            <a:r>
              <a:rPr lang="ko-KR" altLang="ja-JP" dirty="0">
                <a:solidFill>
                  <a:srgbClr val="FF0000"/>
                </a:solidFill>
              </a:rPr>
              <a:t>출구전략</a:t>
            </a:r>
            <a:r>
              <a:rPr lang="en-US" altLang="ja-JP" dirty="0" smtClean="0">
                <a:solidFill>
                  <a:srgbClr val="FF0000"/>
                </a:solidFill>
              </a:rPr>
              <a:t>’</a:t>
            </a:r>
            <a:r>
              <a:rPr lang="ko-KR" altLang="ja-JP" dirty="0" smtClean="0">
                <a:solidFill>
                  <a:srgbClr val="FF0000"/>
                </a:solidFill>
              </a:rPr>
              <a:t>을 </a:t>
            </a:r>
            <a:r>
              <a:rPr lang="ko-KR" altLang="ja-JP" dirty="0">
                <a:solidFill>
                  <a:srgbClr val="FF0000"/>
                </a:solidFill>
              </a:rPr>
              <a:t>전개해 나갈 </a:t>
            </a:r>
            <a:r>
              <a:rPr lang="ko-KR" altLang="ja-JP" dirty="0" smtClean="0">
                <a:solidFill>
                  <a:srgbClr val="FF0000"/>
                </a:solidFill>
              </a:rPr>
              <a:t>것인</a:t>
            </a:r>
            <a:r>
              <a:rPr lang="ko-KR" altLang="en-US" dirty="0" smtClean="0">
                <a:solidFill>
                  <a:srgbClr val="FF0000"/>
                </a:solidFill>
              </a:rPr>
              <a:t>가</a:t>
            </a:r>
            <a:r>
              <a:rPr lang="ko-KR" altLang="ja-JP" dirty="0" smtClean="0"/>
              <a:t>가 </a:t>
            </a:r>
            <a:r>
              <a:rPr lang="ko-KR" altLang="ja-JP" dirty="0" smtClean="0"/>
              <a:t>관건이 </a:t>
            </a:r>
            <a:r>
              <a:rPr lang="ko-KR" altLang="ja-JP" dirty="0"/>
              <a:t>될 것으로 </a:t>
            </a:r>
            <a:r>
              <a:rPr lang="ko-KR" altLang="ja-JP" dirty="0" smtClean="0"/>
              <a:t>보</a:t>
            </a:r>
            <a:r>
              <a:rPr lang="ko-KR" altLang="en-US" dirty="0" smtClean="0"/>
              <a:t>임</a:t>
            </a:r>
            <a:r>
              <a:rPr lang="en-US" altLang="ja-JP" dirty="0" smtClean="0"/>
              <a:t>.</a:t>
            </a:r>
          </a:p>
          <a:p>
            <a:pPr latinLnBrk="1"/>
            <a:r>
              <a:rPr lang="ko-KR" altLang="en-US" dirty="0" smtClean="0"/>
              <a:t>구로다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黑田</a:t>
            </a:r>
            <a:r>
              <a:rPr lang="en-US" altLang="ko-KR" dirty="0" smtClean="0"/>
              <a:t>)</a:t>
            </a:r>
            <a:r>
              <a:rPr lang="ko-KR" altLang="en-US" dirty="0" smtClean="0"/>
              <a:t> </a:t>
            </a:r>
            <a:r>
              <a:rPr lang="ko-KR" altLang="en-US" dirty="0" smtClean="0"/>
              <a:t>일본은행의 총재 </a:t>
            </a:r>
            <a:r>
              <a:rPr lang="ko-KR" altLang="en-US" dirty="0" smtClean="0"/>
              <a:t>연임을 </a:t>
            </a:r>
            <a:r>
              <a:rPr lang="ko-KR" altLang="en-US" dirty="0" smtClean="0"/>
              <a:t>염두에 두면 </a:t>
            </a:r>
            <a:r>
              <a:rPr lang="ko-KR" altLang="ja-JP" dirty="0" smtClean="0"/>
              <a:t>현재와 </a:t>
            </a:r>
            <a:r>
              <a:rPr lang="ko-KR" altLang="ja-JP" dirty="0"/>
              <a:t>같은 경제운영 기조가 </a:t>
            </a:r>
            <a:r>
              <a:rPr lang="ko-KR" altLang="en-US" dirty="0" smtClean="0"/>
              <a:t>당분간 </a:t>
            </a:r>
            <a:r>
              <a:rPr lang="ko-KR" altLang="ja-JP" dirty="0" smtClean="0"/>
              <a:t>유지될 </a:t>
            </a:r>
            <a:r>
              <a:rPr lang="ko-KR" altLang="ja-JP" dirty="0"/>
              <a:t>것으로 예상되므로 출구전략도 늦어질 여지가 </a:t>
            </a:r>
            <a:r>
              <a:rPr lang="ko-KR" altLang="en-US" dirty="0" smtClean="0"/>
              <a:t>클 것으로 </a:t>
            </a:r>
            <a:r>
              <a:rPr lang="ko-KR" altLang="en-US" dirty="0" smtClean="0"/>
              <a:t>보임</a:t>
            </a:r>
            <a:r>
              <a:rPr lang="en-US" altLang="ja-JP" dirty="0" smtClean="0"/>
              <a:t>. </a:t>
            </a:r>
          </a:p>
          <a:p>
            <a:pPr latinLnBrk="1"/>
            <a:r>
              <a:rPr lang="en-US" altLang="ja-JP" dirty="0"/>
              <a:t>2018</a:t>
            </a:r>
            <a:r>
              <a:rPr lang="ko-KR" altLang="ja-JP" dirty="0"/>
              <a:t>년</a:t>
            </a:r>
            <a:r>
              <a:rPr lang="en-US" altLang="ja-JP" dirty="0"/>
              <a:t> 9</a:t>
            </a:r>
            <a:r>
              <a:rPr lang="ko-KR" altLang="ja-JP" dirty="0"/>
              <a:t>월 </a:t>
            </a:r>
            <a:r>
              <a:rPr lang="ko-KR" altLang="ja-JP" dirty="0" err="1"/>
              <a:t>자민당</a:t>
            </a:r>
            <a:r>
              <a:rPr lang="ko-KR" altLang="ja-JP" dirty="0"/>
              <a:t> 총재 선거에서 현 </a:t>
            </a:r>
            <a:r>
              <a:rPr lang="ko-KR" altLang="ja-JP" dirty="0" err="1"/>
              <a:t>아베</a:t>
            </a:r>
            <a:r>
              <a:rPr lang="ko-KR" altLang="ja-JP" dirty="0"/>
              <a:t> </a:t>
            </a:r>
            <a:r>
              <a:rPr lang="ko-KR" altLang="ja-JP" dirty="0" smtClean="0"/>
              <a:t>총리</a:t>
            </a:r>
            <a:r>
              <a:rPr lang="ko-KR" altLang="en-US" dirty="0" smtClean="0"/>
              <a:t>가 재</a:t>
            </a:r>
            <a:r>
              <a:rPr lang="ko-KR" altLang="ja-JP" dirty="0" smtClean="0"/>
              <a:t>선출</a:t>
            </a:r>
            <a:r>
              <a:rPr lang="ko-KR" altLang="en-US" dirty="0" smtClean="0"/>
              <a:t>될 것인가도 큰 변수</a:t>
            </a:r>
            <a:endParaRPr kumimoji="1" lang="ja-JP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44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125319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352928" cy="773336"/>
          </a:xfrm>
        </p:spPr>
        <p:txBody>
          <a:bodyPr/>
          <a:lstStyle/>
          <a:p>
            <a:pPr algn="l"/>
            <a:r>
              <a:rPr lang="en-US" altLang="ko-KR" sz="3600" b="1" dirty="0" smtClean="0"/>
              <a:t>5.</a:t>
            </a:r>
            <a:r>
              <a:rPr lang="ko-KR" altLang="ja-JP" sz="3600" b="1" dirty="0" smtClean="0"/>
              <a:t>속성이 </a:t>
            </a:r>
            <a:r>
              <a:rPr lang="ko-KR" altLang="ja-JP" sz="3600" b="1" dirty="0"/>
              <a:t>너무 다른 </a:t>
            </a:r>
            <a:r>
              <a:rPr lang="ko-KR" altLang="ja-JP" sz="3600" b="1" dirty="0" smtClean="0"/>
              <a:t>한일</a:t>
            </a:r>
            <a:r>
              <a:rPr lang="ko-KR" altLang="en-US" sz="3600" b="1" dirty="0" smtClean="0"/>
              <a:t>간</a:t>
            </a:r>
            <a:r>
              <a:rPr lang="ko-KR" altLang="ja-JP" sz="3600" b="1" dirty="0" smtClean="0"/>
              <a:t>의 </a:t>
            </a:r>
            <a:r>
              <a:rPr lang="ko-KR" altLang="ja-JP" sz="3600" b="1" dirty="0"/>
              <a:t>국가 채무</a:t>
            </a:r>
            <a:endParaRPr kumimoji="1" lang="ja-JP" altLang="en-US" sz="3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328592"/>
          </a:xfrm>
        </p:spPr>
        <p:txBody>
          <a:bodyPr/>
          <a:lstStyle/>
          <a:p>
            <a:r>
              <a:rPr lang="ko-KR" altLang="ja-JP" dirty="0"/>
              <a:t>우리는 보통 </a:t>
            </a:r>
            <a:r>
              <a:rPr lang="en-US" altLang="ja-JP" dirty="0"/>
              <a:t>‘</a:t>
            </a:r>
            <a:r>
              <a:rPr lang="ko-KR" altLang="ja-JP" dirty="0"/>
              <a:t>얼마나 버는가</a:t>
            </a:r>
            <a:r>
              <a:rPr lang="en-US" altLang="ja-JP" dirty="0"/>
              <a:t>’</a:t>
            </a:r>
            <a:r>
              <a:rPr lang="ko-KR" altLang="ja-JP" dirty="0"/>
              <a:t>라는 소득을 기준으로 </a:t>
            </a:r>
            <a:r>
              <a:rPr lang="en-US" altLang="ja-JP" dirty="0"/>
              <a:t>‘</a:t>
            </a:r>
            <a:r>
              <a:rPr lang="ko-KR" altLang="ja-JP" dirty="0"/>
              <a:t>얼마나 쓰는가</a:t>
            </a:r>
            <a:r>
              <a:rPr lang="en-US" altLang="ja-JP" dirty="0"/>
              <a:t>’</a:t>
            </a:r>
            <a:r>
              <a:rPr lang="ko-KR" altLang="ja-JP" dirty="0"/>
              <a:t>를 </a:t>
            </a:r>
            <a:r>
              <a:rPr lang="ko-KR" altLang="ja-JP" dirty="0" smtClean="0"/>
              <a:t>정</a:t>
            </a:r>
            <a:r>
              <a:rPr lang="ko-KR" altLang="en-US" dirty="0" smtClean="0"/>
              <a:t>함</a:t>
            </a:r>
            <a:r>
              <a:rPr lang="en-US" altLang="ja-JP" dirty="0" smtClean="0"/>
              <a:t>. </a:t>
            </a:r>
          </a:p>
          <a:p>
            <a:r>
              <a:rPr lang="ko-KR" altLang="ja-JP" dirty="0" err="1" smtClean="0"/>
              <a:t>나랏살림에서</a:t>
            </a:r>
            <a:r>
              <a:rPr lang="ko-KR" altLang="ja-JP" dirty="0" smtClean="0"/>
              <a:t> </a:t>
            </a:r>
            <a:r>
              <a:rPr lang="ko-KR" altLang="ja-JP" dirty="0"/>
              <a:t>얼마나 버는가의 척도는 국내총생산</a:t>
            </a:r>
            <a:r>
              <a:rPr lang="en-US" altLang="ja-JP" dirty="0"/>
              <a:t>(GDP)</a:t>
            </a:r>
            <a:r>
              <a:rPr lang="ko-KR" altLang="ja-JP" dirty="0" smtClean="0"/>
              <a:t>이</a:t>
            </a:r>
            <a:r>
              <a:rPr lang="ko-KR" altLang="en-US" dirty="0" smtClean="0"/>
              <a:t>며</a:t>
            </a:r>
            <a:r>
              <a:rPr lang="en-US" altLang="ko-KR" dirty="0" smtClean="0"/>
              <a:t>,</a:t>
            </a:r>
            <a:r>
              <a:rPr lang="en-US" altLang="ja-JP" dirty="0" smtClean="0"/>
              <a:t> </a:t>
            </a:r>
            <a:r>
              <a:rPr lang="ko-KR" altLang="ja-JP" dirty="0"/>
              <a:t>국가채무를 가늠할 때도 </a:t>
            </a:r>
            <a:r>
              <a:rPr lang="en-US" altLang="ja-JP" dirty="0"/>
              <a:t>GDP</a:t>
            </a:r>
            <a:r>
              <a:rPr lang="ko-KR" altLang="ja-JP" dirty="0"/>
              <a:t>대비 비중을 들곤 </a:t>
            </a:r>
            <a:r>
              <a:rPr lang="ko-KR" altLang="en-US" dirty="0" smtClean="0"/>
              <a:t>함</a:t>
            </a:r>
            <a:r>
              <a:rPr lang="en-US" altLang="ja-JP" dirty="0" smtClean="0"/>
              <a:t>. </a:t>
            </a:r>
          </a:p>
          <a:p>
            <a:r>
              <a:rPr lang="en-US" altLang="ja-JP" dirty="0" smtClean="0"/>
              <a:t>2016</a:t>
            </a:r>
            <a:r>
              <a:rPr lang="ko-KR" altLang="ja-JP" dirty="0"/>
              <a:t>년 말 </a:t>
            </a:r>
            <a:r>
              <a:rPr lang="en-US" altLang="ja-JP" dirty="0"/>
              <a:t>GDP</a:t>
            </a:r>
            <a:r>
              <a:rPr lang="ko-KR" altLang="ja-JP" dirty="0"/>
              <a:t>대비 국가채무 </a:t>
            </a:r>
            <a:r>
              <a:rPr lang="ko-KR" altLang="ja-JP" dirty="0" smtClean="0"/>
              <a:t>비중</a:t>
            </a:r>
            <a:r>
              <a:rPr lang="ko-KR" altLang="en-US" dirty="0" smtClean="0"/>
              <a:t>을</a:t>
            </a:r>
            <a:r>
              <a:rPr lang="ko-KR" altLang="ja-JP" dirty="0" smtClean="0"/>
              <a:t> </a:t>
            </a:r>
            <a:r>
              <a:rPr lang="ko-KR" altLang="en-US" dirty="0" smtClean="0"/>
              <a:t>보면</a:t>
            </a:r>
            <a:r>
              <a:rPr lang="en-US" altLang="ko-KR" dirty="0" smtClean="0"/>
              <a:t>,</a:t>
            </a:r>
            <a:r>
              <a:rPr lang="ko-KR" altLang="ja-JP" dirty="0" smtClean="0"/>
              <a:t>한국 </a:t>
            </a:r>
            <a:r>
              <a:rPr lang="en-US" altLang="ja-JP" dirty="0"/>
              <a:t>39.3%, </a:t>
            </a:r>
            <a:r>
              <a:rPr lang="ko-KR" altLang="ja-JP" dirty="0"/>
              <a:t>일본 </a:t>
            </a:r>
            <a:r>
              <a:rPr lang="en-US" altLang="ja-JP" dirty="0"/>
              <a:t>232.4%</a:t>
            </a:r>
            <a:r>
              <a:rPr lang="ko-KR" altLang="ja-JP" dirty="0"/>
              <a:t>를 보이고 </a:t>
            </a:r>
            <a:r>
              <a:rPr lang="ko-KR" altLang="ja-JP" dirty="0" smtClean="0"/>
              <a:t>있</a:t>
            </a:r>
            <a:r>
              <a:rPr lang="ko-KR" altLang="en-US" dirty="0" smtClean="0"/>
              <a:t>음</a:t>
            </a:r>
            <a:r>
              <a:rPr lang="en-US" altLang="ja-JP" dirty="0" smtClean="0"/>
              <a:t>. </a:t>
            </a:r>
          </a:p>
          <a:p>
            <a:r>
              <a:rPr lang="ko-KR" altLang="ja-JP" dirty="0" smtClean="0"/>
              <a:t>한국은 </a:t>
            </a:r>
            <a:r>
              <a:rPr lang="ko-KR" altLang="ja-JP" dirty="0"/>
              <a:t>일본에 비해 그 비중이 현격히 낮으므로 빚을 낼 여력이 충분하다고 곧잘 </a:t>
            </a:r>
            <a:r>
              <a:rPr lang="ko-KR" altLang="ja-JP" dirty="0" smtClean="0"/>
              <a:t>언급</a:t>
            </a:r>
            <a:r>
              <a:rPr lang="ko-KR" altLang="en-US" dirty="0" smtClean="0"/>
              <a:t>되나</a:t>
            </a:r>
            <a:r>
              <a:rPr lang="en-US" altLang="ko-KR" dirty="0" smtClean="0"/>
              <a:t>,</a:t>
            </a:r>
            <a:r>
              <a:rPr lang="ko-KR" altLang="en-US" dirty="0" smtClean="0"/>
              <a:t> 이는 잘못된 인식임</a:t>
            </a:r>
            <a:r>
              <a:rPr lang="en-US" altLang="ko-KR" dirty="0" smtClean="0"/>
              <a:t>.</a:t>
            </a:r>
            <a:endParaRPr kumimoji="1" lang="ja-JP" altLang="en-US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45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49210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504" y="404664"/>
            <a:ext cx="9036496" cy="773336"/>
          </a:xfrm>
        </p:spPr>
        <p:txBody>
          <a:bodyPr/>
          <a:lstStyle/>
          <a:p>
            <a:pPr marL="571500" indent="-571500" algn="l">
              <a:buFont typeface="Wingdings" pitchFamily="2" charset="2"/>
              <a:buChar char="l"/>
            </a:pPr>
            <a:r>
              <a:rPr lang="ko-KR" altLang="en-US" sz="3600" dirty="0" smtClean="0"/>
              <a:t>한국의 적자 재정에 대한 취약 </a:t>
            </a:r>
            <a:r>
              <a:rPr lang="ko-KR" altLang="en-US" sz="3600" dirty="0" smtClean="0"/>
              <a:t>요인</a:t>
            </a:r>
            <a:endParaRPr kumimoji="1" lang="ja-JP" altLang="en-US" sz="3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5256584"/>
          </a:xfrm>
        </p:spPr>
        <p:txBody>
          <a:bodyPr/>
          <a:lstStyle/>
          <a:p>
            <a:pPr latinLnBrk="1"/>
            <a:r>
              <a:rPr lang="ko-KR" altLang="en-US" dirty="0" smtClean="0"/>
              <a:t>정책당국자 들한테는</a:t>
            </a:r>
            <a:r>
              <a:rPr lang="en-US" altLang="ko-KR" dirty="0" smtClean="0"/>
              <a:t>,</a:t>
            </a:r>
            <a:r>
              <a:rPr lang="ko-KR" altLang="ja-JP" dirty="0" smtClean="0"/>
              <a:t>  </a:t>
            </a:r>
            <a:r>
              <a:rPr lang="ko-KR" altLang="en-US" dirty="0" smtClean="0"/>
              <a:t>한국의 </a:t>
            </a:r>
            <a:r>
              <a:rPr lang="ko-KR" altLang="ja-JP" dirty="0" smtClean="0"/>
              <a:t>국가채무 비중</a:t>
            </a:r>
            <a:r>
              <a:rPr lang="ko-KR" altLang="en-US" dirty="0" smtClean="0"/>
              <a:t>이 일본에 비해 매우 낮다고 하는 것이</a:t>
            </a:r>
            <a:r>
              <a:rPr lang="en-US" altLang="ko-KR" dirty="0"/>
              <a:t>,</a:t>
            </a:r>
            <a:r>
              <a:rPr lang="ko-KR" altLang="en-US" dirty="0" smtClean="0"/>
              <a:t>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빚을 </a:t>
            </a:r>
            <a:r>
              <a:rPr lang="ko-KR" altLang="en-US" dirty="0" smtClean="0"/>
              <a:t>많이 늘려도 </a:t>
            </a:r>
            <a:r>
              <a:rPr lang="ko-KR" altLang="en-US" dirty="0" smtClean="0"/>
              <a:t>되는 것 아닌가</a:t>
            </a:r>
            <a:r>
              <a:rPr lang="en-US" altLang="ko-KR" dirty="0" smtClean="0"/>
              <a:t>?’</a:t>
            </a:r>
            <a:r>
              <a:rPr lang="ko-KR" altLang="en-US" dirty="0" smtClean="0"/>
              <a:t>라는 </a:t>
            </a:r>
            <a:r>
              <a:rPr lang="ko-KR" altLang="en-US" dirty="0" smtClean="0"/>
              <a:t>생각이 </a:t>
            </a:r>
            <a:r>
              <a:rPr lang="ko-KR" altLang="ja-JP" dirty="0" smtClean="0"/>
              <a:t>큰 </a:t>
            </a:r>
            <a:r>
              <a:rPr lang="ko-KR" altLang="ja-JP" dirty="0"/>
              <a:t>유혹으로 </a:t>
            </a:r>
            <a:r>
              <a:rPr lang="ko-KR" altLang="ja-JP" dirty="0" smtClean="0"/>
              <a:t>다가</a:t>
            </a:r>
            <a:r>
              <a:rPr lang="ko-KR" altLang="en-US" dirty="0" smtClean="0"/>
              <a:t>옴</a:t>
            </a:r>
            <a:r>
              <a:rPr lang="en-US" altLang="ko-KR" dirty="0" smtClean="0"/>
              <a:t>.</a:t>
            </a:r>
            <a:r>
              <a:rPr lang="en-US" altLang="ja-JP" dirty="0" smtClean="0"/>
              <a:t> </a:t>
            </a:r>
          </a:p>
          <a:p>
            <a:pPr latinLnBrk="1"/>
            <a:r>
              <a:rPr lang="ko-KR" altLang="en-US" dirty="0" smtClean="0"/>
              <a:t>하지만</a:t>
            </a:r>
            <a:r>
              <a:rPr lang="ko-KR" altLang="ja-JP" dirty="0" smtClean="0"/>
              <a:t> </a:t>
            </a:r>
            <a:r>
              <a:rPr lang="ko-KR" altLang="ja-JP" dirty="0"/>
              <a:t>국정운영에서 그 유혹을 제어하지 못하면 함정에 </a:t>
            </a:r>
            <a:r>
              <a:rPr lang="ko-KR" altLang="ja-JP" dirty="0" smtClean="0"/>
              <a:t>빠</a:t>
            </a:r>
            <a:r>
              <a:rPr lang="ko-KR" altLang="en-US" dirty="0" smtClean="0"/>
              <a:t>질 우려가 큼</a:t>
            </a:r>
            <a:r>
              <a:rPr lang="en-US" altLang="ja-JP" dirty="0" smtClean="0"/>
              <a:t>. </a:t>
            </a:r>
            <a:endParaRPr lang="en-US" altLang="ja-JP" dirty="0" smtClean="0"/>
          </a:p>
          <a:p>
            <a:pPr latinLnBrk="1"/>
            <a:r>
              <a:rPr lang="en-US" altLang="ko-KR" dirty="0" smtClean="0">
                <a:solidFill>
                  <a:srgbClr val="7030A0"/>
                </a:solidFill>
              </a:rPr>
              <a:t>1)</a:t>
            </a:r>
            <a:r>
              <a:rPr lang="ko-KR" altLang="ja-JP" dirty="0" smtClean="0">
                <a:solidFill>
                  <a:srgbClr val="7030A0"/>
                </a:solidFill>
              </a:rPr>
              <a:t>가계 </a:t>
            </a:r>
            <a:r>
              <a:rPr lang="ko-KR" altLang="ja-JP" dirty="0">
                <a:solidFill>
                  <a:srgbClr val="7030A0"/>
                </a:solidFill>
              </a:rPr>
              <a:t>순자산</a:t>
            </a:r>
            <a:r>
              <a:rPr lang="en-US" altLang="ja-JP" dirty="0">
                <a:solidFill>
                  <a:srgbClr val="7030A0"/>
                </a:solidFill>
              </a:rPr>
              <a:t>(=</a:t>
            </a:r>
            <a:r>
              <a:rPr lang="ko-KR" altLang="ja-JP" dirty="0">
                <a:solidFill>
                  <a:srgbClr val="7030A0"/>
                </a:solidFill>
              </a:rPr>
              <a:t>자산</a:t>
            </a:r>
            <a:r>
              <a:rPr lang="en-US" altLang="ja-JP" dirty="0">
                <a:solidFill>
                  <a:srgbClr val="7030A0"/>
                </a:solidFill>
              </a:rPr>
              <a:t>-</a:t>
            </a:r>
            <a:r>
              <a:rPr lang="ko-KR" altLang="ja-JP" dirty="0">
                <a:solidFill>
                  <a:srgbClr val="7030A0"/>
                </a:solidFill>
              </a:rPr>
              <a:t>부채</a:t>
            </a:r>
            <a:r>
              <a:rPr lang="en-US" altLang="ja-JP" dirty="0">
                <a:solidFill>
                  <a:srgbClr val="7030A0"/>
                </a:solidFill>
              </a:rPr>
              <a:t>), </a:t>
            </a:r>
            <a:r>
              <a:rPr lang="en-US" altLang="ja-JP" dirty="0" smtClean="0">
                <a:solidFill>
                  <a:srgbClr val="7030A0"/>
                </a:solidFill>
              </a:rPr>
              <a:t>2)</a:t>
            </a:r>
            <a:r>
              <a:rPr lang="ko-KR" altLang="ja-JP" dirty="0" smtClean="0">
                <a:solidFill>
                  <a:srgbClr val="7030A0"/>
                </a:solidFill>
              </a:rPr>
              <a:t>대외 </a:t>
            </a:r>
            <a:r>
              <a:rPr lang="ko-KR" altLang="ja-JP" dirty="0">
                <a:solidFill>
                  <a:srgbClr val="7030A0"/>
                </a:solidFill>
              </a:rPr>
              <a:t>불안정성</a:t>
            </a:r>
            <a:r>
              <a:rPr lang="en-US" altLang="ja-JP" dirty="0">
                <a:solidFill>
                  <a:srgbClr val="7030A0"/>
                </a:solidFill>
              </a:rPr>
              <a:t>, </a:t>
            </a:r>
            <a:r>
              <a:rPr lang="en-US" altLang="ja-JP" dirty="0" smtClean="0">
                <a:solidFill>
                  <a:srgbClr val="7030A0"/>
                </a:solidFill>
              </a:rPr>
              <a:t>3)</a:t>
            </a:r>
            <a:r>
              <a:rPr lang="ko-KR" altLang="ja-JP" dirty="0" smtClean="0">
                <a:solidFill>
                  <a:srgbClr val="7030A0"/>
                </a:solidFill>
              </a:rPr>
              <a:t>국민성</a:t>
            </a:r>
            <a:r>
              <a:rPr lang="ko-KR" altLang="ja-JP" dirty="0" smtClean="0"/>
              <a:t>을 </a:t>
            </a:r>
            <a:r>
              <a:rPr lang="ko-KR" altLang="ja-JP" dirty="0"/>
              <a:t>들어</a:t>
            </a:r>
            <a:r>
              <a:rPr lang="en-US" altLang="ja-JP" dirty="0"/>
              <a:t>, </a:t>
            </a:r>
            <a:r>
              <a:rPr lang="ko-KR" altLang="ja-JP" dirty="0" err="1"/>
              <a:t>나랏빚이</a:t>
            </a:r>
            <a:r>
              <a:rPr lang="ko-KR" altLang="ja-JP" dirty="0"/>
              <a:t> 늘어날 때 한국이 일본보다 훨씬 더 위험함을 </a:t>
            </a:r>
            <a:r>
              <a:rPr lang="ko-KR" altLang="ja-JP" dirty="0" smtClean="0"/>
              <a:t>짚어보</a:t>
            </a:r>
            <a:r>
              <a:rPr lang="ko-KR" altLang="en-US" dirty="0" smtClean="0"/>
              <a:t>고</a:t>
            </a:r>
            <a:r>
              <a:rPr lang="ko-KR" altLang="ja-JP" dirty="0" smtClean="0"/>
              <a:t>자</a:t>
            </a:r>
            <a:r>
              <a:rPr lang="en-US" altLang="ko-KR" dirty="0" smtClean="0"/>
              <a:t> </a:t>
            </a:r>
            <a:r>
              <a:rPr lang="ko-KR" altLang="en-US" dirty="0" smtClean="0"/>
              <a:t>함</a:t>
            </a:r>
            <a:r>
              <a:rPr lang="en-US" altLang="ja-JP" dirty="0" smtClean="0"/>
              <a:t>.</a:t>
            </a:r>
            <a:endParaRPr lang="ja-JP" altLang="ja-JP" dirty="0"/>
          </a:p>
          <a:p>
            <a:pPr latinLnBrk="1"/>
            <a:endParaRPr kumimoji="1" lang="ja-JP" altLang="en-US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46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053456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9600" cy="773336"/>
          </a:xfrm>
        </p:spPr>
        <p:txBody>
          <a:bodyPr/>
          <a:lstStyle/>
          <a:p>
            <a:pPr algn="l"/>
            <a:r>
              <a:rPr lang="en-US" altLang="ko-KR" sz="4000" b="1" dirty="0" smtClean="0">
                <a:solidFill>
                  <a:schemeClr val="tx1"/>
                </a:solidFill>
              </a:rPr>
              <a:t>1) </a:t>
            </a:r>
            <a:r>
              <a:rPr lang="ko-KR" altLang="en-US" sz="4000" b="1" dirty="0" smtClean="0">
                <a:solidFill>
                  <a:schemeClr val="tx1"/>
                </a:solidFill>
              </a:rPr>
              <a:t>한일간 </a:t>
            </a:r>
            <a:r>
              <a:rPr lang="ko-KR" altLang="ja-JP" sz="4000" b="1" dirty="0" smtClean="0">
                <a:solidFill>
                  <a:schemeClr val="tx1"/>
                </a:solidFill>
              </a:rPr>
              <a:t>가계 순자산</a:t>
            </a:r>
            <a:r>
              <a:rPr lang="en-US" altLang="ko-KR" sz="4000" b="1" dirty="0" smtClean="0">
                <a:solidFill>
                  <a:schemeClr val="tx1"/>
                </a:solidFill>
              </a:rPr>
              <a:t> </a:t>
            </a:r>
            <a:r>
              <a:rPr lang="ko-KR" altLang="en-US" sz="4000" b="1" dirty="0" smtClean="0">
                <a:solidFill>
                  <a:schemeClr val="tx1"/>
                </a:solidFill>
              </a:rPr>
              <a:t>차이</a:t>
            </a:r>
            <a:endParaRPr kumimoji="1" lang="ja-JP" altLang="en-US" sz="4000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9512" y="1124744"/>
            <a:ext cx="8640960" cy="5400600"/>
          </a:xfrm>
        </p:spPr>
        <p:txBody>
          <a:bodyPr/>
          <a:lstStyle/>
          <a:p>
            <a:r>
              <a:rPr lang="ko-KR" altLang="ja-JP" dirty="0" smtClean="0"/>
              <a:t>가계 </a:t>
            </a:r>
            <a:r>
              <a:rPr lang="ko-KR" altLang="ja-JP" dirty="0"/>
              <a:t>순자산이 한국은 일본에 비해 </a:t>
            </a:r>
            <a:r>
              <a:rPr lang="ko-KR" altLang="en-US" dirty="0" smtClean="0"/>
              <a:t>매우</a:t>
            </a:r>
            <a:r>
              <a:rPr lang="ko-KR" altLang="ja-JP" dirty="0" smtClean="0"/>
              <a:t> 적</a:t>
            </a:r>
            <a:r>
              <a:rPr lang="ko-KR" altLang="en-US" dirty="0" smtClean="0"/>
              <a:t>음</a:t>
            </a:r>
            <a:r>
              <a:rPr lang="en-US" altLang="ja-JP" dirty="0" smtClean="0"/>
              <a:t>.</a:t>
            </a:r>
          </a:p>
          <a:p>
            <a:r>
              <a:rPr lang="ko-KR" altLang="ja-JP" dirty="0" smtClean="0"/>
              <a:t>쌓아놓은 재산</a:t>
            </a:r>
            <a:r>
              <a:rPr lang="ko-KR" altLang="en-US" dirty="0" smtClean="0"/>
              <a:t>이 적은데</a:t>
            </a:r>
            <a:r>
              <a:rPr lang="ko-KR" altLang="ja-JP" dirty="0" smtClean="0"/>
              <a:t> </a:t>
            </a:r>
            <a:r>
              <a:rPr lang="ko-KR" altLang="ja-JP" dirty="0"/>
              <a:t>빚을 </a:t>
            </a:r>
            <a:r>
              <a:rPr lang="ko-KR" altLang="ja-JP" dirty="0" smtClean="0"/>
              <a:t>늘리면 위험</a:t>
            </a:r>
            <a:r>
              <a:rPr lang="ko-KR" altLang="en-US" dirty="0" smtClean="0"/>
              <a:t>함</a:t>
            </a:r>
            <a:r>
              <a:rPr lang="en-US" altLang="ja-JP" dirty="0" smtClean="0"/>
              <a:t>. </a:t>
            </a:r>
          </a:p>
          <a:p>
            <a:r>
              <a:rPr lang="ko-KR" altLang="ja-JP" dirty="0" smtClean="0">
                <a:solidFill>
                  <a:srgbClr val="0070C0"/>
                </a:solidFill>
              </a:rPr>
              <a:t>가계</a:t>
            </a:r>
            <a:r>
              <a:rPr lang="en-US" altLang="ja-JP" dirty="0"/>
              <a:t>(</a:t>
            </a:r>
            <a:r>
              <a:rPr lang="ko-KR" altLang="ja-JP" dirty="0"/>
              <a:t>민간비영리단체 포함</a:t>
            </a:r>
            <a:r>
              <a:rPr lang="en-US" altLang="ja-JP" dirty="0" smtClean="0"/>
              <a:t>)</a:t>
            </a:r>
            <a:r>
              <a:rPr lang="ko-KR" altLang="en-US" dirty="0" smtClean="0"/>
              <a:t>가</a:t>
            </a:r>
            <a:r>
              <a:rPr lang="ko-KR" altLang="ja-JP" dirty="0" smtClean="0"/>
              <a:t> 보유</a:t>
            </a:r>
            <a:r>
              <a:rPr lang="ko-KR" altLang="en-US" dirty="0" smtClean="0"/>
              <a:t>한</a:t>
            </a:r>
            <a:r>
              <a:rPr lang="ko-KR" altLang="ja-JP" dirty="0" smtClean="0"/>
              <a:t> </a:t>
            </a:r>
            <a:r>
              <a:rPr lang="ko-KR" altLang="ja-JP" dirty="0">
                <a:solidFill>
                  <a:srgbClr val="0070C0"/>
                </a:solidFill>
              </a:rPr>
              <a:t>순자산</a:t>
            </a:r>
            <a:r>
              <a:rPr lang="ko-KR" altLang="ja-JP" dirty="0"/>
              <a:t>은 </a:t>
            </a:r>
            <a:r>
              <a:rPr lang="ko-KR" altLang="ja-JP" dirty="0">
                <a:solidFill>
                  <a:srgbClr val="0070C0"/>
                </a:solidFill>
              </a:rPr>
              <a:t>일본이 </a:t>
            </a:r>
            <a:r>
              <a:rPr lang="en-US" altLang="ja-JP" dirty="0">
                <a:solidFill>
                  <a:srgbClr val="0070C0"/>
                </a:solidFill>
              </a:rPr>
              <a:t>2</a:t>
            </a:r>
            <a:r>
              <a:rPr lang="ko-KR" altLang="ja-JP" dirty="0">
                <a:solidFill>
                  <a:srgbClr val="0070C0"/>
                </a:solidFill>
              </a:rPr>
              <a:t>경 </a:t>
            </a:r>
            <a:r>
              <a:rPr lang="en-US" altLang="ko-KR" dirty="0" smtClean="0">
                <a:solidFill>
                  <a:srgbClr val="0070C0"/>
                </a:solidFill>
              </a:rPr>
              <a:t>5958</a:t>
            </a:r>
            <a:r>
              <a:rPr lang="ko-KR" altLang="ja-JP" dirty="0" smtClean="0">
                <a:solidFill>
                  <a:srgbClr val="0070C0"/>
                </a:solidFill>
              </a:rPr>
              <a:t>조원</a:t>
            </a:r>
            <a:r>
              <a:rPr lang="en-US" altLang="ja-JP" dirty="0"/>
              <a:t>, </a:t>
            </a:r>
            <a:r>
              <a:rPr lang="ko-KR" altLang="ja-JP" dirty="0">
                <a:solidFill>
                  <a:srgbClr val="0070C0"/>
                </a:solidFill>
              </a:rPr>
              <a:t>한국이 </a:t>
            </a:r>
            <a:r>
              <a:rPr lang="en-US" altLang="ja-JP" dirty="0" smtClean="0">
                <a:solidFill>
                  <a:srgbClr val="0070C0"/>
                </a:solidFill>
              </a:rPr>
              <a:t>7539</a:t>
            </a:r>
            <a:r>
              <a:rPr lang="ko-KR" altLang="ja-JP" dirty="0" smtClean="0">
                <a:solidFill>
                  <a:srgbClr val="0070C0"/>
                </a:solidFill>
              </a:rPr>
              <a:t>조원</a:t>
            </a:r>
            <a:r>
              <a:rPr lang="ko-KR" altLang="ja-JP" dirty="0" smtClean="0"/>
              <a:t>으로 </a:t>
            </a:r>
            <a:r>
              <a:rPr lang="ko-KR" altLang="ja-JP" dirty="0">
                <a:solidFill>
                  <a:srgbClr val="0070C0"/>
                </a:solidFill>
              </a:rPr>
              <a:t>일본이 </a:t>
            </a:r>
            <a:r>
              <a:rPr lang="en-US" altLang="ja-JP" dirty="0">
                <a:solidFill>
                  <a:srgbClr val="0070C0"/>
                </a:solidFill>
              </a:rPr>
              <a:t>3.4</a:t>
            </a:r>
            <a:r>
              <a:rPr lang="ko-KR" altLang="ja-JP" dirty="0">
                <a:solidFill>
                  <a:srgbClr val="0070C0"/>
                </a:solidFill>
              </a:rPr>
              <a:t>배나 </a:t>
            </a:r>
            <a:r>
              <a:rPr lang="ko-KR" altLang="ja-JP" dirty="0" smtClean="0">
                <a:solidFill>
                  <a:srgbClr val="0070C0"/>
                </a:solidFill>
              </a:rPr>
              <a:t>많</a:t>
            </a:r>
            <a:r>
              <a:rPr lang="ko-KR" altLang="en-US" dirty="0" smtClean="0">
                <a:solidFill>
                  <a:srgbClr val="0070C0"/>
                </a:solidFill>
              </a:rPr>
              <a:t>음</a:t>
            </a:r>
            <a:r>
              <a:rPr lang="en-US" altLang="ja-JP" sz="2800" dirty="0" smtClean="0"/>
              <a:t>(</a:t>
            </a:r>
            <a:r>
              <a:rPr lang="ko-KR" altLang="ja-JP" sz="2800" dirty="0" err="1"/>
              <a:t>내각부</a:t>
            </a:r>
            <a:r>
              <a:rPr lang="ko-KR" altLang="ja-JP" sz="2800" dirty="0"/>
              <a:t> 및 한국은행 통계에 의거해 계산</a:t>
            </a:r>
            <a:r>
              <a:rPr lang="en-US" altLang="ja-JP" sz="2800" dirty="0"/>
              <a:t>. </a:t>
            </a:r>
            <a:r>
              <a:rPr lang="en-US" altLang="ja-JP" sz="2800" dirty="0" smtClean="0"/>
              <a:t>2016</a:t>
            </a:r>
            <a:r>
              <a:rPr lang="ko-KR" altLang="ja-JP" sz="2800" dirty="0" smtClean="0"/>
              <a:t>년 </a:t>
            </a:r>
            <a:r>
              <a:rPr lang="ko-KR" altLang="ja-JP" sz="2800" dirty="0"/>
              <a:t>수치</a:t>
            </a:r>
            <a:r>
              <a:rPr lang="en-US" altLang="ja-JP" sz="2800" dirty="0"/>
              <a:t>)</a:t>
            </a:r>
            <a:r>
              <a:rPr lang="en-US" altLang="ja-JP" dirty="0"/>
              <a:t>. </a:t>
            </a:r>
            <a:endParaRPr lang="en-US" altLang="ja-JP" dirty="0" smtClean="0"/>
          </a:p>
          <a:p>
            <a:r>
              <a:rPr lang="ko-KR" altLang="en-US" dirty="0" smtClean="0"/>
              <a:t>이는 </a:t>
            </a:r>
            <a:r>
              <a:rPr lang="ko-KR" altLang="ja-JP" dirty="0" smtClean="0"/>
              <a:t>일본 </a:t>
            </a:r>
            <a:r>
              <a:rPr lang="ko-KR" altLang="ja-JP" dirty="0"/>
              <a:t>인구</a:t>
            </a:r>
            <a:r>
              <a:rPr lang="en-US" altLang="ja-JP" dirty="0"/>
              <a:t>(1</a:t>
            </a:r>
            <a:r>
              <a:rPr lang="ko-KR" altLang="ja-JP" dirty="0"/>
              <a:t>억 </a:t>
            </a:r>
            <a:r>
              <a:rPr lang="en-US" altLang="ja-JP" dirty="0"/>
              <a:t>2700</a:t>
            </a:r>
            <a:r>
              <a:rPr lang="ko-KR" altLang="ja-JP" dirty="0" err="1"/>
              <a:t>만명</a:t>
            </a:r>
            <a:r>
              <a:rPr lang="en-US" altLang="ja-JP" dirty="0"/>
              <a:t>)</a:t>
            </a:r>
            <a:r>
              <a:rPr lang="ko-KR" altLang="ja-JP" dirty="0"/>
              <a:t>가 한국보다 </a:t>
            </a:r>
            <a:r>
              <a:rPr lang="en-US" altLang="ja-JP" dirty="0"/>
              <a:t>2.5</a:t>
            </a:r>
            <a:r>
              <a:rPr lang="ko-KR" altLang="ja-JP" dirty="0" smtClean="0"/>
              <a:t>배</a:t>
            </a:r>
            <a:r>
              <a:rPr lang="ko-KR" altLang="en-US" dirty="0" smtClean="0"/>
              <a:t>라는 점을 감안하더라도 훨씬 높은 수치임</a:t>
            </a:r>
            <a:r>
              <a:rPr lang="en-US" altLang="ja-JP" dirty="0" smtClean="0"/>
              <a:t>. </a:t>
            </a:r>
          </a:p>
          <a:p>
            <a:r>
              <a:rPr lang="ko-KR" altLang="en-US" dirty="0" smtClean="0"/>
              <a:t>즉</a:t>
            </a:r>
            <a:r>
              <a:rPr lang="en-US" altLang="ko-KR" dirty="0" smtClean="0"/>
              <a:t>, </a:t>
            </a:r>
            <a:r>
              <a:rPr lang="ko-KR" altLang="ja-JP" dirty="0" smtClean="0"/>
              <a:t>한국 가계</a:t>
            </a:r>
            <a:r>
              <a:rPr lang="ko-KR" altLang="en-US" dirty="0" smtClean="0"/>
              <a:t>의 </a:t>
            </a:r>
            <a:r>
              <a:rPr lang="ko-KR" altLang="ja-JP" dirty="0" smtClean="0"/>
              <a:t>국채발행 증대</a:t>
            </a:r>
            <a:r>
              <a:rPr lang="ko-KR" altLang="en-US" dirty="0" smtClean="0"/>
              <a:t>에 대한</a:t>
            </a:r>
            <a:r>
              <a:rPr lang="ko-KR" altLang="ja-JP" dirty="0" smtClean="0"/>
              <a:t> </a:t>
            </a:r>
            <a:r>
              <a:rPr lang="ko-KR" altLang="ja-JP" dirty="0"/>
              <a:t>소화 능력이 </a:t>
            </a:r>
            <a:r>
              <a:rPr lang="ko-KR" altLang="en-US" dirty="0" smtClean="0"/>
              <a:t>일본에 비해 월등히 </a:t>
            </a:r>
            <a:r>
              <a:rPr lang="ko-KR" altLang="ja-JP" dirty="0" smtClean="0"/>
              <a:t>부족함을 뜻</a:t>
            </a:r>
            <a:r>
              <a:rPr lang="ko-KR" altLang="en-US" dirty="0" smtClean="0"/>
              <a:t>함</a:t>
            </a:r>
            <a:r>
              <a:rPr lang="en-US" altLang="ja-JP" dirty="0" smtClean="0"/>
              <a:t>. </a:t>
            </a:r>
            <a:endParaRPr lang="ja-JP" altLang="ja-JP" dirty="0"/>
          </a:p>
          <a:p>
            <a:endParaRPr kumimoji="1" lang="ja-JP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47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78321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9600" cy="701328"/>
          </a:xfrm>
        </p:spPr>
        <p:txBody>
          <a:bodyPr/>
          <a:lstStyle/>
          <a:p>
            <a:pPr algn="l"/>
            <a:r>
              <a:rPr lang="en-US" altLang="ko-KR" sz="3600" b="1" dirty="0" smtClean="0"/>
              <a:t>2) </a:t>
            </a:r>
            <a:r>
              <a:rPr lang="ko-KR" altLang="ja-JP" sz="3600" b="1" dirty="0" smtClean="0"/>
              <a:t>대외 </a:t>
            </a:r>
            <a:r>
              <a:rPr lang="ko-KR" altLang="ja-JP" sz="3600" b="1" dirty="0" smtClean="0"/>
              <a:t>불안정성</a:t>
            </a:r>
            <a:r>
              <a:rPr lang="ko-KR" altLang="en-US" sz="3600" b="1" dirty="0" smtClean="0"/>
              <a:t>의 차이</a:t>
            </a:r>
            <a:endParaRPr kumimoji="1" lang="ja-JP" altLang="en-US" sz="3600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5256584"/>
          </a:xfrm>
        </p:spPr>
        <p:txBody>
          <a:bodyPr/>
          <a:lstStyle/>
          <a:p>
            <a:r>
              <a:rPr lang="ko-KR" altLang="ja-JP" dirty="0" smtClean="0"/>
              <a:t>일본</a:t>
            </a:r>
            <a:r>
              <a:rPr lang="ko-KR" altLang="en-US" dirty="0" smtClean="0"/>
              <a:t>은</a:t>
            </a:r>
            <a:r>
              <a:rPr lang="ko-KR" altLang="ja-JP" dirty="0" smtClean="0"/>
              <a:t> </a:t>
            </a:r>
            <a:r>
              <a:rPr lang="en-US" altLang="ja-JP" dirty="0" smtClean="0"/>
              <a:t>1</a:t>
            </a:r>
            <a:r>
              <a:rPr lang="ko-KR" altLang="ja-JP" dirty="0"/>
              <a:t>경원이 넘는 엄청난 채무를 지고 </a:t>
            </a:r>
            <a:r>
              <a:rPr lang="ko-KR" altLang="ja-JP" dirty="0" smtClean="0"/>
              <a:t>있</a:t>
            </a:r>
            <a:r>
              <a:rPr lang="ko-KR" altLang="en-US" dirty="0" smtClean="0"/>
              <a:t>으나</a:t>
            </a:r>
            <a:r>
              <a:rPr lang="ko-KR" altLang="ja-JP" dirty="0" smtClean="0"/>
              <a:t> </a:t>
            </a:r>
            <a:r>
              <a:rPr lang="ko-KR" altLang="ja-JP" dirty="0"/>
              <a:t>외국인의 일본 국채 보유 비율은 </a:t>
            </a:r>
            <a:r>
              <a:rPr lang="en-US" altLang="ja-JP" dirty="0" smtClean="0"/>
              <a:t>11.0%</a:t>
            </a:r>
            <a:r>
              <a:rPr lang="ko-KR" altLang="ja-JP" dirty="0"/>
              <a:t>에 </a:t>
            </a:r>
            <a:r>
              <a:rPr lang="ko-KR" altLang="ja-JP" dirty="0" smtClean="0"/>
              <a:t>불과</a:t>
            </a:r>
            <a:r>
              <a:rPr lang="ko-KR" altLang="en-US" dirty="0" smtClean="0"/>
              <a:t>함</a:t>
            </a:r>
            <a:r>
              <a:rPr lang="en-US" altLang="ja-JP" dirty="0" smtClean="0"/>
              <a:t>(</a:t>
            </a:r>
            <a:r>
              <a:rPr lang="en-US" altLang="ja-JP" dirty="0" smtClean="0"/>
              <a:t>2017</a:t>
            </a:r>
            <a:r>
              <a:rPr lang="ko-KR" altLang="ja-JP" dirty="0" smtClean="0"/>
              <a:t>년 </a:t>
            </a:r>
            <a:r>
              <a:rPr lang="en-US" altLang="ko-KR" dirty="0" smtClean="0"/>
              <a:t>9</a:t>
            </a:r>
            <a:r>
              <a:rPr lang="ko-KR" altLang="en-US" dirty="0" smtClean="0"/>
              <a:t>월말</a:t>
            </a:r>
            <a:r>
              <a:rPr lang="en-US" altLang="ja-JP" dirty="0" smtClean="0"/>
              <a:t>). </a:t>
            </a:r>
            <a:endParaRPr lang="en-US" altLang="ko-KR" dirty="0" smtClean="0"/>
          </a:p>
          <a:p>
            <a:r>
              <a:rPr lang="ko-KR" altLang="en-US" dirty="0" smtClean="0"/>
              <a:t>한국에서 </a:t>
            </a:r>
            <a:r>
              <a:rPr lang="ko-KR" altLang="ja-JP" dirty="0"/>
              <a:t>외국인의 한국 국채 보유 비율이 늘어났을 </a:t>
            </a:r>
            <a:r>
              <a:rPr lang="ko-KR" altLang="ja-JP" dirty="0" smtClean="0"/>
              <a:t>것임</a:t>
            </a:r>
            <a:r>
              <a:rPr lang="en-US" altLang="ko-KR" dirty="0" smtClean="0"/>
              <a:t>(</a:t>
            </a:r>
            <a:r>
              <a:rPr lang="ko-KR" altLang="ja-JP" dirty="0" smtClean="0"/>
              <a:t>국채발행이 늘어</a:t>
            </a:r>
            <a:r>
              <a:rPr lang="ko-KR" altLang="en-US" dirty="0" smtClean="0"/>
              <a:t>났고</a:t>
            </a:r>
            <a:r>
              <a:rPr lang="en-US" altLang="ja-JP" dirty="0" smtClean="0"/>
              <a:t>, </a:t>
            </a:r>
            <a:r>
              <a:rPr lang="ko-KR" altLang="ja-JP" dirty="0"/>
              <a:t>가계의 국채 인수 여력도 크지 </a:t>
            </a:r>
            <a:r>
              <a:rPr lang="ko-KR" altLang="ja-JP" dirty="0" smtClean="0"/>
              <a:t>않</a:t>
            </a:r>
            <a:r>
              <a:rPr lang="ko-KR" altLang="en-US" dirty="0" smtClean="0"/>
              <a:t>기 때문임</a:t>
            </a:r>
            <a:r>
              <a:rPr lang="en-US" altLang="ko-KR" dirty="0" smtClean="0"/>
              <a:t>.)</a:t>
            </a:r>
            <a:r>
              <a:rPr lang="en-US" altLang="ja-JP" dirty="0" smtClean="0"/>
              <a:t> </a:t>
            </a:r>
          </a:p>
          <a:p>
            <a:r>
              <a:rPr lang="ko-KR" altLang="ja-JP" dirty="0" smtClean="0"/>
              <a:t>외국인은 </a:t>
            </a:r>
            <a:r>
              <a:rPr lang="ko-KR" altLang="ja-JP" dirty="0"/>
              <a:t>내국인에 비해 국채 수익률</a:t>
            </a:r>
            <a:r>
              <a:rPr lang="en-US" altLang="ja-JP" dirty="0"/>
              <a:t>(</a:t>
            </a:r>
            <a:r>
              <a:rPr lang="ko-KR" altLang="ja-JP" dirty="0"/>
              <a:t>이자율</a:t>
            </a:r>
            <a:r>
              <a:rPr lang="en-US" altLang="ja-JP" dirty="0"/>
              <a:t>) </a:t>
            </a:r>
            <a:r>
              <a:rPr lang="ko-KR" altLang="ja-JP" dirty="0"/>
              <a:t>변동에 민감하게 반응하는 경향을 </a:t>
            </a:r>
            <a:r>
              <a:rPr lang="ko-KR" altLang="en-US" dirty="0" smtClean="0"/>
              <a:t>띰</a:t>
            </a:r>
            <a:r>
              <a:rPr lang="en-US" altLang="ja-JP" dirty="0" smtClean="0"/>
              <a:t>.</a:t>
            </a:r>
          </a:p>
          <a:p>
            <a:r>
              <a:rPr lang="ko-KR" altLang="ja-JP" dirty="0" smtClean="0"/>
              <a:t>이를 </a:t>
            </a:r>
            <a:r>
              <a:rPr lang="ko-KR" altLang="ja-JP" dirty="0"/>
              <a:t>감안하면 한국이 일본에 비해 </a:t>
            </a:r>
            <a:r>
              <a:rPr lang="ko-KR" altLang="ja-JP" dirty="0" smtClean="0"/>
              <a:t>대외 불안정성</a:t>
            </a:r>
            <a:r>
              <a:rPr lang="ko-KR" altLang="en-US" dirty="0" smtClean="0"/>
              <a:t>이</a:t>
            </a:r>
            <a:r>
              <a:rPr lang="ko-KR" altLang="ja-JP" dirty="0" smtClean="0"/>
              <a:t> </a:t>
            </a:r>
            <a:r>
              <a:rPr lang="ko-KR" altLang="en-US" dirty="0" smtClean="0"/>
              <a:t>훨씬 </a:t>
            </a:r>
            <a:r>
              <a:rPr lang="ko-KR" altLang="ja-JP" dirty="0" smtClean="0"/>
              <a:t>높다고 </a:t>
            </a:r>
            <a:r>
              <a:rPr lang="ko-KR" altLang="ja-JP" dirty="0"/>
              <a:t>할 </a:t>
            </a:r>
            <a:r>
              <a:rPr lang="ko-KR" altLang="ja-JP" dirty="0" smtClean="0"/>
              <a:t>것</a:t>
            </a:r>
            <a:r>
              <a:rPr lang="ko-KR" altLang="en-US" dirty="0" smtClean="0"/>
              <a:t>임</a:t>
            </a:r>
            <a:r>
              <a:rPr lang="en-US" altLang="ja-JP" dirty="0" smtClean="0"/>
              <a:t>.  </a:t>
            </a:r>
            <a:endParaRPr lang="ja-JP" altLang="ja-JP" dirty="0"/>
          </a:p>
          <a:p>
            <a:endParaRPr kumimoji="1" lang="ja-JP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48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68477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9600" cy="773336"/>
          </a:xfrm>
        </p:spPr>
        <p:txBody>
          <a:bodyPr/>
          <a:lstStyle/>
          <a:p>
            <a:pPr algn="l"/>
            <a:r>
              <a:rPr lang="en-US" altLang="ko-KR" sz="4000" b="1" dirty="0" smtClean="0"/>
              <a:t>3) </a:t>
            </a:r>
            <a:r>
              <a:rPr lang="ko-KR" altLang="ja-JP" sz="4000" b="1" dirty="0" err="1" smtClean="0"/>
              <a:t>정주성</a:t>
            </a:r>
            <a:r>
              <a:rPr lang="en-US" altLang="ja-JP" sz="4000" b="1" dirty="0"/>
              <a:t>(</a:t>
            </a:r>
            <a:r>
              <a:rPr lang="ko-KR" altLang="ja-JP" sz="4000" b="1" dirty="0" err="1"/>
              <a:t>定住性</a:t>
            </a:r>
            <a:r>
              <a:rPr lang="en-US" altLang="ja-JP" sz="4000" b="1" dirty="0" smtClean="0"/>
              <a:t>) </a:t>
            </a:r>
            <a:r>
              <a:rPr lang="ko-KR" altLang="en-US" sz="4000" b="1" dirty="0" smtClean="0"/>
              <a:t>성향 </a:t>
            </a:r>
            <a:r>
              <a:rPr lang="ko-KR" altLang="en-US" sz="4000" b="1" dirty="0" smtClean="0"/>
              <a:t>차이</a:t>
            </a:r>
            <a:endParaRPr kumimoji="1" lang="ja-JP" altLang="en-US" sz="4000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5580856"/>
          </a:xfrm>
        </p:spPr>
        <p:txBody>
          <a:bodyPr/>
          <a:lstStyle/>
          <a:p>
            <a:pPr latinLnBrk="1"/>
            <a:r>
              <a:rPr lang="ko-KR" altLang="en-US" sz="3000" dirty="0" smtClean="0"/>
              <a:t>일본인은 </a:t>
            </a:r>
            <a:r>
              <a:rPr lang="ko-KR" altLang="en-US" sz="3000" dirty="0"/>
              <a:t>마을 공동체를 벗어나는 것에 대한 </a:t>
            </a:r>
            <a:r>
              <a:rPr lang="ko-KR" altLang="en-US" sz="3000" dirty="0" smtClean="0"/>
              <a:t>두려움이 강하다는 역사적 배경도 있어</a:t>
            </a:r>
            <a:r>
              <a:rPr lang="en-US" altLang="ko-KR" sz="3000" dirty="0" smtClean="0"/>
              <a:t>, </a:t>
            </a:r>
            <a:r>
              <a:rPr lang="ko-KR" altLang="ja-JP" sz="3000" dirty="0" smtClean="0"/>
              <a:t>붙박이 </a:t>
            </a:r>
            <a:r>
              <a:rPr lang="ko-KR" altLang="ja-JP" sz="3000" dirty="0" err="1" smtClean="0"/>
              <a:t>정주성</a:t>
            </a:r>
            <a:r>
              <a:rPr lang="en-US" altLang="ja-JP" sz="3000" dirty="0"/>
              <a:t>(</a:t>
            </a:r>
            <a:r>
              <a:rPr lang="ko-KR" altLang="ja-JP" sz="3000" dirty="0" err="1"/>
              <a:t>定住性</a:t>
            </a:r>
            <a:r>
              <a:rPr lang="en-US" altLang="ja-JP" sz="3000" dirty="0"/>
              <a:t>)</a:t>
            </a:r>
            <a:r>
              <a:rPr lang="ko-KR" altLang="ja-JP" sz="3000" dirty="0"/>
              <a:t>이 </a:t>
            </a:r>
            <a:r>
              <a:rPr lang="ko-KR" altLang="ja-JP" sz="3000" dirty="0" smtClean="0"/>
              <a:t>강</a:t>
            </a:r>
            <a:r>
              <a:rPr lang="ko-KR" altLang="en-US" sz="3000" dirty="0" smtClean="0"/>
              <a:t>함</a:t>
            </a:r>
            <a:r>
              <a:rPr lang="en-US" altLang="ja-JP" sz="3000" dirty="0" smtClean="0"/>
              <a:t>. </a:t>
            </a:r>
          </a:p>
          <a:p>
            <a:pPr latinLnBrk="1"/>
            <a:r>
              <a:rPr lang="ko-KR" altLang="en-US" sz="3000" dirty="0" smtClean="0"/>
              <a:t>재정이</a:t>
            </a:r>
            <a:r>
              <a:rPr lang="ko-KR" altLang="ja-JP" sz="3000" dirty="0" smtClean="0"/>
              <a:t> </a:t>
            </a:r>
            <a:r>
              <a:rPr lang="ko-KR" altLang="ja-JP" sz="3000" dirty="0" err="1"/>
              <a:t>파탄난다</a:t>
            </a:r>
            <a:r>
              <a:rPr lang="ko-KR" altLang="ja-JP" sz="3000" dirty="0"/>
              <a:t> 하더라도 나라를 떠나는 국민은 그리 많지 않을 </a:t>
            </a:r>
            <a:r>
              <a:rPr lang="ko-KR" altLang="ja-JP" sz="3000" dirty="0" smtClean="0"/>
              <a:t>것</a:t>
            </a:r>
            <a:r>
              <a:rPr lang="ko-KR" altLang="en-US" sz="3000" dirty="0" smtClean="0"/>
              <a:t>임을 시사</a:t>
            </a:r>
            <a:r>
              <a:rPr lang="en-US" altLang="ja-JP" sz="3000" dirty="0" smtClean="0"/>
              <a:t>. </a:t>
            </a:r>
            <a:endParaRPr lang="en-US" altLang="ja-JP" sz="3000" dirty="0" smtClean="0"/>
          </a:p>
          <a:p>
            <a:pPr latinLnBrk="1"/>
            <a:r>
              <a:rPr lang="ko-KR" altLang="en-US" sz="3000" dirty="0" smtClean="0"/>
              <a:t>나아가</a:t>
            </a:r>
            <a:r>
              <a:rPr lang="ko-KR" altLang="ja-JP" sz="3000" dirty="0" smtClean="0"/>
              <a:t> </a:t>
            </a:r>
            <a:r>
              <a:rPr lang="ko-KR" altLang="ja-JP" sz="3000" dirty="0" smtClean="0"/>
              <a:t>일본으로 </a:t>
            </a:r>
            <a:r>
              <a:rPr lang="ko-KR" altLang="ja-JP" sz="3000" dirty="0"/>
              <a:t>유입된 부</a:t>
            </a:r>
            <a:r>
              <a:rPr lang="en-US" altLang="ja-JP" sz="3000" dirty="0"/>
              <a:t>(</a:t>
            </a:r>
            <a:r>
              <a:rPr lang="ko-KR" altLang="ja-JP" sz="3000" dirty="0"/>
              <a:t>富</a:t>
            </a:r>
            <a:r>
              <a:rPr lang="en-US" altLang="ja-JP" sz="3000" dirty="0" smtClean="0"/>
              <a:t>)</a:t>
            </a:r>
            <a:r>
              <a:rPr lang="ko-KR" altLang="en-US" sz="3000" dirty="0" smtClean="0"/>
              <a:t>의</a:t>
            </a:r>
            <a:r>
              <a:rPr lang="ko-KR" altLang="ja-JP" sz="3000" dirty="0" smtClean="0"/>
              <a:t> 국외</a:t>
            </a:r>
            <a:r>
              <a:rPr lang="ko-KR" altLang="en-US" sz="3000" dirty="0" smtClean="0"/>
              <a:t>로의</a:t>
            </a:r>
            <a:r>
              <a:rPr lang="ko-KR" altLang="ja-JP" sz="3000" dirty="0" smtClean="0"/>
              <a:t> </a:t>
            </a:r>
            <a:r>
              <a:rPr lang="ko-KR" altLang="ja-JP" sz="3000" dirty="0"/>
              <a:t>유출이 적을 것임을 </a:t>
            </a:r>
            <a:r>
              <a:rPr lang="ko-KR" altLang="ja-JP" sz="3000" dirty="0" smtClean="0"/>
              <a:t>시사</a:t>
            </a:r>
            <a:r>
              <a:rPr lang="ko-KR" altLang="en-US" sz="3000" dirty="0" smtClean="0"/>
              <a:t>함</a:t>
            </a:r>
            <a:r>
              <a:rPr lang="en-US" altLang="ja-JP" sz="3000" dirty="0" smtClean="0"/>
              <a:t>. </a:t>
            </a:r>
          </a:p>
          <a:p>
            <a:pPr latinLnBrk="1"/>
            <a:r>
              <a:rPr lang="ko-KR" altLang="ja-JP" sz="3000" dirty="0" smtClean="0"/>
              <a:t>한국에서 </a:t>
            </a:r>
            <a:r>
              <a:rPr lang="en-US" altLang="ja-JP" sz="3000" dirty="0"/>
              <a:t>1997</a:t>
            </a:r>
            <a:r>
              <a:rPr lang="ko-KR" altLang="ja-JP" sz="3000" dirty="0"/>
              <a:t>년 말 금융위기가 </a:t>
            </a:r>
            <a:r>
              <a:rPr lang="ko-KR" altLang="ja-JP" sz="3000" dirty="0" smtClean="0"/>
              <a:t>있었을 </a:t>
            </a:r>
            <a:r>
              <a:rPr lang="ko-KR" altLang="ja-JP" sz="3000" dirty="0"/>
              <a:t>때 많은 </a:t>
            </a:r>
            <a:r>
              <a:rPr lang="ko-KR" altLang="ja-JP" sz="3000" dirty="0" err="1"/>
              <a:t>능력가들이</a:t>
            </a:r>
            <a:r>
              <a:rPr lang="ko-KR" altLang="ja-JP" sz="3000" dirty="0"/>
              <a:t> 한국을 떠나기도 </a:t>
            </a:r>
            <a:r>
              <a:rPr lang="ko-KR" altLang="en-US" sz="3000" dirty="0" smtClean="0"/>
              <a:t>함</a:t>
            </a:r>
            <a:r>
              <a:rPr lang="en-US" altLang="ja-JP" sz="3000" dirty="0" smtClean="0"/>
              <a:t>. </a:t>
            </a:r>
          </a:p>
          <a:p>
            <a:pPr latinLnBrk="1"/>
            <a:r>
              <a:rPr lang="ko-KR" altLang="ja-JP" sz="3000" dirty="0" smtClean="0"/>
              <a:t>뛰어난 </a:t>
            </a:r>
            <a:r>
              <a:rPr lang="ko-KR" altLang="ja-JP" sz="3000" dirty="0"/>
              <a:t>인재들이 떠나가면 </a:t>
            </a:r>
            <a:r>
              <a:rPr lang="ko-KR" altLang="ja-JP" sz="3000" dirty="0" err="1"/>
              <a:t>한국내에서</a:t>
            </a:r>
            <a:r>
              <a:rPr lang="ko-KR" altLang="ja-JP" sz="3000" dirty="0"/>
              <a:t> 부를 일궈낼 기회도 그만큼 </a:t>
            </a:r>
            <a:r>
              <a:rPr lang="ko-KR" altLang="ja-JP" sz="3000" dirty="0" smtClean="0"/>
              <a:t>줄어</a:t>
            </a:r>
            <a:r>
              <a:rPr lang="en-US" altLang="ko-KR" sz="3000" dirty="0" smtClean="0"/>
              <a:t> </a:t>
            </a:r>
            <a:r>
              <a:rPr lang="ko-KR" altLang="en-US" sz="3000" dirty="0" smtClean="0"/>
              <a:t>듦</a:t>
            </a:r>
            <a:r>
              <a:rPr lang="en-US" altLang="ja-JP" sz="3000" dirty="0" smtClean="0"/>
              <a:t>. </a:t>
            </a:r>
            <a:endParaRPr lang="ja-JP" altLang="ja-JP" sz="3000" dirty="0"/>
          </a:p>
          <a:p>
            <a:pPr latinLnBrk="1"/>
            <a:endParaRPr kumimoji="1" lang="ja-JP" altLang="en-US" sz="30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49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28500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773336"/>
          </a:xfrm>
        </p:spPr>
        <p:txBody>
          <a:bodyPr/>
          <a:lstStyle/>
          <a:p>
            <a:pPr marL="571500" indent="-571500" algn="l">
              <a:buFont typeface="Wingdings" pitchFamily="2" charset="2"/>
              <a:buChar char="l"/>
            </a:pPr>
            <a:r>
              <a:rPr kumimoji="1" lang="ko-KR" altLang="en-US" sz="3600" dirty="0" smtClean="0"/>
              <a:t> </a:t>
            </a:r>
            <a:r>
              <a:rPr kumimoji="1" lang="ko-KR" altLang="en-US" sz="3800" dirty="0" smtClean="0"/>
              <a:t> </a:t>
            </a:r>
            <a:r>
              <a:rPr kumimoji="1" lang="en-US" altLang="ko-KR" sz="3800" dirty="0" smtClean="0"/>
              <a:t>‘</a:t>
            </a:r>
            <a:r>
              <a:rPr kumimoji="1" lang="ko-KR" altLang="en-US" sz="3800" dirty="0" smtClean="0"/>
              <a:t>정부</a:t>
            </a:r>
            <a:r>
              <a:rPr kumimoji="1" lang="en-US" altLang="ko-KR" sz="3800" dirty="0" smtClean="0"/>
              <a:t>’</a:t>
            </a:r>
            <a:r>
              <a:rPr kumimoji="1" lang="ko-KR" altLang="en-US" sz="3800" dirty="0" smtClean="0"/>
              <a:t>채무가 많은 일본</a:t>
            </a:r>
            <a:endParaRPr kumimoji="1" lang="ja-JP" altLang="en-US" sz="38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968552"/>
          </a:xfrm>
        </p:spPr>
        <p:txBody>
          <a:bodyPr/>
          <a:lstStyle/>
          <a:p>
            <a:r>
              <a:rPr lang="ko-KR" altLang="ja-JP" dirty="0"/>
              <a:t>일본은 가계 금융자산으로 정부 국채를 대량 소화하고 </a:t>
            </a:r>
            <a:r>
              <a:rPr lang="ko-KR" altLang="ja-JP" dirty="0" smtClean="0"/>
              <a:t>있</a:t>
            </a:r>
            <a:r>
              <a:rPr lang="ko-KR" altLang="en-US" dirty="0" smtClean="0"/>
              <a:t>음</a:t>
            </a:r>
            <a:r>
              <a:rPr lang="en-US" altLang="ja-JP" dirty="0" smtClean="0"/>
              <a:t>. </a:t>
            </a:r>
          </a:p>
          <a:p>
            <a:r>
              <a:rPr lang="ko-KR" altLang="ja-JP" dirty="0" smtClean="0"/>
              <a:t>즉</a:t>
            </a:r>
            <a:r>
              <a:rPr lang="en-US" altLang="ja-JP" dirty="0"/>
              <a:t>, </a:t>
            </a:r>
            <a:r>
              <a:rPr lang="ko-KR" altLang="ja-JP" dirty="0"/>
              <a:t>대외 국가채무가 많은 게 아니라</a:t>
            </a:r>
            <a:r>
              <a:rPr lang="en-US" altLang="ja-JP" dirty="0"/>
              <a:t>, </a:t>
            </a:r>
            <a:r>
              <a:rPr lang="ko-KR" altLang="ja-JP" dirty="0"/>
              <a:t>가계가 채권자이고 정부가 채무자인 </a:t>
            </a:r>
            <a:r>
              <a:rPr lang="en-US" altLang="ja-JP" dirty="0">
                <a:solidFill>
                  <a:srgbClr val="FF0000"/>
                </a:solidFill>
              </a:rPr>
              <a:t>‘</a:t>
            </a:r>
            <a:r>
              <a:rPr lang="ko-KR" altLang="ja-JP" dirty="0">
                <a:solidFill>
                  <a:srgbClr val="FF0000"/>
                </a:solidFill>
              </a:rPr>
              <a:t>정부</a:t>
            </a:r>
            <a:r>
              <a:rPr lang="en-US" altLang="ja-JP" dirty="0">
                <a:solidFill>
                  <a:srgbClr val="FF0000"/>
                </a:solidFill>
              </a:rPr>
              <a:t>’ </a:t>
            </a:r>
            <a:r>
              <a:rPr lang="ko-KR" altLang="ja-JP" dirty="0">
                <a:solidFill>
                  <a:srgbClr val="FF0000"/>
                </a:solidFill>
              </a:rPr>
              <a:t>부채가 많은 </a:t>
            </a:r>
            <a:r>
              <a:rPr lang="ko-KR" altLang="ja-JP" dirty="0" smtClean="0">
                <a:solidFill>
                  <a:srgbClr val="FF0000"/>
                </a:solidFill>
              </a:rPr>
              <a:t>셈</a:t>
            </a:r>
            <a:r>
              <a:rPr lang="ko-KR" altLang="en-US" dirty="0" smtClean="0"/>
              <a:t>임</a:t>
            </a:r>
            <a:r>
              <a:rPr lang="en-US" altLang="ja-JP" dirty="0" smtClean="0"/>
              <a:t>. </a:t>
            </a:r>
          </a:p>
          <a:p>
            <a:r>
              <a:rPr lang="ko-KR" altLang="ja-JP" dirty="0" err="1" smtClean="0"/>
              <a:t>아베노믹스에선</a:t>
            </a:r>
            <a:r>
              <a:rPr lang="ko-KR" altLang="ja-JP" dirty="0" smtClean="0"/>
              <a:t> </a:t>
            </a:r>
            <a:r>
              <a:rPr lang="ko-KR" altLang="ja-JP" dirty="0"/>
              <a:t>일본은행도 </a:t>
            </a:r>
            <a:r>
              <a:rPr lang="en-US" altLang="ja-JP" dirty="0"/>
              <a:t>40</a:t>
            </a:r>
            <a:r>
              <a:rPr lang="en-US" altLang="ja-JP" dirty="0" smtClean="0"/>
              <a:t>%</a:t>
            </a:r>
            <a:r>
              <a:rPr lang="ko-KR" altLang="en-US" dirty="0" smtClean="0"/>
              <a:t>를 넘는</a:t>
            </a:r>
            <a:r>
              <a:rPr lang="ko-KR" altLang="ja-JP" dirty="0" smtClean="0"/>
              <a:t> </a:t>
            </a:r>
            <a:r>
              <a:rPr lang="ko-KR" altLang="ja-JP" dirty="0"/>
              <a:t>국채를 떠안고 </a:t>
            </a:r>
            <a:r>
              <a:rPr lang="ko-KR" altLang="ja-JP" dirty="0" smtClean="0"/>
              <a:t>있</a:t>
            </a:r>
            <a:r>
              <a:rPr lang="ko-KR" altLang="en-US" dirty="0" smtClean="0"/>
              <a:t>음</a:t>
            </a:r>
            <a:r>
              <a:rPr lang="en-US" altLang="ja-JP" dirty="0" smtClean="0"/>
              <a:t>(40.9%, 2017</a:t>
            </a:r>
            <a:r>
              <a:rPr lang="ko-KR" altLang="ja-JP" dirty="0" smtClean="0"/>
              <a:t>년 </a:t>
            </a:r>
            <a:r>
              <a:rPr lang="en-US" altLang="ko-KR" dirty="0" smtClean="0"/>
              <a:t>9</a:t>
            </a:r>
            <a:r>
              <a:rPr lang="ko-KR" altLang="en-US" dirty="0" smtClean="0"/>
              <a:t>월 </a:t>
            </a:r>
            <a:r>
              <a:rPr lang="ko-KR" altLang="ja-JP" dirty="0" smtClean="0"/>
              <a:t>말</a:t>
            </a:r>
            <a:r>
              <a:rPr lang="en-US" altLang="ja-JP" dirty="0"/>
              <a:t>). </a:t>
            </a:r>
            <a:endParaRPr lang="en-US" altLang="ja-JP" dirty="0" smtClean="0"/>
          </a:p>
          <a:p>
            <a:r>
              <a:rPr lang="ko-KR" altLang="en-US" dirty="0" smtClean="0"/>
              <a:t>그렇다고 </a:t>
            </a:r>
            <a:r>
              <a:rPr lang="ko-KR" altLang="ja-JP" dirty="0" smtClean="0"/>
              <a:t>한국이 </a:t>
            </a:r>
            <a:r>
              <a:rPr lang="ko-KR" altLang="ja-JP" dirty="0"/>
              <a:t>일본처럼 재정운영을 하라는 </a:t>
            </a:r>
            <a:r>
              <a:rPr lang="ko-KR" altLang="ja-JP" dirty="0" smtClean="0"/>
              <a:t>주문</a:t>
            </a:r>
            <a:r>
              <a:rPr lang="ko-KR" altLang="en-US" dirty="0" smtClean="0"/>
              <a:t>을 하는 것이 아님</a:t>
            </a:r>
            <a:r>
              <a:rPr lang="en-US" altLang="ja-JP" dirty="0" smtClean="0"/>
              <a:t>. </a:t>
            </a:r>
            <a:endParaRPr kumimoji="1" lang="ja-JP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50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928883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279400"/>
            <a:ext cx="8640960" cy="773336"/>
          </a:xfrm>
        </p:spPr>
        <p:txBody>
          <a:bodyPr/>
          <a:lstStyle/>
          <a:p>
            <a:pPr marL="571500" indent="-571500" algn="l">
              <a:buFont typeface="Wingdings" pitchFamily="2" charset="2"/>
              <a:buChar char="l"/>
            </a:pPr>
            <a:r>
              <a:rPr lang="ko-KR" altLang="en-US" sz="3600" b="1" dirty="0" smtClean="0"/>
              <a:t>양적</a:t>
            </a:r>
            <a:r>
              <a:rPr lang="en-US" altLang="ko-KR" sz="3600" b="1" dirty="0" smtClean="0"/>
              <a:t>·</a:t>
            </a:r>
            <a:r>
              <a:rPr lang="ko-KR" altLang="en-US" sz="3600" b="1" dirty="0" smtClean="0"/>
              <a:t>질적 차이의 인식 필요성</a:t>
            </a:r>
            <a:endParaRPr kumimoji="1" lang="ja-JP" altLang="en-US" sz="3600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5328592"/>
          </a:xfrm>
        </p:spPr>
        <p:txBody>
          <a:bodyPr/>
          <a:lstStyle/>
          <a:p>
            <a:r>
              <a:rPr lang="ko-KR" altLang="ja-JP" dirty="0" smtClean="0"/>
              <a:t>무엇보다도 </a:t>
            </a:r>
            <a:r>
              <a:rPr lang="ko-KR" altLang="ja-JP" dirty="0"/>
              <a:t>한국과 일본은 양적</a:t>
            </a:r>
            <a:r>
              <a:rPr lang="en-US" altLang="ja-JP" dirty="0"/>
              <a:t>(</a:t>
            </a:r>
            <a:r>
              <a:rPr lang="ko-KR" altLang="ja-JP" dirty="0"/>
              <a:t>가계 순자산 규모</a:t>
            </a:r>
            <a:r>
              <a:rPr lang="en-US" altLang="ja-JP" dirty="0"/>
              <a:t>), </a:t>
            </a:r>
            <a:r>
              <a:rPr lang="ko-KR" altLang="ja-JP" dirty="0"/>
              <a:t>질적</a:t>
            </a:r>
            <a:r>
              <a:rPr lang="en-US" altLang="ja-JP" dirty="0"/>
              <a:t>(</a:t>
            </a:r>
            <a:r>
              <a:rPr lang="ko-KR" altLang="ja-JP" dirty="0"/>
              <a:t>국민성</a:t>
            </a:r>
            <a:r>
              <a:rPr lang="en-US" altLang="ja-JP" dirty="0"/>
              <a:t>)</a:t>
            </a:r>
            <a:r>
              <a:rPr lang="ko-KR" altLang="ja-JP" dirty="0"/>
              <a:t>으로 극히 다르다는 것을 인식하였으면 하는 </a:t>
            </a:r>
            <a:r>
              <a:rPr lang="ko-KR" altLang="ja-JP" dirty="0" smtClean="0"/>
              <a:t>바람</a:t>
            </a:r>
            <a:r>
              <a:rPr lang="ko-KR" altLang="en-US" dirty="0" smtClean="0"/>
              <a:t>임</a:t>
            </a:r>
            <a:r>
              <a:rPr lang="en-US" altLang="ja-JP" dirty="0" smtClean="0"/>
              <a:t>. </a:t>
            </a:r>
          </a:p>
          <a:p>
            <a:r>
              <a:rPr lang="ko-KR" altLang="ja-JP" dirty="0" smtClean="0"/>
              <a:t>국내에서 </a:t>
            </a:r>
            <a:r>
              <a:rPr lang="ko-KR" altLang="ja-JP" dirty="0"/>
              <a:t>국채 증발</a:t>
            </a:r>
            <a:r>
              <a:rPr lang="en-US" altLang="ja-JP" dirty="0"/>
              <a:t>(</a:t>
            </a:r>
            <a:r>
              <a:rPr lang="ko-KR" altLang="ja-JP" dirty="0"/>
              <a:t>增發</a:t>
            </a:r>
            <a:r>
              <a:rPr lang="en-US" altLang="ja-JP" dirty="0"/>
              <a:t>)</a:t>
            </a:r>
            <a:r>
              <a:rPr lang="ko-KR" altLang="ja-JP" dirty="0"/>
              <a:t>을 감당할 여력이 딸리는 한국에서</a:t>
            </a:r>
            <a:r>
              <a:rPr lang="en-US" altLang="ja-JP" dirty="0"/>
              <a:t>, </a:t>
            </a:r>
            <a:r>
              <a:rPr lang="ko-KR" altLang="ja-JP" dirty="0"/>
              <a:t>정부가 빚을 많이 내게 되면 외국인 대상 </a:t>
            </a:r>
            <a:r>
              <a:rPr lang="en-US" altLang="ja-JP" dirty="0"/>
              <a:t>‘</a:t>
            </a:r>
            <a:r>
              <a:rPr lang="ko-KR" altLang="ja-JP" dirty="0"/>
              <a:t>국가</a:t>
            </a:r>
            <a:r>
              <a:rPr lang="en-US" altLang="ja-JP" dirty="0"/>
              <a:t>’ </a:t>
            </a:r>
            <a:r>
              <a:rPr lang="ko-KR" altLang="ja-JP" dirty="0"/>
              <a:t>채무 증대로 </a:t>
            </a:r>
            <a:r>
              <a:rPr lang="ko-KR" altLang="ja-JP" dirty="0" smtClean="0"/>
              <a:t>직결</a:t>
            </a:r>
            <a:r>
              <a:rPr lang="ko-KR" altLang="en-US" dirty="0" smtClean="0"/>
              <a:t>됨</a:t>
            </a:r>
            <a:r>
              <a:rPr lang="en-US" altLang="ko-KR" dirty="0" smtClean="0"/>
              <a:t>.</a:t>
            </a:r>
          </a:p>
          <a:p>
            <a:r>
              <a:rPr lang="ko-KR" altLang="ja-JP" dirty="0" smtClean="0"/>
              <a:t>일본은 </a:t>
            </a:r>
            <a:r>
              <a:rPr lang="en-US" altLang="ja-JP" dirty="0"/>
              <a:t>1990</a:t>
            </a:r>
            <a:r>
              <a:rPr lang="ko-KR" altLang="ja-JP" dirty="0"/>
              <a:t>년대 초 거품경제 </a:t>
            </a:r>
            <a:r>
              <a:rPr lang="ko-KR" altLang="ja-JP" dirty="0" smtClean="0"/>
              <a:t>붕괴</a:t>
            </a:r>
            <a:r>
              <a:rPr lang="en-US" altLang="ko-KR" dirty="0" smtClean="0"/>
              <a:t> </a:t>
            </a:r>
            <a:r>
              <a:rPr lang="ko-KR" altLang="ja-JP" dirty="0" smtClean="0"/>
              <a:t>이후 </a:t>
            </a:r>
            <a:r>
              <a:rPr lang="en-US" altLang="ja-JP" dirty="0"/>
              <a:t>‘</a:t>
            </a:r>
            <a:r>
              <a:rPr lang="ko-KR" altLang="ja-JP" dirty="0"/>
              <a:t>잃어버린 </a:t>
            </a:r>
            <a:r>
              <a:rPr lang="en-US" altLang="ja-JP" dirty="0"/>
              <a:t>20</a:t>
            </a:r>
            <a:r>
              <a:rPr lang="ko-KR" altLang="ja-JP" dirty="0"/>
              <a:t>년</a:t>
            </a:r>
            <a:r>
              <a:rPr lang="en-US" altLang="ja-JP" dirty="0"/>
              <a:t>’</a:t>
            </a:r>
            <a:r>
              <a:rPr lang="ko-KR" altLang="ja-JP" dirty="0"/>
              <a:t>을 버텨왔지만</a:t>
            </a:r>
            <a:r>
              <a:rPr lang="en-US" altLang="ja-JP" dirty="0"/>
              <a:t>, </a:t>
            </a:r>
            <a:endParaRPr lang="en-US" altLang="ja-JP" dirty="0" smtClean="0"/>
          </a:p>
          <a:p>
            <a:r>
              <a:rPr lang="ko-KR" altLang="ja-JP" dirty="0" smtClean="0"/>
              <a:t>한국이 </a:t>
            </a:r>
            <a:r>
              <a:rPr lang="ko-KR" altLang="ja-JP" dirty="0"/>
              <a:t>섣불리 빚더미를 늘리다간 </a:t>
            </a:r>
            <a:r>
              <a:rPr lang="ko-KR" altLang="en-US" dirty="0" smtClean="0"/>
              <a:t>몇 년도 </a:t>
            </a:r>
            <a:r>
              <a:rPr lang="ko-KR" altLang="ja-JP" dirty="0" smtClean="0"/>
              <a:t>못 </a:t>
            </a:r>
            <a:r>
              <a:rPr lang="ko-KR" altLang="en-US" dirty="0" smtClean="0"/>
              <a:t>버티고 버거워할까 우려됨</a:t>
            </a:r>
            <a:r>
              <a:rPr lang="en-US" altLang="ja-JP" dirty="0" smtClean="0"/>
              <a:t>.</a:t>
            </a:r>
            <a:r>
              <a:rPr lang="en-US" altLang="ja-JP" dirty="0"/>
              <a:t> </a:t>
            </a:r>
            <a:endParaRPr lang="ja-JP" altLang="ja-JP" dirty="0"/>
          </a:p>
          <a:p>
            <a:endParaRPr kumimoji="1" lang="ja-JP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51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61100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9600" cy="773336"/>
          </a:xfrm>
        </p:spPr>
        <p:txBody>
          <a:bodyPr/>
          <a:lstStyle/>
          <a:p>
            <a:pPr algn="l"/>
            <a:r>
              <a:rPr lang="en-US" altLang="ja-JP" sz="4000" b="1" dirty="0"/>
              <a:t>6. </a:t>
            </a:r>
            <a:r>
              <a:rPr lang="ko-KR" altLang="ja-JP" sz="4000" b="1" dirty="0" err="1"/>
              <a:t>관제민추</a:t>
            </a:r>
            <a:r>
              <a:rPr lang="en-US" altLang="ja-JP" sz="4000" b="1" dirty="0"/>
              <a:t>(</a:t>
            </a:r>
            <a:r>
              <a:rPr lang="ko-KR" altLang="ja-JP" sz="4000" b="1" dirty="0" err="1"/>
              <a:t>官</a:t>
            </a:r>
            <a:r>
              <a:rPr lang="ko-KR" altLang="en-US" sz="4000" b="1" dirty="0" err="1"/>
              <a:t>制</a:t>
            </a:r>
            <a:r>
              <a:rPr lang="ko-KR" altLang="ja-JP" sz="4000" b="1" dirty="0" err="1"/>
              <a:t>民追</a:t>
            </a:r>
            <a:r>
              <a:rPr lang="en-US" altLang="ja-JP" sz="4000" b="1" dirty="0"/>
              <a:t>)</a:t>
            </a:r>
            <a:r>
              <a:rPr lang="ko-KR" altLang="ja-JP" sz="4000" b="1" dirty="0"/>
              <a:t>의 일본</a:t>
            </a:r>
            <a:r>
              <a:rPr lang="ko-KR" altLang="en-US" sz="4000" b="1" dirty="0"/>
              <a:t>사회</a:t>
            </a:r>
            <a:endParaRPr kumimoji="1" lang="ja-JP" altLang="en-US" sz="4000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340768"/>
            <a:ext cx="8424936" cy="5256584"/>
          </a:xfrm>
        </p:spPr>
        <p:txBody>
          <a:bodyPr/>
          <a:lstStyle/>
          <a:p>
            <a:pPr latinLnBrk="1"/>
            <a:r>
              <a:rPr lang="ko-KR" altLang="ja-JP" sz="3600" dirty="0"/>
              <a:t>일본</a:t>
            </a:r>
            <a:r>
              <a:rPr lang="ko-KR" altLang="en-US" sz="3600" dirty="0"/>
              <a:t>인</a:t>
            </a:r>
            <a:r>
              <a:rPr lang="ko-KR" altLang="ja-JP" sz="3600" dirty="0"/>
              <a:t>들은 정치적 발언</a:t>
            </a:r>
            <a:r>
              <a:rPr lang="ko-KR" altLang="en-US" sz="3600" dirty="0"/>
              <a:t>과</a:t>
            </a:r>
            <a:r>
              <a:rPr lang="ko-KR" altLang="ja-JP" sz="3600" dirty="0"/>
              <a:t> 행동을 극히 꺼</a:t>
            </a:r>
            <a:r>
              <a:rPr lang="ko-KR" altLang="en-US" sz="3600" dirty="0"/>
              <a:t>림</a:t>
            </a:r>
            <a:r>
              <a:rPr lang="en-US" altLang="ko-KR" sz="3600" dirty="0"/>
              <a:t>.</a:t>
            </a:r>
          </a:p>
          <a:p>
            <a:pPr latinLnBrk="1"/>
            <a:r>
              <a:rPr lang="ko-KR" altLang="en-US" sz="3600" dirty="0" smtClean="0"/>
              <a:t>일본은 </a:t>
            </a:r>
            <a:r>
              <a:rPr lang="ko-KR" altLang="ja-JP" sz="3600" dirty="0" smtClean="0"/>
              <a:t>관에서</a:t>
            </a:r>
            <a:r>
              <a:rPr lang="en-US" altLang="ja-JP" sz="3600" dirty="0" smtClean="0"/>
              <a:t>(</a:t>
            </a:r>
            <a:r>
              <a:rPr lang="ko-KR" altLang="ja-JP" sz="3600" dirty="0"/>
              <a:t>官</a:t>
            </a:r>
            <a:r>
              <a:rPr lang="en-US" altLang="ja-JP" sz="3600" dirty="0"/>
              <a:t>)</a:t>
            </a:r>
            <a:r>
              <a:rPr lang="ko-KR" altLang="ja-JP" sz="3600" dirty="0" smtClean="0"/>
              <a:t> </a:t>
            </a:r>
            <a:r>
              <a:rPr lang="ko-KR" altLang="en-US" sz="3600" dirty="0" smtClean="0"/>
              <a:t>제어하는 </a:t>
            </a:r>
            <a:r>
              <a:rPr lang="ko-KR" altLang="ja-JP" sz="3600" dirty="0" smtClean="0"/>
              <a:t>대로</a:t>
            </a:r>
            <a:r>
              <a:rPr lang="en-US" altLang="ja-JP" sz="3600" dirty="0"/>
              <a:t>(</a:t>
            </a:r>
            <a:r>
              <a:rPr lang="ko-KR" altLang="en-US" sz="3600" dirty="0"/>
              <a:t>制</a:t>
            </a:r>
            <a:r>
              <a:rPr lang="en-US" altLang="ja-JP" sz="3600" dirty="0"/>
              <a:t>)</a:t>
            </a:r>
            <a:r>
              <a:rPr lang="ko-KR" altLang="ja-JP" sz="3600" dirty="0" smtClean="0"/>
              <a:t> 따라</a:t>
            </a:r>
            <a:r>
              <a:rPr lang="en-US" altLang="ko-KR" sz="3600" dirty="0" smtClean="0"/>
              <a:t> </a:t>
            </a:r>
            <a:r>
              <a:rPr lang="ko-KR" altLang="en-US" sz="3600" dirty="0" smtClean="0"/>
              <a:t>하는 </a:t>
            </a:r>
            <a:r>
              <a:rPr lang="ko-KR" altLang="en-US" sz="3600" dirty="0" smtClean="0"/>
              <a:t>관행이 </a:t>
            </a:r>
            <a:r>
              <a:rPr lang="ko-KR" altLang="en-US" sz="3600" dirty="0" smtClean="0"/>
              <a:t>강해</a:t>
            </a:r>
            <a:r>
              <a:rPr lang="en-US" altLang="ko-KR" sz="3600" dirty="0" smtClean="0"/>
              <a:t>,</a:t>
            </a:r>
            <a:r>
              <a:rPr lang="ko-KR" altLang="ja-JP" sz="3600" dirty="0" smtClean="0"/>
              <a:t> </a:t>
            </a:r>
            <a:r>
              <a:rPr lang="ko-KR" altLang="en-US" sz="3600" dirty="0" smtClean="0"/>
              <a:t>국</a:t>
            </a:r>
            <a:r>
              <a:rPr lang="ko-KR" altLang="ja-JP" sz="3600" dirty="0" smtClean="0"/>
              <a:t>민</a:t>
            </a:r>
            <a:r>
              <a:rPr lang="ko-KR" altLang="en-US" sz="3600" dirty="0" smtClean="0"/>
              <a:t>들이</a:t>
            </a:r>
            <a:r>
              <a:rPr lang="ko-KR" altLang="ja-JP" sz="3600" dirty="0" smtClean="0"/>
              <a:t> </a:t>
            </a:r>
            <a:r>
              <a:rPr lang="ko-KR" altLang="en-US" sz="3600" dirty="0" smtClean="0"/>
              <a:t>정치가나 </a:t>
            </a:r>
            <a:r>
              <a:rPr lang="ko-KR" altLang="en-US" sz="3600" dirty="0" smtClean="0"/>
              <a:t>관료에 대해 </a:t>
            </a:r>
            <a:r>
              <a:rPr lang="ko-KR" altLang="ja-JP" sz="3600" dirty="0" smtClean="0"/>
              <a:t>저항</a:t>
            </a:r>
            <a:r>
              <a:rPr lang="ko-KR" altLang="en-US" sz="3600" dirty="0" smtClean="0"/>
              <a:t>하려는 </a:t>
            </a:r>
            <a:r>
              <a:rPr lang="ko-KR" altLang="ja-JP" sz="3600" dirty="0" smtClean="0"/>
              <a:t>의식은 무뎌졌</a:t>
            </a:r>
            <a:r>
              <a:rPr lang="ko-KR" altLang="en-US" sz="3600" dirty="0" smtClean="0"/>
              <a:t>음</a:t>
            </a:r>
            <a:r>
              <a:rPr lang="en-US" altLang="ja-JP" sz="3600" dirty="0" smtClean="0"/>
              <a:t>. </a:t>
            </a:r>
          </a:p>
          <a:p>
            <a:pPr latinLnBrk="1"/>
            <a:r>
              <a:rPr lang="ko-KR" altLang="en-US" sz="3600" dirty="0" err="1" smtClean="0"/>
              <a:t>아베</a:t>
            </a:r>
            <a:r>
              <a:rPr lang="ko-KR" altLang="en-US" sz="3600" dirty="0" smtClean="0"/>
              <a:t> 정권에서는 등장하</a:t>
            </a:r>
            <a:r>
              <a:rPr lang="ko-KR" altLang="ja-JP" sz="3600" dirty="0" smtClean="0"/>
              <a:t>는 </a:t>
            </a:r>
            <a:r>
              <a:rPr lang="ko-KR" altLang="ja-JP" sz="3600" dirty="0"/>
              <a:t>뉴스거리 앞에</a:t>
            </a:r>
            <a:r>
              <a:rPr lang="en-US" altLang="ja-JP" sz="3600" dirty="0"/>
              <a:t>, ‘</a:t>
            </a:r>
            <a:r>
              <a:rPr lang="ko-KR" altLang="ja-JP" sz="3600" dirty="0"/>
              <a:t>관제</a:t>
            </a:r>
            <a:r>
              <a:rPr lang="en-US" altLang="ja-JP" sz="3600" dirty="0"/>
              <a:t>’</a:t>
            </a:r>
            <a:r>
              <a:rPr lang="ko-KR" altLang="ja-JP" sz="3600" dirty="0"/>
              <a:t>라는 말을 붙이면 해석이 </a:t>
            </a:r>
            <a:r>
              <a:rPr lang="ko-KR" altLang="ja-JP" sz="3600" dirty="0" smtClean="0"/>
              <a:t>잘</a:t>
            </a:r>
            <a:r>
              <a:rPr lang="en-US" altLang="ko-KR" sz="3600" dirty="0" smtClean="0"/>
              <a:t> </a:t>
            </a:r>
            <a:r>
              <a:rPr lang="ko-KR" altLang="en-US" sz="3600" dirty="0" smtClean="0"/>
              <a:t>되었음</a:t>
            </a:r>
            <a:r>
              <a:rPr lang="en-US" altLang="ja-JP" sz="3600" dirty="0" smtClean="0"/>
              <a:t>. </a:t>
            </a:r>
            <a:endParaRPr lang="en-US" altLang="ko-KR" sz="360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52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179200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9600" cy="773336"/>
          </a:xfrm>
        </p:spPr>
        <p:txBody>
          <a:bodyPr/>
          <a:lstStyle/>
          <a:p>
            <a:pPr marL="571500" indent="-571500" algn="l">
              <a:buFont typeface="Wingdings" panose="05000000000000000000" pitchFamily="2" charset="2"/>
              <a:buChar char="l"/>
            </a:pPr>
            <a:r>
              <a:rPr lang="ko-KR" altLang="ja-JP" sz="4000" dirty="0" smtClean="0"/>
              <a:t>관</a:t>
            </a:r>
            <a:r>
              <a:rPr lang="ko-KR" altLang="en-US" sz="4000" dirty="0" smtClean="0"/>
              <a:t>제</a:t>
            </a:r>
            <a:r>
              <a:rPr lang="en-US" altLang="ja-JP" sz="4000" dirty="0" smtClean="0"/>
              <a:t> </a:t>
            </a:r>
            <a:r>
              <a:rPr lang="en-US" altLang="ja-JP" sz="4000" dirty="0"/>
              <a:t>(</a:t>
            </a:r>
            <a:r>
              <a:rPr lang="ko-KR" altLang="ja-JP" sz="4000" dirty="0"/>
              <a:t>官</a:t>
            </a:r>
            <a:r>
              <a:rPr lang="ko-KR" altLang="en-US" sz="4000" dirty="0"/>
              <a:t>制</a:t>
            </a:r>
            <a:r>
              <a:rPr lang="en-US" altLang="ja-JP" sz="4000" dirty="0" smtClean="0"/>
              <a:t>)OO </a:t>
            </a:r>
            <a:r>
              <a:rPr lang="ko-KR" altLang="en-US" sz="4000" dirty="0" smtClean="0"/>
              <a:t>의 몇몇 예</a:t>
            </a:r>
            <a:endParaRPr kumimoji="1" lang="ja-JP" altLang="en-US" sz="4000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124744"/>
            <a:ext cx="8363272" cy="5256584"/>
          </a:xfrm>
        </p:spPr>
        <p:txBody>
          <a:bodyPr/>
          <a:lstStyle/>
          <a:p>
            <a:pPr marL="0" indent="0">
              <a:buNone/>
            </a:pPr>
            <a:r>
              <a:rPr lang="ko-KR" altLang="ja-JP" sz="3600" dirty="0" smtClean="0"/>
              <a:t>예컨대</a:t>
            </a:r>
            <a:r>
              <a:rPr lang="en-US" altLang="ja-JP" sz="3600" dirty="0"/>
              <a:t>, </a:t>
            </a:r>
            <a:endParaRPr lang="en-US" altLang="ja-JP" sz="3600" dirty="0" smtClean="0"/>
          </a:p>
          <a:p>
            <a:r>
              <a:rPr lang="ko-KR" altLang="ja-JP" sz="3600" dirty="0" smtClean="0"/>
              <a:t>주가상승은 </a:t>
            </a:r>
            <a:r>
              <a:rPr lang="en-US" altLang="ja-JP" sz="3600" dirty="0"/>
              <a:t>‘</a:t>
            </a:r>
            <a:r>
              <a:rPr lang="ko-KR" altLang="ja-JP" sz="3600" dirty="0"/>
              <a:t>관제주가</a:t>
            </a:r>
            <a:r>
              <a:rPr lang="en-US" altLang="ja-JP" sz="3600" dirty="0" smtClean="0"/>
              <a:t>’ </a:t>
            </a:r>
          </a:p>
          <a:p>
            <a:r>
              <a:rPr lang="ko-KR" altLang="ja-JP" sz="3600" dirty="0" smtClean="0"/>
              <a:t>엔저현상은 </a:t>
            </a:r>
            <a:r>
              <a:rPr lang="en-US" altLang="ja-JP" sz="3600" dirty="0"/>
              <a:t>‘</a:t>
            </a:r>
            <a:r>
              <a:rPr lang="ko-KR" altLang="ja-JP" sz="3600" dirty="0"/>
              <a:t>관제환율</a:t>
            </a:r>
            <a:r>
              <a:rPr lang="en-US" altLang="ja-JP" sz="3600" dirty="0" smtClean="0"/>
              <a:t>’ </a:t>
            </a:r>
          </a:p>
          <a:p>
            <a:r>
              <a:rPr lang="ko-KR" altLang="ja-JP" sz="3600" dirty="0" smtClean="0"/>
              <a:t>노사협상은 </a:t>
            </a:r>
            <a:r>
              <a:rPr lang="en-US" altLang="ja-JP" sz="3600" dirty="0"/>
              <a:t>‘</a:t>
            </a:r>
            <a:r>
              <a:rPr lang="ko-KR" altLang="ja-JP" sz="3600" dirty="0" err="1"/>
              <a:t>관제춘투</a:t>
            </a:r>
            <a:r>
              <a:rPr lang="en-US" altLang="ja-JP" sz="3600" dirty="0"/>
              <a:t>(</a:t>
            </a:r>
            <a:r>
              <a:rPr lang="ko-KR" altLang="ja-JP" sz="3600" dirty="0" err="1"/>
              <a:t>春闘</a:t>
            </a:r>
            <a:r>
              <a:rPr lang="en-US" altLang="ja-JP" sz="3600" dirty="0" smtClean="0"/>
              <a:t>)’ </a:t>
            </a:r>
          </a:p>
          <a:p>
            <a:r>
              <a:rPr lang="ko-KR" altLang="ja-JP" sz="3600" dirty="0" smtClean="0"/>
              <a:t>역사교과서 </a:t>
            </a:r>
            <a:r>
              <a:rPr lang="ko-KR" altLang="ja-JP" sz="3600" dirty="0"/>
              <a:t>문제는 </a:t>
            </a:r>
            <a:r>
              <a:rPr lang="en-US" altLang="ja-JP" sz="3600" dirty="0"/>
              <a:t>‘</a:t>
            </a:r>
            <a:r>
              <a:rPr lang="ko-KR" altLang="ja-JP" sz="3600" dirty="0"/>
              <a:t>관제역사</a:t>
            </a:r>
            <a:r>
              <a:rPr lang="en-US" altLang="ja-JP" sz="3600" dirty="0" smtClean="0"/>
              <a:t>’ </a:t>
            </a:r>
          </a:p>
          <a:p>
            <a:r>
              <a:rPr lang="ko-KR" altLang="ja-JP" sz="3600" dirty="0" smtClean="0"/>
              <a:t>도덕교육 </a:t>
            </a:r>
            <a:r>
              <a:rPr lang="ko-KR" altLang="ja-JP" sz="3600" dirty="0"/>
              <a:t>필수화는 </a:t>
            </a:r>
            <a:r>
              <a:rPr lang="en-US" altLang="ja-JP" sz="3600" dirty="0"/>
              <a:t>‘</a:t>
            </a:r>
            <a:r>
              <a:rPr lang="ko-KR" altLang="ja-JP" sz="3600" dirty="0"/>
              <a:t>관제교육</a:t>
            </a:r>
            <a:r>
              <a:rPr lang="en-US" altLang="ja-JP" sz="3600" dirty="0" smtClean="0"/>
              <a:t>’</a:t>
            </a:r>
          </a:p>
          <a:p>
            <a:pPr marL="0" indent="0">
              <a:buNone/>
            </a:pPr>
            <a:r>
              <a:rPr lang="ko-KR" altLang="ja-JP" sz="3600" dirty="0" err="1" smtClean="0"/>
              <a:t>으로</a:t>
            </a:r>
            <a:r>
              <a:rPr lang="ko-KR" altLang="ja-JP" sz="3600" dirty="0" smtClean="0"/>
              <a:t> 보면</a:t>
            </a:r>
            <a:r>
              <a:rPr lang="en-US" altLang="ko-KR" sz="3600" dirty="0" smtClean="0"/>
              <a:t> </a:t>
            </a:r>
            <a:r>
              <a:rPr lang="ko-KR" altLang="ja-JP" sz="3600" dirty="0" smtClean="0"/>
              <a:t>대개가 </a:t>
            </a:r>
            <a:r>
              <a:rPr lang="ko-KR" altLang="en-US" sz="3600" dirty="0" smtClean="0"/>
              <a:t>잘 </a:t>
            </a:r>
            <a:r>
              <a:rPr lang="ko-KR" altLang="ja-JP" sz="3600" dirty="0" smtClean="0"/>
              <a:t>들어</a:t>
            </a:r>
            <a:r>
              <a:rPr lang="en-US" altLang="ko-KR" sz="3600" dirty="0" smtClean="0"/>
              <a:t> </a:t>
            </a:r>
            <a:r>
              <a:rPr lang="ko-KR" altLang="ja-JP" sz="3600" dirty="0" smtClean="0"/>
              <a:t>맞</a:t>
            </a:r>
            <a:r>
              <a:rPr lang="ko-KR" altLang="en-US" sz="3600" dirty="0" smtClean="0"/>
              <a:t>음</a:t>
            </a:r>
            <a:r>
              <a:rPr lang="en-US" altLang="ko-KR" sz="3600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53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29624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96752"/>
            <a:ext cx="8219256" cy="5184576"/>
          </a:xfrm>
        </p:spPr>
        <p:txBody>
          <a:bodyPr/>
          <a:lstStyle/>
          <a:p>
            <a:pPr latinLnBrk="1">
              <a:buFont typeface="Wingdings" pitchFamily="2" charset="2"/>
              <a:buChar char="u"/>
            </a:pPr>
            <a:r>
              <a:rPr lang="ko-KR" altLang="en-US" sz="3600" b="1" dirty="0" smtClean="0"/>
              <a:t>허</a:t>
            </a:r>
            <a:r>
              <a:rPr lang="en-US" altLang="ko-KR" sz="3600" b="1" dirty="0" smtClean="0"/>
              <a:t>(</a:t>
            </a:r>
            <a:r>
              <a:rPr lang="ko-KR" altLang="en-US" sz="3600" b="1" dirty="0" smtClean="0"/>
              <a:t>虛</a:t>
            </a:r>
            <a:r>
              <a:rPr lang="en-US" altLang="ko-KR" sz="3600" b="1" dirty="0" smtClean="0"/>
              <a:t>)</a:t>
            </a:r>
          </a:p>
          <a:p>
            <a:pPr latinLnBrk="1"/>
            <a:r>
              <a:rPr lang="ko-KR" altLang="ja-JP" dirty="0" smtClean="0"/>
              <a:t>꽉 </a:t>
            </a:r>
            <a:r>
              <a:rPr lang="ko-KR" altLang="ja-JP" dirty="0"/>
              <a:t>짜여진 일본사회에선 새로운 제언이나 비판적인 </a:t>
            </a:r>
            <a:r>
              <a:rPr lang="ko-KR" altLang="ja-JP" dirty="0" smtClean="0"/>
              <a:t>견해</a:t>
            </a:r>
            <a:r>
              <a:rPr lang="ko-KR" altLang="en-US" dirty="0" smtClean="0"/>
              <a:t>를 꺼리는 경향</a:t>
            </a:r>
            <a:r>
              <a:rPr lang="en-US" altLang="ja-JP" dirty="0" smtClean="0"/>
              <a:t>. </a:t>
            </a:r>
          </a:p>
          <a:p>
            <a:pPr latinLnBrk="1"/>
            <a:r>
              <a:rPr lang="ko-KR" altLang="ja-JP" dirty="0" smtClean="0"/>
              <a:t>주어진 </a:t>
            </a:r>
            <a:r>
              <a:rPr lang="ko-KR" altLang="ja-JP" dirty="0"/>
              <a:t>일을 매뉴얼에 따라 처리하면 되므로 개개인의 판단능력이 높을 필요도 </a:t>
            </a:r>
            <a:r>
              <a:rPr lang="ko-KR" altLang="ja-JP" dirty="0" smtClean="0"/>
              <a:t>없</a:t>
            </a:r>
            <a:r>
              <a:rPr lang="ko-KR" altLang="en-US" dirty="0" smtClean="0"/>
              <a:t>음</a:t>
            </a:r>
            <a:r>
              <a:rPr lang="en-US" altLang="ja-JP" dirty="0" smtClean="0"/>
              <a:t>.</a:t>
            </a:r>
          </a:p>
          <a:p>
            <a:pPr latinLnBrk="1"/>
            <a:r>
              <a:rPr lang="ko-KR" altLang="ja-JP" dirty="0" smtClean="0"/>
              <a:t>관제일본을 </a:t>
            </a:r>
            <a:r>
              <a:rPr lang="ko-KR" altLang="ja-JP" dirty="0"/>
              <a:t>따라 관제한국을 만들라고 역설하고 싶지는 </a:t>
            </a:r>
            <a:r>
              <a:rPr lang="ko-KR" altLang="ja-JP" dirty="0" smtClean="0"/>
              <a:t>않</a:t>
            </a:r>
            <a:r>
              <a:rPr lang="ko-KR" altLang="en-US" dirty="0" smtClean="0"/>
              <a:t>음</a:t>
            </a:r>
            <a:r>
              <a:rPr lang="en-US" altLang="ja-JP" dirty="0" smtClean="0"/>
              <a:t>. </a:t>
            </a:r>
          </a:p>
          <a:p>
            <a:pPr latinLnBrk="1"/>
            <a:r>
              <a:rPr lang="ko-KR" altLang="ja-JP" dirty="0" smtClean="0"/>
              <a:t>스스로 </a:t>
            </a:r>
            <a:r>
              <a:rPr lang="ko-KR" altLang="ja-JP" dirty="0"/>
              <a:t>시시비비를 판단하여 </a:t>
            </a:r>
            <a:r>
              <a:rPr lang="ko-KR" altLang="en-US" dirty="0" smtClean="0"/>
              <a:t>자기의견을 피력</a:t>
            </a:r>
            <a:r>
              <a:rPr lang="ko-KR" altLang="ja-JP" dirty="0" smtClean="0"/>
              <a:t>할 </a:t>
            </a:r>
            <a:r>
              <a:rPr lang="ko-KR" altLang="ja-JP" dirty="0"/>
              <a:t>능력을 </a:t>
            </a:r>
            <a:r>
              <a:rPr lang="ko-KR" altLang="ja-JP" dirty="0" smtClean="0"/>
              <a:t>저하시</a:t>
            </a:r>
            <a:r>
              <a:rPr lang="ko-KR" altLang="en-US" dirty="0" smtClean="0"/>
              <a:t>키기 </a:t>
            </a:r>
            <a:r>
              <a:rPr lang="ko-KR" altLang="ja-JP" dirty="0" smtClean="0"/>
              <a:t>때문</a:t>
            </a:r>
            <a:r>
              <a:rPr lang="ko-KR" altLang="en-US" dirty="0" smtClean="0"/>
              <a:t>임</a:t>
            </a:r>
            <a:r>
              <a:rPr lang="en-US" altLang="ja-JP" dirty="0" smtClean="0"/>
              <a:t>. </a:t>
            </a:r>
            <a:endParaRPr lang="ja-JP" altLang="ja-JP" dirty="0"/>
          </a:p>
          <a:p>
            <a:pPr latinLnBrk="1"/>
            <a:endParaRPr kumimoji="1" lang="ja-JP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54</a:t>
            </a:fld>
            <a:endParaRPr lang="en-US" altLang="ja-JP"/>
          </a:p>
        </p:txBody>
      </p:sp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9600" cy="773336"/>
          </a:xfrm>
        </p:spPr>
        <p:txBody>
          <a:bodyPr/>
          <a:lstStyle/>
          <a:p>
            <a:pPr marL="571500" indent="-571500" algn="l">
              <a:buFont typeface="Wingdings" pitchFamily="2" charset="2"/>
              <a:buChar char="l"/>
            </a:pPr>
            <a:r>
              <a:rPr lang="ko-KR" altLang="ja-JP" sz="4000" b="1" dirty="0" err="1" smtClean="0"/>
              <a:t>관제</a:t>
            </a:r>
            <a:r>
              <a:rPr lang="ko-KR" altLang="en-US" sz="4000" b="1" dirty="0" err="1" smtClean="0"/>
              <a:t>민추</a:t>
            </a:r>
            <a:r>
              <a:rPr lang="ko-KR" altLang="en-US" sz="4000" b="1" dirty="0" smtClean="0"/>
              <a:t> </a:t>
            </a:r>
            <a:r>
              <a:rPr lang="ko-KR" altLang="ja-JP" sz="4000" b="1" dirty="0" smtClean="0"/>
              <a:t>일본</a:t>
            </a:r>
            <a:r>
              <a:rPr lang="ko-KR" altLang="en-US" sz="4000" b="1" dirty="0" smtClean="0"/>
              <a:t>사회</a:t>
            </a:r>
            <a:r>
              <a:rPr lang="ko-KR" altLang="ja-JP" sz="4000" b="1" dirty="0" smtClean="0"/>
              <a:t>의 </a:t>
            </a:r>
            <a:r>
              <a:rPr lang="ko-KR" altLang="ja-JP" sz="4000" b="1" dirty="0"/>
              <a:t>허와 실</a:t>
            </a:r>
            <a:endParaRPr kumimoji="1" lang="ja-JP" altLang="en-US" sz="4000" dirty="0"/>
          </a:p>
        </p:txBody>
      </p:sp>
    </p:spTree>
    <p:extLst>
      <p:ext uri="{BB962C8B-B14F-4D97-AF65-F5344CB8AC3E}">
        <p14:creationId xmlns:p14="http://schemas.microsoft.com/office/powerpoint/2010/main" val="278206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96752"/>
            <a:ext cx="8435280" cy="5256584"/>
          </a:xfrm>
        </p:spPr>
        <p:txBody>
          <a:bodyPr/>
          <a:lstStyle/>
          <a:p>
            <a:pPr>
              <a:buFont typeface="Wingdings" pitchFamily="2" charset="2"/>
              <a:buChar char="u"/>
            </a:pPr>
            <a:r>
              <a:rPr lang="ko-KR" altLang="en-US" sz="3600" dirty="0" smtClean="0"/>
              <a:t>실</a:t>
            </a:r>
            <a:r>
              <a:rPr lang="en-US" altLang="ko-KR" sz="3600" dirty="0" smtClean="0"/>
              <a:t>(</a:t>
            </a:r>
            <a:r>
              <a:rPr lang="ko-KR" altLang="en-US" sz="3600" dirty="0" smtClean="0"/>
              <a:t>實</a:t>
            </a:r>
            <a:r>
              <a:rPr lang="en-US" altLang="ko-KR" sz="3600" dirty="0" smtClean="0"/>
              <a:t>)</a:t>
            </a:r>
            <a:endParaRPr lang="en-US" altLang="ko-KR" sz="3600" dirty="0"/>
          </a:p>
          <a:p>
            <a:r>
              <a:rPr lang="ko-KR" altLang="ja-JP" dirty="0" smtClean="0"/>
              <a:t>그렇다고 </a:t>
            </a:r>
            <a:r>
              <a:rPr lang="ko-KR" altLang="ja-JP" dirty="0"/>
              <a:t>관제일본이 꼭 나쁜 것만은 </a:t>
            </a:r>
            <a:r>
              <a:rPr lang="ko-KR" altLang="ja-JP" dirty="0" smtClean="0"/>
              <a:t>아</a:t>
            </a:r>
            <a:r>
              <a:rPr lang="ko-KR" altLang="en-US" dirty="0" smtClean="0"/>
              <a:t>님</a:t>
            </a:r>
            <a:r>
              <a:rPr lang="en-US" altLang="ko-KR" dirty="0" smtClean="0"/>
              <a:t>.</a:t>
            </a:r>
          </a:p>
          <a:p>
            <a:r>
              <a:rPr lang="ko-KR" altLang="ja-JP" dirty="0" err="1" smtClean="0"/>
              <a:t>한우물</a:t>
            </a:r>
            <a:r>
              <a:rPr lang="en-US" altLang="ko-KR" dirty="0" smtClean="0"/>
              <a:t> </a:t>
            </a:r>
            <a:r>
              <a:rPr lang="ko-KR" altLang="ja-JP" dirty="0" smtClean="0"/>
              <a:t>파</a:t>
            </a:r>
            <a:r>
              <a:rPr lang="ko-KR" altLang="en-US" dirty="0" smtClean="0"/>
              <a:t>기의</a:t>
            </a:r>
            <a:r>
              <a:rPr lang="ko-KR" altLang="ja-JP" dirty="0" smtClean="0"/>
              <a:t> </a:t>
            </a:r>
            <a:r>
              <a:rPr lang="ko-KR" altLang="ja-JP" dirty="0"/>
              <a:t>질서유지가 잘 된다는 </a:t>
            </a:r>
            <a:r>
              <a:rPr lang="ko-KR" altLang="ja-JP" dirty="0" smtClean="0"/>
              <a:t>장점</a:t>
            </a:r>
            <a:r>
              <a:rPr lang="en-US" altLang="ja-JP" dirty="0" smtClean="0"/>
              <a:t>. </a:t>
            </a:r>
          </a:p>
          <a:p>
            <a:r>
              <a:rPr lang="ko-KR" altLang="ja-JP" dirty="0" smtClean="0"/>
              <a:t>성깔 </a:t>
            </a:r>
            <a:r>
              <a:rPr lang="ko-KR" altLang="ja-JP" dirty="0"/>
              <a:t>사나운 사람이 나타나 </a:t>
            </a:r>
            <a:r>
              <a:rPr lang="en-US" altLang="ko-KR" dirty="0" smtClean="0"/>
              <a:t>‘</a:t>
            </a:r>
            <a:r>
              <a:rPr lang="ko-KR" altLang="ja-JP" dirty="0" smtClean="0"/>
              <a:t>못</a:t>
            </a:r>
            <a:r>
              <a:rPr lang="en-US" altLang="ko-KR" dirty="0" smtClean="0"/>
              <a:t> </a:t>
            </a:r>
            <a:r>
              <a:rPr lang="ko-KR" altLang="ja-JP" dirty="0" smtClean="0"/>
              <a:t>먹는 </a:t>
            </a:r>
            <a:r>
              <a:rPr lang="ko-KR" altLang="ja-JP" dirty="0"/>
              <a:t>감 </a:t>
            </a:r>
            <a:r>
              <a:rPr lang="ko-KR" altLang="ja-JP" dirty="0" smtClean="0"/>
              <a:t>찔러보기</a:t>
            </a:r>
            <a:r>
              <a:rPr lang="en-US" altLang="ko-KR" dirty="0" smtClean="0"/>
              <a:t>’</a:t>
            </a:r>
            <a:r>
              <a:rPr lang="ko-KR" altLang="ja-JP" dirty="0" smtClean="0"/>
              <a:t>나 </a:t>
            </a:r>
            <a:r>
              <a:rPr lang="en-US" altLang="ko-KR" dirty="0" smtClean="0"/>
              <a:t>‘</a:t>
            </a:r>
            <a:r>
              <a:rPr lang="ko-KR" altLang="ja-JP" dirty="0" smtClean="0"/>
              <a:t>남의 </a:t>
            </a:r>
            <a:r>
              <a:rPr lang="ko-KR" altLang="ja-JP" dirty="0"/>
              <a:t>호박에 </a:t>
            </a:r>
            <a:r>
              <a:rPr lang="ko-KR" altLang="ja-JP" dirty="0" err="1" smtClean="0"/>
              <a:t>말뚝박기</a:t>
            </a:r>
            <a:r>
              <a:rPr lang="en-US" altLang="ko-KR" dirty="0" smtClean="0"/>
              <a:t>’</a:t>
            </a:r>
            <a:r>
              <a:rPr lang="ko-KR" altLang="ja-JP" dirty="0" smtClean="0"/>
              <a:t>를 </a:t>
            </a:r>
            <a:r>
              <a:rPr lang="ko-KR" altLang="ja-JP" dirty="0"/>
              <a:t>하다가는 </a:t>
            </a:r>
            <a:r>
              <a:rPr lang="ko-KR" altLang="en-US" dirty="0" smtClean="0"/>
              <a:t>배제되어 적응하거나 발붙이기 어려움</a:t>
            </a:r>
            <a:r>
              <a:rPr lang="en-US" altLang="ja-JP" dirty="0" smtClean="0"/>
              <a:t>. </a:t>
            </a:r>
            <a:endParaRPr lang="en-US" altLang="ja-JP" dirty="0" smtClean="0"/>
          </a:p>
          <a:p>
            <a:r>
              <a:rPr lang="ko-KR" altLang="en-US" dirty="0" smtClean="0">
                <a:solidFill>
                  <a:srgbClr val="7030A0"/>
                </a:solidFill>
              </a:rPr>
              <a:t>한국으로서는 </a:t>
            </a:r>
            <a:r>
              <a:rPr lang="ko-KR" altLang="ja-JP" dirty="0" smtClean="0">
                <a:solidFill>
                  <a:srgbClr val="7030A0"/>
                </a:solidFill>
              </a:rPr>
              <a:t>나쁜 쪽</a:t>
            </a:r>
            <a:r>
              <a:rPr lang="en-US" altLang="ko-KR" dirty="0" smtClean="0">
                <a:solidFill>
                  <a:srgbClr val="7030A0"/>
                </a:solidFill>
              </a:rPr>
              <a:t>(</a:t>
            </a:r>
            <a:r>
              <a:rPr lang="ko-KR" altLang="en-US" dirty="0" smtClean="0">
                <a:solidFill>
                  <a:srgbClr val="7030A0"/>
                </a:solidFill>
              </a:rPr>
              <a:t>분열하는 쪽</a:t>
            </a:r>
            <a:r>
              <a:rPr lang="en-US" altLang="ko-KR" dirty="0" smtClean="0">
                <a:solidFill>
                  <a:srgbClr val="7030A0"/>
                </a:solidFill>
              </a:rPr>
              <a:t>)</a:t>
            </a:r>
            <a:r>
              <a:rPr lang="ko-KR" altLang="ja-JP" dirty="0" smtClean="0">
                <a:solidFill>
                  <a:srgbClr val="7030A0"/>
                </a:solidFill>
              </a:rPr>
              <a:t>으로 일본에</a:t>
            </a:r>
            <a:r>
              <a:rPr lang="en-US" altLang="ko-KR" dirty="0" smtClean="0">
                <a:solidFill>
                  <a:srgbClr val="7030A0"/>
                </a:solidFill>
              </a:rPr>
              <a:t> </a:t>
            </a:r>
            <a:r>
              <a:rPr lang="ko-KR" altLang="ja-JP" dirty="0" smtClean="0">
                <a:solidFill>
                  <a:srgbClr val="7030A0"/>
                </a:solidFill>
              </a:rPr>
              <a:t>이용당하</a:t>
            </a:r>
            <a:r>
              <a:rPr lang="ko-KR" altLang="en-US" dirty="0" smtClean="0">
                <a:solidFill>
                  <a:srgbClr val="7030A0"/>
                </a:solidFill>
              </a:rPr>
              <a:t>지 않고</a:t>
            </a:r>
            <a:r>
              <a:rPr lang="en-US" altLang="ko-KR" dirty="0" smtClean="0">
                <a:solidFill>
                  <a:srgbClr val="7030A0"/>
                </a:solidFill>
              </a:rPr>
              <a:t>,</a:t>
            </a:r>
            <a:r>
              <a:rPr lang="ko-KR" altLang="ja-JP" dirty="0" smtClean="0">
                <a:solidFill>
                  <a:srgbClr val="7030A0"/>
                </a:solidFill>
              </a:rPr>
              <a:t> 일본을 </a:t>
            </a:r>
            <a:r>
              <a:rPr lang="ko-KR" altLang="ja-JP" dirty="0">
                <a:solidFill>
                  <a:srgbClr val="7030A0"/>
                </a:solidFill>
              </a:rPr>
              <a:t>좋은 </a:t>
            </a:r>
            <a:r>
              <a:rPr lang="ko-KR" altLang="ja-JP" dirty="0" smtClean="0">
                <a:solidFill>
                  <a:srgbClr val="7030A0"/>
                </a:solidFill>
              </a:rPr>
              <a:t>쪽</a:t>
            </a:r>
            <a:r>
              <a:rPr lang="en-US" altLang="ko-KR" dirty="0" smtClean="0">
                <a:solidFill>
                  <a:srgbClr val="7030A0"/>
                </a:solidFill>
              </a:rPr>
              <a:t>(</a:t>
            </a:r>
            <a:r>
              <a:rPr lang="ko-KR" altLang="en-US" dirty="0" smtClean="0">
                <a:solidFill>
                  <a:srgbClr val="7030A0"/>
                </a:solidFill>
              </a:rPr>
              <a:t>쌓은 기술</a:t>
            </a:r>
            <a:r>
              <a:rPr lang="en-US" altLang="ko-KR" dirty="0" smtClean="0">
                <a:solidFill>
                  <a:srgbClr val="7030A0"/>
                </a:solidFill>
              </a:rPr>
              <a:t>·</a:t>
            </a:r>
            <a:r>
              <a:rPr lang="ko-KR" altLang="en-US" dirty="0" smtClean="0">
                <a:solidFill>
                  <a:srgbClr val="7030A0"/>
                </a:solidFill>
              </a:rPr>
              <a:t>자본 스톡 이용 쪽</a:t>
            </a:r>
            <a:r>
              <a:rPr lang="en-US" altLang="ko-KR" dirty="0" smtClean="0">
                <a:solidFill>
                  <a:srgbClr val="7030A0"/>
                </a:solidFill>
              </a:rPr>
              <a:t>)</a:t>
            </a:r>
            <a:r>
              <a:rPr lang="ko-KR" altLang="ja-JP" dirty="0" smtClean="0">
                <a:solidFill>
                  <a:srgbClr val="7030A0"/>
                </a:solidFill>
              </a:rPr>
              <a:t>으로 </a:t>
            </a:r>
            <a:r>
              <a:rPr lang="ko-KR" altLang="en-US" dirty="0" smtClean="0">
                <a:solidFill>
                  <a:srgbClr val="7030A0"/>
                </a:solidFill>
              </a:rPr>
              <a:t>활</a:t>
            </a:r>
            <a:r>
              <a:rPr lang="ko-KR" altLang="ja-JP" dirty="0" smtClean="0">
                <a:solidFill>
                  <a:srgbClr val="7030A0"/>
                </a:solidFill>
              </a:rPr>
              <a:t>용</a:t>
            </a:r>
            <a:r>
              <a:rPr lang="ko-KR" altLang="en-US" dirty="0" smtClean="0">
                <a:solidFill>
                  <a:srgbClr val="7030A0"/>
                </a:solidFill>
              </a:rPr>
              <a:t>하는 것이 현명할 것임</a:t>
            </a:r>
            <a:r>
              <a:rPr lang="en-US" altLang="ko-KR" dirty="0" smtClean="0">
                <a:solidFill>
                  <a:srgbClr val="7030A0"/>
                </a:solidFill>
              </a:rPr>
              <a:t>.</a:t>
            </a:r>
            <a:endParaRPr kumimoji="1" lang="ja-JP" altLang="en-US" dirty="0">
              <a:solidFill>
                <a:srgbClr val="7030A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55</a:t>
            </a:fld>
            <a:endParaRPr lang="en-US" altLang="ja-JP"/>
          </a:p>
        </p:txBody>
      </p:sp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9600" cy="773336"/>
          </a:xfrm>
        </p:spPr>
        <p:txBody>
          <a:bodyPr/>
          <a:lstStyle/>
          <a:p>
            <a:pPr marL="571500" indent="-571500" algn="l">
              <a:buFont typeface="Wingdings" pitchFamily="2" charset="2"/>
              <a:buChar char="l"/>
            </a:pPr>
            <a:r>
              <a:rPr lang="ko-KR" altLang="ja-JP" sz="4000" b="1" dirty="0" err="1" smtClean="0"/>
              <a:t>관제</a:t>
            </a:r>
            <a:r>
              <a:rPr lang="ko-KR" altLang="en-US" sz="4000" b="1" dirty="0" err="1" smtClean="0"/>
              <a:t>민추</a:t>
            </a:r>
            <a:r>
              <a:rPr lang="ko-KR" altLang="en-US" sz="4000" b="1" dirty="0" smtClean="0"/>
              <a:t> </a:t>
            </a:r>
            <a:r>
              <a:rPr lang="ko-KR" altLang="ja-JP" sz="4000" b="1" dirty="0" smtClean="0"/>
              <a:t>일본</a:t>
            </a:r>
            <a:r>
              <a:rPr lang="ko-KR" altLang="en-US" sz="4000" b="1" dirty="0" smtClean="0"/>
              <a:t>사회</a:t>
            </a:r>
            <a:r>
              <a:rPr lang="ko-KR" altLang="ja-JP" sz="4000" b="1" dirty="0" smtClean="0"/>
              <a:t>의 </a:t>
            </a:r>
            <a:r>
              <a:rPr lang="ko-KR" altLang="ja-JP" sz="4000" b="1" dirty="0"/>
              <a:t>허와 실</a:t>
            </a:r>
            <a:endParaRPr kumimoji="1" lang="ja-JP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98843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9600" cy="845344"/>
          </a:xfrm>
        </p:spPr>
        <p:txBody>
          <a:bodyPr/>
          <a:lstStyle/>
          <a:p>
            <a:pPr algn="l"/>
            <a:r>
              <a:rPr lang="ko-KR" altLang="ja-JP" b="1" dirty="0" smtClean="0">
                <a:latin typeface="Gulim" pitchFamily="34" charset="-127"/>
                <a:ea typeface="Gulim" pitchFamily="34" charset="-127"/>
              </a:rPr>
              <a:t> </a:t>
            </a:r>
            <a:r>
              <a:rPr lang="en-US" altLang="ko-KR" b="1" dirty="0" smtClean="0">
                <a:latin typeface="Gulim" pitchFamily="34" charset="-127"/>
                <a:ea typeface="Gulim" pitchFamily="34" charset="-127"/>
              </a:rPr>
              <a:t>7.</a:t>
            </a:r>
            <a:r>
              <a:rPr lang="ko-KR" altLang="en-US" sz="4000" b="1" dirty="0" smtClean="0">
                <a:latin typeface="Gulim" pitchFamily="34" charset="-127"/>
                <a:ea typeface="Gulim" pitchFamily="34" charset="-127"/>
              </a:rPr>
              <a:t>한일 특징 차이 및 시사점</a:t>
            </a:r>
            <a:endParaRPr kumimoji="1" lang="ja-JP" altLang="en-US" sz="4000" b="1" dirty="0"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5328592"/>
          </a:xfrm>
        </p:spPr>
        <p:txBody>
          <a:bodyPr/>
          <a:lstStyle/>
          <a:p>
            <a:pPr marL="0" indent="0">
              <a:buNone/>
            </a:pPr>
            <a:r>
              <a:rPr lang="en-US" altLang="ja-JP" sz="3600" dirty="0" smtClean="0"/>
              <a:t>(1) </a:t>
            </a:r>
            <a:r>
              <a:rPr lang="ko-KR" altLang="en-US" sz="3600" dirty="0" smtClean="0"/>
              <a:t>독차지 </a:t>
            </a:r>
            <a:r>
              <a:rPr lang="ko-KR" altLang="en-US" sz="3600" dirty="0"/>
              <a:t>하려는 한국  </a:t>
            </a:r>
            <a:r>
              <a:rPr lang="en-US" altLang="ko-KR" sz="3600" dirty="0"/>
              <a:t>vs. </a:t>
            </a:r>
            <a:endParaRPr lang="en-US" altLang="ko-KR" sz="3600" dirty="0" smtClean="0"/>
          </a:p>
          <a:p>
            <a:pPr marL="0" indent="0">
              <a:buNone/>
            </a:pPr>
            <a:r>
              <a:rPr lang="en-US" altLang="ko-KR" sz="3600" dirty="0" smtClean="0"/>
              <a:t>				</a:t>
            </a:r>
            <a:r>
              <a:rPr lang="ko-KR" altLang="en-US" sz="3600" dirty="0" smtClean="0"/>
              <a:t>나누어 </a:t>
            </a:r>
            <a:r>
              <a:rPr lang="ko-KR" altLang="en-US" sz="3600" dirty="0"/>
              <a:t>가지려는 일본</a:t>
            </a:r>
            <a:endParaRPr lang="en-US" altLang="ko-KR" sz="3600" dirty="0"/>
          </a:p>
          <a:p>
            <a:pPr marL="0" indent="0">
              <a:buNone/>
            </a:pPr>
            <a:r>
              <a:rPr lang="en-US" altLang="ja-JP" sz="3600" dirty="0" smtClean="0"/>
              <a:t>(2) </a:t>
            </a:r>
            <a:r>
              <a:rPr lang="ko-KR" altLang="en-US" sz="3600" dirty="0" smtClean="0"/>
              <a:t>디지털 </a:t>
            </a:r>
            <a:r>
              <a:rPr lang="ko-KR" altLang="en-US" sz="3600" dirty="0"/>
              <a:t>한국  </a:t>
            </a:r>
            <a:r>
              <a:rPr lang="en-US" altLang="ko-KR" sz="3600" dirty="0" smtClean="0"/>
              <a:t>vs</a:t>
            </a:r>
            <a:r>
              <a:rPr lang="en-US" altLang="ko-KR" sz="3600" dirty="0"/>
              <a:t>. </a:t>
            </a:r>
            <a:endParaRPr lang="en-US" altLang="ko-KR" sz="3600" dirty="0" smtClean="0"/>
          </a:p>
          <a:p>
            <a:pPr marL="0" indent="0">
              <a:buNone/>
            </a:pPr>
            <a:r>
              <a:rPr lang="en-US" altLang="ko-KR" sz="3600" dirty="0"/>
              <a:t>	</a:t>
            </a:r>
            <a:r>
              <a:rPr lang="en-US" altLang="ko-KR" sz="3600" dirty="0" smtClean="0"/>
              <a:t>		  </a:t>
            </a:r>
            <a:r>
              <a:rPr lang="ko-KR" altLang="en-US" sz="3600" dirty="0" smtClean="0"/>
              <a:t>아날로그 </a:t>
            </a:r>
            <a:r>
              <a:rPr lang="ko-KR" altLang="en-US" sz="3600" dirty="0"/>
              <a:t>일본</a:t>
            </a:r>
            <a:endParaRPr lang="en-US" altLang="ko-KR" sz="3600" dirty="0"/>
          </a:p>
          <a:p>
            <a:pPr marL="0" indent="0">
              <a:buNone/>
            </a:pPr>
            <a:r>
              <a:rPr lang="en-US" altLang="ja-JP" sz="3600" dirty="0" smtClean="0"/>
              <a:t>(3) </a:t>
            </a:r>
            <a:r>
              <a:rPr lang="ko-KR" altLang="en-US" sz="3600" dirty="0" err="1" smtClean="0"/>
              <a:t>플로</a:t>
            </a:r>
            <a:r>
              <a:rPr lang="en-US" altLang="ko-KR" sz="3600" dirty="0"/>
              <a:t>(flow</a:t>
            </a:r>
            <a:r>
              <a:rPr lang="en-US" altLang="ko-KR" sz="3600" dirty="0" smtClean="0"/>
              <a:t>)</a:t>
            </a:r>
            <a:r>
              <a:rPr lang="ko-KR" altLang="en-US" sz="3600" dirty="0" smtClean="0"/>
              <a:t>의 </a:t>
            </a:r>
            <a:r>
              <a:rPr lang="ko-KR" altLang="en-US" sz="3600" dirty="0"/>
              <a:t>한국  </a:t>
            </a:r>
            <a:r>
              <a:rPr lang="en-US" altLang="ko-KR" sz="3600" dirty="0"/>
              <a:t>vs. </a:t>
            </a:r>
            <a:endParaRPr lang="en-US" altLang="ko-KR" sz="3600" dirty="0" smtClean="0"/>
          </a:p>
          <a:p>
            <a:pPr marL="0" indent="0">
              <a:buNone/>
            </a:pPr>
            <a:r>
              <a:rPr lang="en-US" altLang="ko-KR" sz="3600" dirty="0"/>
              <a:t>	</a:t>
            </a:r>
            <a:r>
              <a:rPr lang="en-US" altLang="ko-KR" sz="3600" dirty="0" smtClean="0"/>
              <a:t>		</a:t>
            </a:r>
            <a:r>
              <a:rPr lang="ko-KR" altLang="en-US" sz="3600" dirty="0" smtClean="0"/>
              <a:t>스톡</a:t>
            </a:r>
            <a:r>
              <a:rPr lang="en-US" altLang="ja-JP" sz="3600" dirty="0"/>
              <a:t>(stock</a:t>
            </a:r>
            <a:r>
              <a:rPr lang="en-US" altLang="ja-JP" sz="3600" dirty="0" smtClean="0"/>
              <a:t>)</a:t>
            </a:r>
            <a:r>
              <a:rPr lang="ko-KR" altLang="en-US" sz="3600" dirty="0" smtClean="0"/>
              <a:t>의 일본</a:t>
            </a:r>
            <a:endParaRPr lang="en-US" altLang="ko-KR" sz="3600" dirty="0" smtClean="0"/>
          </a:p>
          <a:p>
            <a:pPr marL="0" indent="0">
              <a:buNone/>
            </a:pPr>
            <a:r>
              <a:rPr lang="en-US" altLang="ja-JP" sz="3600" dirty="0" smtClean="0"/>
              <a:t>(4) KJ</a:t>
            </a:r>
            <a:r>
              <a:rPr lang="ko-KR" altLang="en-US" sz="3600" dirty="0" smtClean="0"/>
              <a:t>망</a:t>
            </a:r>
            <a:r>
              <a:rPr lang="en-US" altLang="ko-KR" sz="3600" dirty="0" smtClean="0"/>
              <a:t>(</a:t>
            </a:r>
            <a:r>
              <a:rPr lang="ko-KR" altLang="en-US" sz="3600" dirty="0" smtClean="0"/>
              <a:t>網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그물</a:t>
            </a:r>
            <a:r>
              <a:rPr lang="en-US" altLang="ko-KR" sz="3600" dirty="0" smtClean="0"/>
              <a:t>)</a:t>
            </a:r>
            <a:r>
              <a:rPr lang="ko-KR" altLang="en-US" sz="3600" dirty="0" smtClean="0"/>
              <a:t>의 구축은</a:t>
            </a:r>
            <a:r>
              <a:rPr lang="en-US" altLang="ko-KR" sz="3600" dirty="0" smtClean="0"/>
              <a:t>?</a:t>
            </a:r>
            <a:r>
              <a:rPr lang="ko-KR" altLang="en-US" sz="3600" dirty="0" smtClean="0"/>
              <a:t> </a:t>
            </a:r>
            <a:endParaRPr lang="en-US" altLang="ko-KR" sz="3600" dirty="0" smtClean="0"/>
          </a:p>
          <a:p>
            <a:pPr marL="0" indent="0">
              <a:buNone/>
            </a:pPr>
            <a:r>
              <a:rPr kumimoji="1" lang="en-US" altLang="ja-JP" sz="3600" dirty="0" smtClean="0"/>
              <a:t>(5) </a:t>
            </a:r>
            <a:r>
              <a:rPr kumimoji="1" lang="ko-KR" altLang="en-US" sz="3600" dirty="0" smtClean="0"/>
              <a:t>논리와 직관의 융합</a:t>
            </a:r>
            <a:endParaRPr kumimoji="1" lang="ja-JP" altLang="en-US" sz="36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56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33629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712968" cy="1080120"/>
          </a:xfrm>
        </p:spPr>
        <p:txBody>
          <a:bodyPr/>
          <a:lstStyle/>
          <a:p>
            <a:pPr algn="l"/>
            <a:r>
              <a:rPr lang="en-US" altLang="ja-JP" sz="4000" b="1" dirty="0"/>
              <a:t>(1) </a:t>
            </a:r>
            <a:r>
              <a:rPr lang="ko-KR" altLang="en-US" sz="4000" b="1" dirty="0"/>
              <a:t>독차지 하려는 한국  </a:t>
            </a:r>
            <a:r>
              <a:rPr lang="en-US" altLang="ko-KR" sz="4000" b="1" dirty="0"/>
              <a:t>vs. </a:t>
            </a:r>
            <a:r>
              <a:rPr lang="en-US" altLang="ko-KR" sz="4000" b="1" dirty="0" smtClean="0"/>
              <a:t/>
            </a:r>
            <a:br>
              <a:rPr lang="en-US" altLang="ko-KR" sz="4000" b="1" dirty="0" smtClean="0"/>
            </a:br>
            <a:r>
              <a:rPr lang="en-US" altLang="ko-KR" sz="4000" b="1" dirty="0"/>
              <a:t>	</a:t>
            </a:r>
            <a:r>
              <a:rPr lang="en-US" altLang="ko-KR" sz="4000" b="1" dirty="0" smtClean="0"/>
              <a:t>	   		</a:t>
            </a:r>
            <a:r>
              <a:rPr lang="ko-KR" altLang="en-US" sz="4000" b="1" dirty="0" smtClean="0"/>
              <a:t>나누어 </a:t>
            </a:r>
            <a:r>
              <a:rPr lang="ko-KR" altLang="en-US" sz="4000" b="1" dirty="0"/>
              <a:t>가지려는 </a:t>
            </a:r>
            <a:r>
              <a:rPr lang="ko-KR" altLang="en-US" sz="4000" b="1" dirty="0" smtClean="0"/>
              <a:t>일본</a:t>
            </a:r>
            <a:endParaRPr kumimoji="1" lang="ja-JP" altLang="en-US" sz="4000" b="1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51520" y="1772816"/>
            <a:ext cx="8640960" cy="4896544"/>
          </a:xfrm>
        </p:spPr>
        <p:txBody>
          <a:bodyPr/>
          <a:lstStyle/>
          <a:p>
            <a:pPr latinLnBrk="1"/>
            <a:r>
              <a:rPr kumimoji="1" lang="ko-KR" altLang="en-US" dirty="0" smtClean="0"/>
              <a:t>한국은 소득수준은 높아졌지만 소득불평등은 일본에 비해 높은 수준</a:t>
            </a:r>
            <a:r>
              <a:rPr kumimoji="1" lang="en-US" altLang="ko-KR" dirty="0" smtClean="0"/>
              <a:t>.</a:t>
            </a:r>
          </a:p>
          <a:p>
            <a:pPr marL="177800" indent="-177800" latinLnBrk="1">
              <a:buNone/>
            </a:pPr>
            <a:r>
              <a:rPr kumimoji="1" lang="en-US" altLang="ko-KR" sz="2800" dirty="0" smtClean="0"/>
              <a:t>  (</a:t>
            </a:r>
            <a:r>
              <a:rPr lang="ko-KR" altLang="en-US" sz="2800" dirty="0" err="1" smtClean="0"/>
              <a:t>소득불평등도를</a:t>
            </a:r>
            <a:r>
              <a:rPr lang="ko-KR" altLang="en-US" sz="2800" dirty="0" smtClean="0"/>
              <a:t> 나타내는 가계소득 변동계수를 계산해 보면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한국과 일본이 각각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 </a:t>
            </a:r>
            <a:r>
              <a:rPr lang="en-US" altLang="ko-KR" sz="2800" dirty="0" smtClean="0"/>
              <a:t>2000</a:t>
            </a:r>
            <a:r>
              <a:rPr lang="ko-KR" altLang="en-US" sz="2800" dirty="0" smtClean="0"/>
              <a:t>년 </a:t>
            </a:r>
            <a:r>
              <a:rPr lang="en-US" altLang="ko-KR" sz="2800" dirty="0" smtClean="0"/>
              <a:t>0.555</a:t>
            </a:r>
            <a:r>
              <a:rPr lang="ko-KR" altLang="en-US" sz="2800" dirty="0" smtClean="0"/>
              <a:t>와 </a:t>
            </a:r>
            <a:r>
              <a:rPr lang="en-US" altLang="ko-KR" sz="2800" dirty="0" smtClean="0"/>
              <a:t>0.468, 2016</a:t>
            </a:r>
            <a:r>
              <a:rPr lang="ko-KR" altLang="en-US" sz="2800" dirty="0" smtClean="0"/>
              <a:t>년 </a:t>
            </a:r>
            <a:r>
              <a:rPr lang="en-US" altLang="ko-KR" sz="2800" dirty="0"/>
              <a:t>0.545 </a:t>
            </a:r>
            <a:r>
              <a:rPr lang="ko-KR" altLang="en-US" sz="2800" dirty="0" smtClean="0"/>
              <a:t>과 </a:t>
            </a:r>
            <a:r>
              <a:rPr lang="en-US" altLang="ko-KR" sz="2800" dirty="0"/>
              <a:t>0.466 </a:t>
            </a:r>
            <a:r>
              <a:rPr lang="ko-KR" altLang="en-US" sz="2800" dirty="0" smtClean="0"/>
              <a:t>로</a:t>
            </a:r>
            <a:r>
              <a:rPr lang="en-US" altLang="ko-KR" sz="2800" dirty="0" smtClean="0"/>
              <a:t> </a:t>
            </a:r>
            <a:r>
              <a:rPr lang="ko-KR" altLang="en-US" sz="2800" dirty="0" smtClean="0"/>
              <a:t>한국이 일본에 비해 높음</a:t>
            </a:r>
            <a:r>
              <a:rPr lang="en-US" altLang="ko-KR" sz="2800" dirty="0" smtClean="0"/>
              <a:t>.)</a:t>
            </a:r>
            <a:endParaRPr lang="en-US" altLang="ko-KR" sz="2800" dirty="0"/>
          </a:p>
          <a:p>
            <a:pPr latinLnBrk="1"/>
            <a:r>
              <a:rPr kumimoji="1" lang="ko-KR" altLang="en-US" dirty="0" smtClean="0"/>
              <a:t>일본은 소득수준이 높아지지는 않았지만 구인난</a:t>
            </a:r>
            <a:r>
              <a:rPr kumimoji="1" lang="en-US" altLang="ko-KR" dirty="0" smtClean="0"/>
              <a:t>(</a:t>
            </a:r>
            <a:r>
              <a:rPr lang="ko-KR" altLang="en-US" dirty="0">
                <a:latin typeface="HG丸ｺﾞｼｯｸM-PRO" pitchFamily="49" charset="-128"/>
                <a:ea typeface="HG丸ｺﾞｼｯｸM-PRO" pitchFamily="49" charset="-128"/>
              </a:rPr>
              <a:t>높은 </a:t>
            </a:r>
            <a:r>
              <a:rPr lang="ko-KR" altLang="en-US" dirty="0" smtClean="0">
                <a:latin typeface="HG丸ｺﾞｼｯｸM-PRO" pitchFamily="49" charset="-128"/>
                <a:ea typeface="HG丸ｺﾞｼｯｸM-PRO" pitchFamily="49" charset="-128"/>
              </a:rPr>
              <a:t>유효구인배율</a:t>
            </a:r>
            <a:r>
              <a:rPr lang="en-US" altLang="ja-JP" dirty="0" smtClean="0">
                <a:latin typeface="HG丸ｺﾞｼｯｸM-PRO" pitchFamily="49" charset="-128"/>
                <a:ea typeface="HG丸ｺﾞｼｯｸM-PRO" pitchFamily="49" charset="-128"/>
              </a:rPr>
              <a:t>)</a:t>
            </a:r>
            <a:r>
              <a:rPr lang="ko-KR" altLang="en-US" dirty="0" smtClean="0">
                <a:latin typeface="HG丸ｺﾞｼｯｸM-PRO" pitchFamily="49" charset="-128"/>
                <a:ea typeface="HG丸ｺﾞｼｯｸM-PRO" pitchFamily="49" charset="-128"/>
              </a:rPr>
              <a:t>과 </a:t>
            </a:r>
            <a:r>
              <a:rPr lang="ko-KR" altLang="en-US" dirty="0">
                <a:latin typeface="HG丸ｺﾞｼｯｸM-PRO" pitchFamily="49" charset="-128"/>
              </a:rPr>
              <a:t>낮은 </a:t>
            </a:r>
            <a:r>
              <a:rPr lang="ko-KR" altLang="en-US" dirty="0" smtClean="0">
                <a:latin typeface="HG丸ｺﾞｼｯｸM-PRO" pitchFamily="49" charset="-128"/>
              </a:rPr>
              <a:t>실업률을</a:t>
            </a:r>
            <a:r>
              <a:rPr lang="ko-KR" altLang="en-US" dirty="0" smtClean="0">
                <a:latin typeface="HG丸ｺﾞｼｯｸM-PRO" pitchFamily="49" charset="-128"/>
                <a:ea typeface="HG丸ｺﾞｼｯｸM-PRO" pitchFamily="49" charset="-128"/>
              </a:rPr>
              <a:t> </a:t>
            </a:r>
            <a:r>
              <a:rPr lang="ko-KR" altLang="en-US" dirty="0">
                <a:latin typeface="HG丸ｺﾞｼｯｸM-PRO" pitchFamily="49" charset="-128"/>
                <a:ea typeface="HG丸ｺﾞｼｯｸM-PRO" pitchFamily="49" charset="-128"/>
              </a:rPr>
              <a:t>보이고 </a:t>
            </a:r>
            <a:r>
              <a:rPr lang="ko-KR" altLang="en-US" dirty="0" smtClean="0">
                <a:latin typeface="HG丸ｺﾞｼｯｸM-PRO" pitchFamily="49" charset="-128"/>
                <a:ea typeface="HG丸ｺﾞｼｯｸM-PRO" pitchFamily="49" charset="-128"/>
              </a:rPr>
              <a:t>있음</a:t>
            </a:r>
            <a:r>
              <a:rPr lang="en-US" altLang="ko-KR" dirty="0" smtClean="0">
                <a:latin typeface="HG丸ｺﾞｼｯｸM-PRO" pitchFamily="49" charset="-128"/>
                <a:ea typeface="HG丸ｺﾞｼｯｸM-PRO" pitchFamily="49" charset="-128"/>
              </a:rPr>
              <a:t> .</a:t>
            </a:r>
          </a:p>
          <a:p>
            <a:pPr latinLnBrk="1"/>
            <a:r>
              <a:rPr lang="ko-KR" altLang="en-US" dirty="0" smtClean="0">
                <a:latin typeface="HG丸ｺﾞｼｯｸM-PRO" pitchFamily="49" charset="-128"/>
                <a:ea typeface="HG丸ｺﾞｼｯｸM-PRO" pitchFamily="49" charset="-128"/>
              </a:rPr>
              <a:t>효율성에 더한 공평성의 고려문제도 중요</a:t>
            </a:r>
            <a:r>
              <a:rPr lang="en-US" altLang="ko-KR" dirty="0" smtClean="0">
                <a:latin typeface="HG丸ｺﾞｼｯｸM-PRO" pitchFamily="49" charset="-128"/>
                <a:ea typeface="HG丸ｺﾞｼｯｸM-PRO" pitchFamily="49" charset="-128"/>
              </a:rPr>
              <a:t>.</a:t>
            </a:r>
            <a:r>
              <a:rPr lang="ko-KR" altLang="en-US" dirty="0" smtClean="0">
                <a:latin typeface="HG丸ｺﾞｼｯｸM-PRO" pitchFamily="49" charset="-128"/>
                <a:ea typeface="HG丸ｺﾞｼｯｸM-PRO" pitchFamily="49" charset="-128"/>
              </a:rPr>
              <a:t> </a:t>
            </a:r>
            <a:r>
              <a:rPr lang="en-US" altLang="ko-KR" dirty="0" smtClean="0">
                <a:latin typeface="HG丸ｺﾞｼｯｸM-PRO" pitchFamily="49" charset="-128"/>
                <a:ea typeface="HG丸ｺﾞｼｯｸM-PRO" pitchFamily="49" charset="-128"/>
              </a:rPr>
              <a:t> </a:t>
            </a:r>
            <a:endParaRPr kumimoji="1" lang="en-US" altLang="ko-KR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57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47201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9600" cy="773336"/>
          </a:xfrm>
        </p:spPr>
        <p:txBody>
          <a:bodyPr/>
          <a:lstStyle/>
          <a:p>
            <a:pPr algn="l"/>
            <a:r>
              <a:rPr lang="en-US" altLang="ja-JP" sz="3600" b="1" dirty="0" smtClean="0"/>
              <a:t>(2) ‘</a:t>
            </a:r>
            <a:r>
              <a:rPr lang="ko-KR" altLang="en-US" sz="3600" b="1" dirty="0" smtClean="0"/>
              <a:t>디지털</a:t>
            </a:r>
            <a:r>
              <a:rPr lang="en-US" altLang="ko-KR" sz="3600" b="1" dirty="0" smtClean="0"/>
              <a:t>’</a:t>
            </a:r>
            <a:r>
              <a:rPr lang="ko-KR" altLang="en-US" sz="3600" b="1" dirty="0" smtClean="0"/>
              <a:t> </a:t>
            </a:r>
            <a:r>
              <a:rPr lang="ko-KR" altLang="en-US" sz="3600" b="1" dirty="0"/>
              <a:t>한국  </a:t>
            </a:r>
            <a:r>
              <a:rPr lang="en-US" altLang="ko-KR" sz="3600" b="1" dirty="0"/>
              <a:t>vs. </a:t>
            </a:r>
            <a:r>
              <a:rPr lang="en-US" altLang="ja-JP" sz="3600" b="1" dirty="0" smtClean="0"/>
              <a:t>‘</a:t>
            </a:r>
            <a:r>
              <a:rPr lang="ko-KR" altLang="en-US" sz="3600" b="1" dirty="0" smtClean="0"/>
              <a:t>아날로그</a:t>
            </a:r>
            <a:r>
              <a:rPr lang="en-US" altLang="ko-KR" sz="3600" b="1" dirty="0" smtClean="0"/>
              <a:t>’</a:t>
            </a:r>
            <a:r>
              <a:rPr lang="ko-KR" altLang="en-US" sz="3600" b="1" dirty="0" smtClean="0"/>
              <a:t> </a:t>
            </a:r>
            <a:r>
              <a:rPr lang="ko-KR" altLang="en-US" sz="3600" b="1" dirty="0"/>
              <a:t>일본</a:t>
            </a:r>
            <a:endParaRPr lang="ko-KR" altLang="en-US" sz="3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3528" y="1052736"/>
            <a:ext cx="8568952" cy="5616624"/>
          </a:xfrm>
        </p:spPr>
        <p:txBody>
          <a:bodyPr/>
          <a:lstStyle/>
          <a:p>
            <a:r>
              <a:rPr lang="ko-KR" altLang="en-US" dirty="0" smtClean="0"/>
              <a:t>스피드 면에서 아날로그가 디지털에 뒤지는 인상이 있으나</a:t>
            </a:r>
            <a:r>
              <a:rPr lang="en-US" altLang="ko-KR" dirty="0" smtClean="0"/>
              <a:t>,</a:t>
            </a:r>
          </a:p>
          <a:p>
            <a:r>
              <a:rPr lang="ko-KR" altLang="en-US" sz="3000" dirty="0"/>
              <a:t>디지털과 아날로그의 융합이 중요한 시대 도래</a:t>
            </a:r>
            <a:r>
              <a:rPr lang="en-US" altLang="ko-KR" sz="3000" dirty="0" smtClean="0"/>
              <a:t>?</a:t>
            </a:r>
          </a:p>
          <a:p>
            <a:r>
              <a:rPr lang="en-US" altLang="ko-KR" dirty="0" smtClean="0"/>
              <a:t>‘</a:t>
            </a:r>
            <a:r>
              <a:rPr lang="ko-KR" altLang="en-US" dirty="0" smtClean="0"/>
              <a:t>디지털의 궁극은 아날로그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일수도</a:t>
            </a:r>
            <a:r>
              <a:rPr lang="en-US" altLang="ko-KR" dirty="0" smtClean="0"/>
              <a:t>.</a:t>
            </a:r>
          </a:p>
          <a:p>
            <a:pPr marL="0" indent="0">
              <a:buNone/>
            </a:pPr>
            <a:r>
              <a:rPr lang="en-US" altLang="ko-KR" dirty="0" smtClean="0"/>
              <a:t>   (</a:t>
            </a:r>
            <a:r>
              <a:rPr lang="ko-KR" altLang="en-US" dirty="0" smtClean="0"/>
              <a:t>국중호</a:t>
            </a:r>
            <a:r>
              <a:rPr lang="en-US" altLang="ko-KR" dirty="0" smtClean="0"/>
              <a:t>(2013)</a:t>
            </a:r>
            <a:r>
              <a:rPr lang="ko-KR" altLang="ja-JP" dirty="0"/>
              <a:t> 『호리병 속의 일본</a:t>
            </a:r>
            <a:r>
              <a:rPr lang="ko-KR" altLang="ja-JP" dirty="0" smtClean="0"/>
              <a:t>』</a:t>
            </a:r>
            <a:r>
              <a:rPr lang="en-US" altLang="ko-KR" dirty="0" smtClean="0"/>
              <a:t>)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58</a:t>
            </a:fld>
            <a:endParaRPr lang="en-US" altLang="ja-JP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933056"/>
            <a:ext cx="2436686" cy="2513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2083" y="3933056"/>
            <a:ext cx="2511563" cy="2579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6251" y="4005064"/>
            <a:ext cx="2714748" cy="2578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右矢印 4"/>
          <p:cNvSpPr/>
          <p:nvPr/>
        </p:nvSpPr>
        <p:spPr bwMode="auto">
          <a:xfrm>
            <a:off x="2699792" y="5085184"/>
            <a:ext cx="492291" cy="288032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ja-JP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sp>
        <p:nvSpPr>
          <p:cNvPr id="9" name="右矢印 8"/>
          <p:cNvSpPr/>
          <p:nvPr/>
        </p:nvSpPr>
        <p:spPr bwMode="auto">
          <a:xfrm>
            <a:off x="5770455" y="5085184"/>
            <a:ext cx="492291" cy="288032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ja-JP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455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1520" y="279400"/>
            <a:ext cx="8640960" cy="917352"/>
          </a:xfrm>
        </p:spPr>
        <p:txBody>
          <a:bodyPr/>
          <a:lstStyle/>
          <a:p>
            <a:r>
              <a:rPr lang="en-US" altLang="ja-JP" sz="3200" b="1" dirty="0" smtClean="0"/>
              <a:t>(3) </a:t>
            </a:r>
            <a:r>
              <a:rPr lang="en-US" altLang="ko-KR" sz="3200" b="1" dirty="0" smtClean="0"/>
              <a:t>‘</a:t>
            </a:r>
            <a:r>
              <a:rPr lang="ko-KR" altLang="en-US" sz="3200" b="1" dirty="0" smtClean="0"/>
              <a:t>플로</a:t>
            </a:r>
            <a:r>
              <a:rPr lang="en-US" altLang="ko-KR" sz="3200" b="1" dirty="0" smtClean="0"/>
              <a:t>(flow)’</a:t>
            </a:r>
            <a:r>
              <a:rPr lang="ko-KR" altLang="en-US" sz="3200" b="1" dirty="0"/>
              <a:t>의 한국  </a:t>
            </a:r>
            <a:r>
              <a:rPr lang="en-US" altLang="ko-KR" sz="3200" b="1" dirty="0"/>
              <a:t>vs. </a:t>
            </a:r>
            <a:r>
              <a:rPr lang="en-US" altLang="ja-JP" sz="3200" b="1" dirty="0" smtClean="0"/>
              <a:t>‘</a:t>
            </a:r>
            <a:r>
              <a:rPr lang="ko-KR" altLang="en-US" sz="3200" b="1" dirty="0" smtClean="0"/>
              <a:t>스톡</a:t>
            </a:r>
            <a:r>
              <a:rPr lang="en-US" altLang="ja-JP" sz="3200" b="1" dirty="0" smtClean="0"/>
              <a:t>(stock)</a:t>
            </a:r>
            <a:r>
              <a:rPr lang="en-US" altLang="ko-KR" sz="3200" b="1" dirty="0" smtClean="0"/>
              <a:t>’</a:t>
            </a:r>
            <a:r>
              <a:rPr lang="ko-KR" altLang="en-US" sz="3200" b="1" dirty="0"/>
              <a:t>의 </a:t>
            </a:r>
            <a:r>
              <a:rPr lang="ko-KR" altLang="en-US" sz="3200" b="1" dirty="0" smtClean="0"/>
              <a:t>일본</a:t>
            </a:r>
            <a:endParaRPr kumimoji="1" lang="ja-JP" altLang="en-US" sz="32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23528" y="1124744"/>
            <a:ext cx="8568952" cy="5256584"/>
          </a:xfrm>
        </p:spPr>
        <p:txBody>
          <a:bodyPr/>
          <a:lstStyle/>
          <a:p>
            <a:pPr latinLnBrk="1"/>
            <a:r>
              <a:rPr lang="ko-KR" altLang="en-US" dirty="0" smtClean="0">
                <a:latin typeface="+mn-ea"/>
              </a:rPr>
              <a:t>지정학적으로 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한국</a:t>
            </a:r>
            <a:r>
              <a:rPr lang="ko-KR" altLang="en-US" dirty="0" smtClean="0">
                <a:latin typeface="+mn-ea"/>
              </a:rPr>
              <a:t>은 대륙과 해양을 잇는 관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파이프</a:t>
            </a:r>
            <a:r>
              <a:rPr lang="en-US" altLang="ko-KR" dirty="0" smtClean="0">
                <a:latin typeface="+mn-ea"/>
              </a:rPr>
              <a:t>)</a:t>
            </a:r>
            <a:r>
              <a:rPr lang="ko-KR" altLang="en-US" dirty="0" smtClean="0">
                <a:latin typeface="+mn-ea"/>
              </a:rPr>
              <a:t>와 같은 위치에 있음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pPr latinLnBrk="1"/>
            <a:r>
              <a:rPr lang="ko-KR" altLang="en-US" dirty="0">
                <a:solidFill>
                  <a:srgbClr val="0070C0"/>
                </a:solidFill>
                <a:latin typeface="+mn-ea"/>
              </a:rPr>
              <a:t>일본</a:t>
            </a:r>
            <a:r>
              <a:rPr lang="ko-KR" altLang="en-US" dirty="0">
                <a:latin typeface="+mn-ea"/>
              </a:rPr>
              <a:t>은 아시아 대륙의 끝에 위치하여 그 곳에 머물러 쌓이기 쉬운 위치에 있음</a:t>
            </a:r>
            <a:r>
              <a:rPr lang="en-US" altLang="ko-KR" dirty="0">
                <a:latin typeface="+mn-ea"/>
              </a:rPr>
              <a:t>.</a:t>
            </a:r>
          </a:p>
          <a:p>
            <a:pPr latinLnBrk="1"/>
            <a:r>
              <a:rPr lang="ko-KR" altLang="en-US" dirty="0" smtClean="0">
                <a:latin typeface="+mn-ea"/>
              </a:rPr>
              <a:t>한국은 사고방식이나 어떤 </a:t>
            </a:r>
            <a:r>
              <a:rPr lang="ko-KR" altLang="en-US" dirty="0" err="1" smtClean="0">
                <a:latin typeface="+mn-ea"/>
              </a:rPr>
              <a:t>일처리에</a:t>
            </a:r>
            <a:r>
              <a:rPr lang="ko-KR" altLang="en-US" dirty="0" smtClean="0">
                <a:latin typeface="+mn-ea"/>
              </a:rPr>
              <a:t> 있어 금방 금방 변하기 쉬운 </a:t>
            </a:r>
            <a:r>
              <a:rPr lang="ko-KR" altLang="en-US" dirty="0" err="1" smtClean="0">
                <a:latin typeface="+mn-ea"/>
              </a:rPr>
              <a:t>플로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사회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 err="1" smtClean="0">
                <a:latin typeface="+mn-ea"/>
              </a:rPr>
              <a:t>플로경제로</a:t>
            </a:r>
            <a:r>
              <a:rPr lang="ko-KR" altLang="en-US" dirty="0" smtClean="0">
                <a:latin typeface="+mn-ea"/>
              </a:rPr>
              <a:t> 동적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動的</a:t>
            </a:r>
            <a:r>
              <a:rPr lang="en-US" altLang="ko-KR" dirty="0" smtClean="0">
                <a:latin typeface="+mn-ea"/>
              </a:rPr>
              <a:t>)</a:t>
            </a:r>
            <a:r>
              <a:rPr lang="en-US" altLang="ja-JP" dirty="0" smtClean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특성이 강함</a:t>
            </a:r>
            <a:r>
              <a:rPr lang="en-US" altLang="ko-KR" dirty="0">
                <a:latin typeface="+mn-ea"/>
              </a:rPr>
              <a:t>.</a:t>
            </a:r>
            <a:endParaRPr lang="en-US" altLang="ja-JP" dirty="0">
              <a:latin typeface="+mn-ea"/>
            </a:endParaRPr>
          </a:p>
          <a:p>
            <a:pPr latinLnBrk="1"/>
            <a:r>
              <a:rPr lang="ko-KR" altLang="en-US" dirty="0" smtClean="0">
                <a:latin typeface="+mn-ea"/>
              </a:rPr>
              <a:t>이와는 달리 일본은 </a:t>
            </a:r>
            <a:r>
              <a:rPr lang="ko-KR" altLang="en-US" dirty="0" err="1" smtClean="0">
                <a:latin typeface="+mn-ea"/>
              </a:rPr>
              <a:t>좀체로</a:t>
            </a:r>
            <a:r>
              <a:rPr lang="ko-KR" altLang="en-US" dirty="0" smtClean="0">
                <a:latin typeface="+mn-ea"/>
              </a:rPr>
              <a:t> 바꾸려 하지 않고 쌓아두려고 하는 스톡 사회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스톡경제로 정적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靜</a:t>
            </a:r>
            <a:r>
              <a:rPr lang="ja-JP" altLang="ja-JP" dirty="0" smtClean="0">
                <a:latin typeface="+mn-ea"/>
              </a:rPr>
              <a:t>的</a:t>
            </a:r>
            <a:r>
              <a:rPr lang="en-US" altLang="ja-JP" dirty="0" smtClean="0">
                <a:latin typeface="+mn-ea"/>
              </a:rPr>
              <a:t>) </a:t>
            </a:r>
            <a:r>
              <a:rPr lang="ko-KR" altLang="en-US" dirty="0" smtClean="0">
                <a:latin typeface="+mn-ea"/>
              </a:rPr>
              <a:t>특성이 강함</a:t>
            </a:r>
            <a:endParaRPr lang="en-US" altLang="ja-JP" dirty="0">
              <a:latin typeface="+mn-ea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59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168455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1520" y="279400"/>
            <a:ext cx="8640960" cy="917352"/>
          </a:xfrm>
        </p:spPr>
        <p:txBody>
          <a:bodyPr/>
          <a:lstStyle/>
          <a:p>
            <a:pPr marL="457200" indent="-457200" algn="l">
              <a:buFont typeface="Wingdings" pitchFamily="2" charset="2"/>
              <a:buChar char="l"/>
            </a:pPr>
            <a:r>
              <a:rPr lang="en-US" altLang="ja-JP" sz="3600" b="1" dirty="0" smtClean="0"/>
              <a:t> </a:t>
            </a:r>
            <a:r>
              <a:rPr lang="en-US" altLang="ko-KR" sz="3600" b="1" dirty="0" smtClean="0"/>
              <a:t>‘</a:t>
            </a:r>
            <a:r>
              <a:rPr lang="ko-KR" altLang="en-US" sz="3600" b="1" dirty="0" err="1" smtClean="0"/>
              <a:t>플로</a:t>
            </a:r>
            <a:r>
              <a:rPr lang="en-US" altLang="ko-KR" sz="3600" b="1" dirty="0" smtClean="0"/>
              <a:t>’ </a:t>
            </a:r>
            <a:r>
              <a:rPr lang="ko-KR" altLang="en-US" sz="3600" b="1" dirty="0" smtClean="0"/>
              <a:t>한국과</a:t>
            </a:r>
            <a:r>
              <a:rPr lang="en-US" altLang="ko-KR" sz="3600" b="1" dirty="0" smtClean="0"/>
              <a:t> </a:t>
            </a:r>
            <a:r>
              <a:rPr lang="en-US" altLang="ja-JP" sz="3600" b="1" dirty="0" smtClean="0"/>
              <a:t>‘</a:t>
            </a:r>
            <a:r>
              <a:rPr lang="ko-KR" altLang="en-US" sz="3600" b="1" dirty="0" smtClean="0"/>
              <a:t>스톡</a:t>
            </a:r>
            <a:r>
              <a:rPr lang="en-US" altLang="ko-KR" sz="3600" b="1" dirty="0" smtClean="0"/>
              <a:t>’ </a:t>
            </a:r>
            <a:r>
              <a:rPr lang="ko-KR" altLang="en-US" sz="3600" b="1" dirty="0" smtClean="0"/>
              <a:t>일본의 특성 차이</a:t>
            </a:r>
            <a:endParaRPr kumimoji="1" lang="ja-JP" altLang="en-US" sz="36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5536" y="1268760"/>
            <a:ext cx="8352928" cy="5328592"/>
          </a:xfrm>
        </p:spPr>
        <p:txBody>
          <a:bodyPr/>
          <a:lstStyle/>
          <a:p>
            <a:pPr latinLnBrk="1">
              <a:lnSpc>
                <a:spcPts val="4500"/>
              </a:lnSpc>
            </a:pPr>
            <a:r>
              <a:rPr lang="en-US" altLang="ko-KR" dirty="0" smtClean="0">
                <a:latin typeface="+mn-ea"/>
              </a:rPr>
              <a:t>‘</a:t>
            </a:r>
            <a:r>
              <a:rPr lang="ko-KR" altLang="en-US" dirty="0" err="1">
                <a:latin typeface="+mn-ea"/>
              </a:rPr>
              <a:t>플로</a:t>
            </a:r>
            <a:r>
              <a:rPr lang="en-US" altLang="ko-KR" dirty="0">
                <a:latin typeface="+mn-ea"/>
              </a:rPr>
              <a:t>’</a:t>
            </a:r>
            <a:r>
              <a:rPr lang="ko-KR" altLang="en-US" dirty="0" smtClean="0">
                <a:latin typeface="+mn-ea"/>
              </a:rPr>
              <a:t>사회로서의 한국은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err="1" smtClean="0">
                <a:latin typeface="+mn-ea"/>
              </a:rPr>
              <a:t>다이나믹하게</a:t>
            </a:r>
            <a:r>
              <a:rPr lang="ko-KR" altLang="en-US" dirty="0" smtClean="0">
                <a:latin typeface="+mn-ea"/>
              </a:rPr>
              <a:t> 나쁜 것을 바꾸는 </a:t>
            </a:r>
            <a:r>
              <a:rPr lang="ko-KR" altLang="en-US" dirty="0">
                <a:latin typeface="+mn-ea"/>
              </a:rPr>
              <a:t>속도가 </a:t>
            </a:r>
            <a:r>
              <a:rPr lang="ko-KR" altLang="en-US" dirty="0" smtClean="0">
                <a:latin typeface="+mn-ea"/>
              </a:rPr>
              <a:t>빠르나</a:t>
            </a:r>
            <a:r>
              <a:rPr lang="en-US" altLang="ko-KR" dirty="0" smtClean="0">
                <a:latin typeface="+mn-ea"/>
              </a:rPr>
              <a:t>,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좋은 것도 </a:t>
            </a:r>
            <a:r>
              <a:rPr lang="ko-KR" altLang="en-US" dirty="0" smtClean="0">
                <a:latin typeface="+mn-ea"/>
              </a:rPr>
              <a:t>바꾸어 버리기 때문에 </a:t>
            </a:r>
            <a:r>
              <a:rPr lang="ko-KR" altLang="en-US" dirty="0">
                <a:latin typeface="+mn-ea"/>
              </a:rPr>
              <a:t>불안정해지기 쉬운 폐단이 </a:t>
            </a:r>
            <a:r>
              <a:rPr lang="ko-KR" altLang="en-US" dirty="0" smtClean="0">
                <a:latin typeface="+mn-ea"/>
              </a:rPr>
              <a:t>있음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pPr marL="0" indent="0" latinLnBrk="1">
              <a:buNone/>
            </a:pPr>
            <a:endParaRPr lang="en-US" altLang="ja-JP" sz="1200" dirty="0">
              <a:latin typeface="+mn-ea"/>
            </a:endParaRPr>
          </a:p>
          <a:p>
            <a:pPr latinLnBrk="1">
              <a:lnSpc>
                <a:spcPts val="4500"/>
              </a:lnSpc>
            </a:pPr>
            <a:r>
              <a:rPr lang="ko-KR" altLang="en-US" dirty="0">
                <a:latin typeface="+mn-ea"/>
              </a:rPr>
              <a:t>스톡</a:t>
            </a:r>
            <a:r>
              <a:rPr lang="en-US" altLang="ko-KR" dirty="0">
                <a:latin typeface="+mn-ea"/>
              </a:rPr>
              <a:t>’</a:t>
            </a:r>
            <a:r>
              <a:rPr lang="ko-KR" altLang="en-US" dirty="0" smtClean="0">
                <a:latin typeface="+mn-ea"/>
              </a:rPr>
              <a:t>사회로서의</a:t>
            </a:r>
            <a:r>
              <a:rPr lang="en-US" altLang="ko-KR" dirty="0" smtClean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일본은</a:t>
            </a:r>
            <a:r>
              <a:rPr lang="en-US" altLang="ko-KR" dirty="0" smtClean="0">
                <a:latin typeface="+mn-ea"/>
              </a:rPr>
              <a:t>,</a:t>
            </a:r>
            <a:r>
              <a:rPr lang="ko-KR" altLang="en-US" dirty="0" smtClean="0">
                <a:latin typeface="+mn-ea"/>
              </a:rPr>
              <a:t> 안정적으로 기술이나 자본축적을 잘 해 나아가지만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나쁜 </a:t>
            </a:r>
            <a:r>
              <a:rPr lang="ko-KR" altLang="en-US" dirty="0">
                <a:latin typeface="+mn-ea"/>
              </a:rPr>
              <a:t>것도 </a:t>
            </a:r>
            <a:r>
              <a:rPr lang="ko-KR" altLang="en-US" dirty="0" smtClean="0">
                <a:latin typeface="+mn-ea"/>
              </a:rPr>
              <a:t>쌓여가면서 답답하고 </a:t>
            </a:r>
            <a:r>
              <a:rPr lang="ko-KR" altLang="en-US" dirty="0">
                <a:latin typeface="+mn-ea"/>
              </a:rPr>
              <a:t>막혀있다는 </a:t>
            </a:r>
            <a:r>
              <a:rPr lang="ko-KR" altLang="en-US" dirty="0" err="1">
                <a:latin typeface="+mn-ea"/>
              </a:rPr>
              <a:t>폐색감</a:t>
            </a:r>
            <a:r>
              <a:rPr lang="en-US" altLang="ko-KR" dirty="0">
                <a:latin typeface="+mn-ea"/>
              </a:rPr>
              <a:t>(</a:t>
            </a:r>
            <a:r>
              <a:rPr lang="ja-JP" altLang="en-US" dirty="0"/>
              <a:t>閉塞感</a:t>
            </a:r>
            <a:r>
              <a:rPr lang="en-US" altLang="ja-JP" dirty="0"/>
              <a:t>)</a:t>
            </a:r>
            <a:r>
              <a:rPr lang="ko-KR" altLang="en-US" dirty="0"/>
              <a:t>에 </a:t>
            </a:r>
            <a:r>
              <a:rPr lang="ko-KR" altLang="en-US" dirty="0" smtClean="0"/>
              <a:t>빠지기 쉬운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폐단이 있음</a:t>
            </a:r>
            <a:r>
              <a:rPr lang="en-US" altLang="ko-KR" dirty="0" smtClean="0">
                <a:latin typeface="+mn-ea"/>
              </a:rPr>
              <a:t>.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60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8587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1520" y="279400"/>
            <a:ext cx="8640960" cy="917352"/>
          </a:xfrm>
        </p:spPr>
        <p:txBody>
          <a:bodyPr/>
          <a:lstStyle/>
          <a:p>
            <a:pPr marL="457200" indent="-457200" algn="l">
              <a:buFont typeface="Wingdings" pitchFamily="2" charset="2"/>
              <a:buChar char="l"/>
            </a:pPr>
            <a:r>
              <a:rPr lang="en-US" altLang="ja-JP" sz="3600" b="1" dirty="0" smtClean="0"/>
              <a:t> </a:t>
            </a:r>
            <a:r>
              <a:rPr lang="en-US" altLang="ko-KR" sz="3600" b="1" dirty="0" smtClean="0"/>
              <a:t>‘</a:t>
            </a:r>
            <a:r>
              <a:rPr lang="ko-KR" altLang="en-US" sz="3600" b="1" dirty="0" err="1" smtClean="0"/>
              <a:t>플로</a:t>
            </a:r>
            <a:r>
              <a:rPr lang="en-US" altLang="ko-KR" sz="3600" b="1" dirty="0" smtClean="0"/>
              <a:t>’</a:t>
            </a:r>
            <a:r>
              <a:rPr lang="ko-KR" altLang="en-US" sz="3600" b="1" dirty="0" smtClean="0"/>
              <a:t>와 스톡의 </a:t>
            </a:r>
            <a:r>
              <a:rPr lang="ko-KR" altLang="en-US" sz="3600" b="1" dirty="0" smtClean="0"/>
              <a:t>조화</a:t>
            </a:r>
            <a:endParaRPr kumimoji="1" lang="ja-JP" altLang="en-US" sz="36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51520" y="1124744"/>
            <a:ext cx="8640960" cy="5544616"/>
          </a:xfrm>
        </p:spPr>
        <p:txBody>
          <a:bodyPr/>
          <a:lstStyle/>
          <a:p>
            <a:pPr latinLnBrk="1"/>
            <a:r>
              <a:rPr lang="ko-KR" altLang="en-US" dirty="0"/>
              <a:t>일본은 </a:t>
            </a:r>
            <a:r>
              <a:rPr lang="ko-KR" altLang="en-US" dirty="0" smtClean="0"/>
              <a:t>제조업에 </a:t>
            </a:r>
            <a:r>
              <a:rPr lang="ko-KR" altLang="en-US" dirty="0"/>
              <a:t>매달리는 성향이 강하지만</a:t>
            </a:r>
            <a:r>
              <a:rPr lang="en-US" altLang="ko-KR" dirty="0"/>
              <a:t>,</a:t>
            </a:r>
            <a:r>
              <a:rPr lang="ko-KR" altLang="en-US" dirty="0"/>
              <a:t> 여기에는 효율성 추구만이 아니고 그 동안 이루어져 온 상호간 거래 관계를 중시하는 경향이 강하다고 하는 일면이 </a:t>
            </a:r>
            <a:r>
              <a:rPr lang="ko-KR" altLang="en-US" dirty="0" smtClean="0"/>
              <a:t>있음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pPr latinLnBrk="1"/>
            <a:r>
              <a:rPr lang="ko-KR" altLang="en-US" dirty="0" smtClean="0">
                <a:latin typeface="+mn-ea"/>
              </a:rPr>
              <a:t>앞서 언급한 </a:t>
            </a:r>
            <a:r>
              <a:rPr lang="ko-KR" altLang="en-US" dirty="0" err="1" smtClean="0">
                <a:latin typeface="+mn-ea"/>
              </a:rPr>
              <a:t>플로와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스톡 </a:t>
            </a:r>
            <a:r>
              <a:rPr lang="ko-KR" altLang="en-US" dirty="0" smtClean="0">
                <a:latin typeface="+mn-ea"/>
              </a:rPr>
              <a:t>속성을 염두에 두고</a:t>
            </a:r>
            <a:r>
              <a:rPr lang="en-US" altLang="ko-KR" dirty="0" smtClean="0">
                <a:latin typeface="+mn-ea"/>
              </a:rPr>
              <a:t>,</a:t>
            </a:r>
            <a:r>
              <a:rPr lang="ko-KR" altLang="en-US" dirty="0" smtClean="0">
                <a:latin typeface="+mn-ea"/>
              </a:rPr>
              <a:t>한국은 </a:t>
            </a:r>
            <a:r>
              <a:rPr lang="ko-KR" altLang="en-US" dirty="0">
                <a:latin typeface="+mn-ea"/>
              </a:rPr>
              <a:t>일본을 통해 스톡의 좋은 속성을 </a:t>
            </a:r>
            <a:r>
              <a:rPr lang="ko-KR" altLang="en-US" dirty="0" smtClean="0">
                <a:latin typeface="+mn-ea"/>
              </a:rPr>
              <a:t>활용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일본은 </a:t>
            </a:r>
            <a:r>
              <a:rPr lang="ko-KR" altLang="en-US" dirty="0">
                <a:latin typeface="+mn-ea"/>
              </a:rPr>
              <a:t>한국을 통해 </a:t>
            </a:r>
            <a:r>
              <a:rPr lang="ko-KR" altLang="en-US" dirty="0" err="1">
                <a:latin typeface="+mn-ea"/>
              </a:rPr>
              <a:t>플로의</a:t>
            </a:r>
            <a:r>
              <a:rPr lang="ko-KR" altLang="en-US" dirty="0">
                <a:latin typeface="+mn-ea"/>
              </a:rPr>
              <a:t> 좋은 속성을 </a:t>
            </a:r>
            <a:r>
              <a:rPr lang="ko-KR" altLang="en-US" dirty="0" smtClean="0">
                <a:latin typeface="+mn-ea"/>
              </a:rPr>
              <a:t>활용하는 </a:t>
            </a:r>
            <a:r>
              <a:rPr lang="ko-KR" altLang="en-US" dirty="0">
                <a:latin typeface="+mn-ea"/>
              </a:rPr>
              <a:t>지혜가 요구됨</a:t>
            </a:r>
            <a:r>
              <a:rPr lang="en-US" altLang="ko-KR" dirty="0">
                <a:latin typeface="+mn-ea"/>
              </a:rPr>
              <a:t>. </a:t>
            </a:r>
          </a:p>
          <a:p>
            <a:pPr latinLnBrk="1"/>
            <a:r>
              <a:rPr lang="ko-KR" altLang="en-US" dirty="0" err="1" smtClean="0">
                <a:latin typeface="+mn-ea"/>
              </a:rPr>
              <a:t>플로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속성과 스톡 속성의 조화를 </a:t>
            </a:r>
            <a:r>
              <a:rPr lang="ko-KR" altLang="en-US" dirty="0" smtClean="0">
                <a:latin typeface="+mn-ea"/>
              </a:rPr>
              <a:t>위한 지혜 또는 전략적 협조관계를 모색할 </a:t>
            </a:r>
            <a:r>
              <a:rPr lang="ko-KR" altLang="en-US" dirty="0">
                <a:latin typeface="+mn-ea"/>
              </a:rPr>
              <a:t>필요가 </a:t>
            </a:r>
            <a:r>
              <a:rPr lang="ko-KR" altLang="en-US" dirty="0" smtClean="0">
                <a:latin typeface="+mn-ea"/>
              </a:rPr>
              <a:t>있음</a:t>
            </a:r>
            <a:r>
              <a:rPr lang="en-US" altLang="ko-KR" dirty="0" smtClean="0">
                <a:latin typeface="+mn-ea"/>
              </a:rPr>
              <a:t>.</a:t>
            </a:r>
            <a:endParaRPr lang="en-US" altLang="ja-JP" dirty="0">
              <a:latin typeface="+mn-ea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61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69057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ja-JP" sz="4000" dirty="0" smtClean="0"/>
              <a:t>4) KJ</a:t>
            </a:r>
            <a:r>
              <a:rPr lang="ko-KR" altLang="en-US" sz="4000" dirty="0"/>
              <a:t>망</a:t>
            </a:r>
            <a:r>
              <a:rPr lang="en-US" altLang="ko-KR" sz="4000" dirty="0"/>
              <a:t>(</a:t>
            </a:r>
            <a:r>
              <a:rPr lang="ko-KR" altLang="en-US" sz="4000" dirty="0"/>
              <a:t>網</a:t>
            </a:r>
            <a:r>
              <a:rPr lang="en-US" altLang="ko-KR" sz="4000" dirty="0"/>
              <a:t>, </a:t>
            </a:r>
            <a:r>
              <a:rPr lang="ko-KR" altLang="en-US" sz="4000" dirty="0"/>
              <a:t>그물</a:t>
            </a:r>
            <a:r>
              <a:rPr lang="en-US" altLang="ko-KR" sz="4000" dirty="0"/>
              <a:t>)</a:t>
            </a:r>
            <a:r>
              <a:rPr lang="ko-KR" altLang="en-US" sz="4000" dirty="0"/>
              <a:t>의 구축은</a:t>
            </a:r>
            <a:r>
              <a:rPr lang="en-US" altLang="ko-KR" sz="4000" dirty="0"/>
              <a:t>?</a:t>
            </a:r>
            <a:endParaRPr kumimoji="1" lang="ja-JP" altLang="en-US" sz="4000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67544" y="1601416"/>
            <a:ext cx="8496944" cy="4995936"/>
          </a:xfrm>
        </p:spPr>
        <p:txBody>
          <a:bodyPr>
            <a:noAutofit/>
          </a:bodyPr>
          <a:lstStyle/>
          <a:p>
            <a:pPr latinLnBrk="1"/>
            <a:r>
              <a:rPr kumimoji="1" lang="ko-KR" altLang="en-US" dirty="0" smtClean="0"/>
              <a:t>경위</a:t>
            </a:r>
            <a:r>
              <a:rPr kumimoji="1" lang="en-US" altLang="ko-KR" dirty="0" smtClean="0"/>
              <a:t>(</a:t>
            </a:r>
            <a:r>
              <a:rPr kumimoji="1" lang="ja-JP" altLang="en-US" dirty="0" smtClean="0"/>
              <a:t>経緯</a:t>
            </a:r>
            <a:r>
              <a:rPr kumimoji="1" lang="en-US" altLang="ja-JP" dirty="0" smtClean="0"/>
              <a:t>)</a:t>
            </a:r>
            <a:r>
              <a:rPr kumimoji="1" lang="ko-KR" altLang="en-US" dirty="0" smtClean="0"/>
              <a:t>라는 말의 의미</a:t>
            </a:r>
            <a:r>
              <a:rPr kumimoji="1" lang="ja-JP" altLang="en-US" dirty="0" smtClean="0"/>
              <a:t>：</a:t>
            </a:r>
            <a:endParaRPr kumimoji="1" lang="en-US" altLang="ja-JP" dirty="0" smtClean="0"/>
          </a:p>
          <a:p>
            <a:pPr latinLnBrk="1">
              <a:buNone/>
            </a:pPr>
            <a:r>
              <a:rPr lang="ja-JP" altLang="en-US" dirty="0" smtClean="0"/>
              <a:t>  </a:t>
            </a:r>
            <a:r>
              <a:rPr lang="ko-KR" altLang="en-US" dirty="0" smtClean="0"/>
              <a:t>경</a:t>
            </a:r>
            <a:r>
              <a:rPr lang="en-US" altLang="ko-KR" dirty="0" smtClean="0"/>
              <a:t>(</a:t>
            </a:r>
            <a:r>
              <a:rPr lang="ja-JP" altLang="en-US" dirty="0" smtClean="0"/>
              <a:t>経</a:t>
            </a:r>
            <a:r>
              <a:rPr lang="en-US" altLang="ja-JP" dirty="0" smtClean="0"/>
              <a:t>)</a:t>
            </a:r>
            <a:r>
              <a:rPr lang="ko-KR" altLang="en-US" dirty="0" smtClean="0"/>
              <a:t>은</a:t>
            </a:r>
            <a:r>
              <a:rPr lang="en-US" altLang="ja-JP" dirty="0" smtClean="0"/>
              <a:t> </a:t>
            </a:r>
            <a:r>
              <a:rPr lang="ko-KR" altLang="en-US" dirty="0" smtClean="0"/>
              <a:t>날줄</a:t>
            </a:r>
            <a:r>
              <a:rPr lang="en-US" altLang="ko-KR" dirty="0" smtClean="0"/>
              <a:t>    ,   </a:t>
            </a:r>
            <a:r>
              <a:rPr lang="ko-KR" altLang="en-US" dirty="0" smtClean="0"/>
              <a:t>위</a:t>
            </a:r>
            <a:r>
              <a:rPr lang="en-US" altLang="ko-KR" dirty="0" smtClean="0"/>
              <a:t>(</a:t>
            </a:r>
            <a:r>
              <a:rPr lang="ja-JP" altLang="en-US" dirty="0" smtClean="0"/>
              <a:t>緯</a:t>
            </a:r>
            <a:r>
              <a:rPr lang="en-US" altLang="ja-JP" dirty="0" smtClean="0"/>
              <a:t>) </a:t>
            </a:r>
            <a:r>
              <a:rPr lang="ko-KR" altLang="en-US" dirty="0" smtClean="0"/>
              <a:t>씨줄</a:t>
            </a:r>
            <a:r>
              <a:rPr lang="ja-JP" altLang="en-US" dirty="0" smtClean="0"/>
              <a:t>　</a:t>
            </a:r>
            <a:endParaRPr lang="en-US" altLang="ja-JP" dirty="0" smtClean="0"/>
          </a:p>
          <a:p>
            <a:pPr latinLnBrk="1"/>
            <a:r>
              <a:rPr lang="ko-KR" altLang="en-US" dirty="0" smtClean="0"/>
              <a:t>일본</a:t>
            </a:r>
            <a:r>
              <a:rPr lang="en-US" altLang="ja-JP" dirty="0" smtClean="0"/>
              <a:t>(J)</a:t>
            </a:r>
            <a:r>
              <a:rPr lang="ko-KR" altLang="en-US" dirty="0" smtClean="0"/>
              <a:t>에는 날줄</a:t>
            </a:r>
            <a:r>
              <a:rPr lang="en-US" altLang="ko-KR" dirty="0" smtClean="0"/>
              <a:t>(</a:t>
            </a:r>
            <a:r>
              <a:rPr lang="ko-KR" altLang="en-US" dirty="0" smtClean="0"/>
              <a:t>세로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종적</a:t>
            </a:r>
            <a:r>
              <a:rPr lang="en-US" altLang="ko-KR" dirty="0" smtClean="0"/>
              <a:t>) </a:t>
            </a:r>
            <a:r>
              <a:rPr lang="ko-KR" altLang="en-US" dirty="0" smtClean="0"/>
              <a:t>사회로서 어딘가에 소속하려는 의식이 강하고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씨줄</a:t>
            </a:r>
            <a:r>
              <a:rPr lang="en-US" altLang="ko-KR" dirty="0" smtClean="0"/>
              <a:t>(</a:t>
            </a:r>
            <a:r>
              <a:rPr lang="ko-KR" altLang="en-US" dirty="0" smtClean="0"/>
              <a:t>가로</a:t>
            </a:r>
            <a:r>
              <a:rPr lang="en-US" altLang="ko-KR" dirty="0" smtClean="0"/>
              <a:t>, </a:t>
            </a:r>
            <a:r>
              <a:rPr lang="ko-KR" altLang="en-US" dirty="0" smtClean="0"/>
              <a:t>횡</a:t>
            </a:r>
            <a:r>
              <a:rPr lang="ko-KR" altLang="en-US" dirty="0"/>
              <a:t>적</a:t>
            </a:r>
            <a:r>
              <a:rPr lang="en-US" altLang="ko-KR" dirty="0" smtClean="0"/>
              <a:t>)</a:t>
            </a:r>
            <a:r>
              <a:rPr lang="ko-KR" altLang="en-US" dirty="0" smtClean="0"/>
              <a:t>로 연결하려는 힘이 작용하기 어려움</a:t>
            </a:r>
            <a:r>
              <a:rPr lang="en-US" altLang="ko-KR" dirty="0" smtClean="0"/>
              <a:t>.</a:t>
            </a:r>
            <a:endParaRPr lang="en-US" altLang="ja-JP" dirty="0" smtClean="0"/>
          </a:p>
          <a:p>
            <a:pPr latinLnBrk="1"/>
            <a:r>
              <a:rPr kumimoji="1" lang="ko-KR" altLang="en-US" dirty="0" smtClean="0"/>
              <a:t>한국</a:t>
            </a:r>
            <a:r>
              <a:rPr kumimoji="1" lang="en-US" altLang="ja-JP" dirty="0" smtClean="0"/>
              <a:t>(K)</a:t>
            </a:r>
            <a:r>
              <a:rPr kumimoji="1" lang="ko-KR" altLang="en-US" dirty="0" smtClean="0"/>
              <a:t>은 꾸준하게 기술이나 자본축적을 해 나아가기 어렵고</a:t>
            </a:r>
            <a:r>
              <a:rPr kumimoji="1" lang="en-US" altLang="ko-KR" dirty="0" smtClean="0"/>
              <a:t>, </a:t>
            </a:r>
            <a:r>
              <a:rPr kumimoji="1" lang="ko-KR" altLang="en-US" dirty="0" smtClean="0"/>
              <a:t>여기저기 </a:t>
            </a:r>
            <a:r>
              <a:rPr lang="ko-KR" altLang="en-US" dirty="0" err="1" smtClean="0"/>
              <a:t>옮겨다니려</a:t>
            </a:r>
            <a:r>
              <a:rPr lang="ko-KR" altLang="en-US" dirty="0" smtClean="0"/>
              <a:t> 함</a:t>
            </a:r>
            <a:r>
              <a:rPr lang="en-US" altLang="ko-KR" dirty="0" smtClean="0"/>
              <a:t>.</a:t>
            </a:r>
          </a:p>
          <a:p>
            <a:pPr latinLnBrk="1"/>
            <a:r>
              <a:rPr lang="ko-KR" altLang="en-US" dirty="0" smtClean="0"/>
              <a:t>씨줄과 날줄을 엮은 </a:t>
            </a:r>
            <a:r>
              <a:rPr kumimoji="1" lang="en-US" altLang="ja-JP" dirty="0" smtClean="0"/>
              <a:t>KJ</a:t>
            </a:r>
            <a:r>
              <a:rPr kumimoji="1" lang="ko-KR" altLang="en-US" dirty="0" smtClean="0"/>
              <a:t>망</a:t>
            </a:r>
            <a:r>
              <a:rPr lang="en-US" altLang="ko-KR" dirty="0"/>
              <a:t>(</a:t>
            </a:r>
            <a:r>
              <a:rPr kumimoji="1" lang="ja-JP" altLang="en-US" dirty="0" smtClean="0"/>
              <a:t>網</a:t>
            </a:r>
            <a:r>
              <a:rPr lang="en-US" altLang="ja-JP" dirty="0"/>
              <a:t>)</a:t>
            </a:r>
            <a:r>
              <a:rPr kumimoji="1" lang="ja-JP" altLang="en-US" dirty="0" smtClean="0"/>
              <a:t>　　　 </a:t>
            </a:r>
            <a:r>
              <a:rPr kumimoji="1" lang="ko-KR" altLang="en-US" dirty="0" smtClean="0"/>
              <a:t>으로</a:t>
            </a:r>
            <a:r>
              <a:rPr lang="ko-KR" altLang="en-US" dirty="0" smtClean="0"/>
              <a:t> 세계시장에 진출하는 것이 강점을 발휘할 수 있음</a:t>
            </a:r>
            <a:r>
              <a:rPr lang="en-US" altLang="ko-KR" dirty="0" smtClean="0"/>
              <a:t>.</a:t>
            </a:r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557C5-32E1-49E2-8200-376E19DB29D6}" type="slidenum">
              <a:rPr kumimoji="1" lang="ja-JP" altLang="en-US" smtClean="0"/>
              <a:pPr/>
              <a:t>62</a:t>
            </a:fld>
            <a:endParaRPr kumimoji="1" lang="ja-JP" altLang="en-US"/>
          </a:p>
        </p:txBody>
      </p:sp>
      <p:sp>
        <p:nvSpPr>
          <p:cNvPr id="5" name="円弧 4"/>
          <p:cNvSpPr/>
          <p:nvPr/>
        </p:nvSpPr>
        <p:spPr>
          <a:xfrm>
            <a:off x="3059832" y="2276872"/>
            <a:ext cx="288032" cy="720080"/>
          </a:xfrm>
          <a:prstGeom prst="arc">
            <a:avLst/>
          </a:prstGeom>
          <a:ln w="1905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弧 5"/>
          <p:cNvSpPr/>
          <p:nvPr/>
        </p:nvSpPr>
        <p:spPr>
          <a:xfrm>
            <a:off x="3131840" y="2276872"/>
            <a:ext cx="288032" cy="720080"/>
          </a:xfrm>
          <a:prstGeom prst="arc">
            <a:avLst/>
          </a:prstGeom>
          <a:ln w="1905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弧 6"/>
          <p:cNvSpPr/>
          <p:nvPr/>
        </p:nvSpPr>
        <p:spPr>
          <a:xfrm>
            <a:off x="3203848" y="2276872"/>
            <a:ext cx="288032" cy="720080"/>
          </a:xfrm>
          <a:prstGeom prst="arc">
            <a:avLst/>
          </a:prstGeom>
          <a:ln w="1905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弧 7"/>
          <p:cNvSpPr/>
          <p:nvPr/>
        </p:nvSpPr>
        <p:spPr>
          <a:xfrm>
            <a:off x="2987824" y="2276872"/>
            <a:ext cx="288032" cy="720080"/>
          </a:xfrm>
          <a:prstGeom prst="arc">
            <a:avLst/>
          </a:prstGeom>
          <a:ln w="1905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弧 8"/>
          <p:cNvSpPr/>
          <p:nvPr/>
        </p:nvSpPr>
        <p:spPr>
          <a:xfrm>
            <a:off x="5580112" y="2276872"/>
            <a:ext cx="1008112" cy="288032"/>
          </a:xfrm>
          <a:prstGeom prst="arc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弧 9"/>
          <p:cNvSpPr/>
          <p:nvPr/>
        </p:nvSpPr>
        <p:spPr>
          <a:xfrm>
            <a:off x="5580112" y="2348881"/>
            <a:ext cx="1008112" cy="288032"/>
          </a:xfrm>
          <a:prstGeom prst="arc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弧 10"/>
          <p:cNvSpPr/>
          <p:nvPr/>
        </p:nvSpPr>
        <p:spPr>
          <a:xfrm>
            <a:off x="5580112" y="2492896"/>
            <a:ext cx="1008112" cy="288032"/>
          </a:xfrm>
          <a:prstGeom prst="arc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弧 11"/>
          <p:cNvSpPr/>
          <p:nvPr/>
        </p:nvSpPr>
        <p:spPr>
          <a:xfrm>
            <a:off x="5580112" y="2564905"/>
            <a:ext cx="1008112" cy="288032"/>
          </a:xfrm>
          <a:prstGeom prst="arc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弧 12"/>
          <p:cNvSpPr/>
          <p:nvPr/>
        </p:nvSpPr>
        <p:spPr>
          <a:xfrm>
            <a:off x="5580112" y="2420889"/>
            <a:ext cx="1008112" cy="288032"/>
          </a:xfrm>
          <a:prstGeom prst="arc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弧 13"/>
          <p:cNvSpPr/>
          <p:nvPr/>
        </p:nvSpPr>
        <p:spPr>
          <a:xfrm>
            <a:off x="3275856" y="2276872"/>
            <a:ext cx="288032" cy="720080"/>
          </a:xfrm>
          <a:prstGeom prst="arc">
            <a:avLst/>
          </a:prstGeom>
          <a:ln w="1905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弧 14"/>
          <p:cNvSpPr/>
          <p:nvPr/>
        </p:nvSpPr>
        <p:spPr>
          <a:xfrm>
            <a:off x="6372200" y="5517232"/>
            <a:ext cx="288032" cy="720080"/>
          </a:xfrm>
          <a:prstGeom prst="arc">
            <a:avLst/>
          </a:prstGeom>
          <a:ln w="1905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弧 15"/>
          <p:cNvSpPr/>
          <p:nvPr/>
        </p:nvSpPr>
        <p:spPr>
          <a:xfrm>
            <a:off x="6300192" y="5517232"/>
            <a:ext cx="288032" cy="720080"/>
          </a:xfrm>
          <a:prstGeom prst="arc">
            <a:avLst/>
          </a:prstGeom>
          <a:ln w="1905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円弧 16"/>
          <p:cNvSpPr/>
          <p:nvPr/>
        </p:nvSpPr>
        <p:spPr>
          <a:xfrm>
            <a:off x="6228184" y="5517232"/>
            <a:ext cx="288032" cy="720080"/>
          </a:xfrm>
          <a:prstGeom prst="arc">
            <a:avLst/>
          </a:prstGeom>
          <a:ln w="1905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円弧 17"/>
          <p:cNvSpPr/>
          <p:nvPr/>
        </p:nvSpPr>
        <p:spPr>
          <a:xfrm>
            <a:off x="9252520" y="8757592"/>
            <a:ext cx="288032" cy="720080"/>
          </a:xfrm>
          <a:prstGeom prst="arc">
            <a:avLst/>
          </a:prstGeom>
          <a:ln w="1905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弧 18"/>
          <p:cNvSpPr/>
          <p:nvPr/>
        </p:nvSpPr>
        <p:spPr>
          <a:xfrm>
            <a:off x="6444208" y="5517232"/>
            <a:ext cx="288032" cy="720080"/>
          </a:xfrm>
          <a:prstGeom prst="arc">
            <a:avLst/>
          </a:prstGeom>
          <a:ln w="1905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円弧 19"/>
          <p:cNvSpPr/>
          <p:nvPr/>
        </p:nvSpPr>
        <p:spPr>
          <a:xfrm>
            <a:off x="6156176" y="5517232"/>
            <a:ext cx="288032" cy="720080"/>
          </a:xfrm>
          <a:prstGeom prst="arc">
            <a:avLst/>
          </a:prstGeom>
          <a:ln w="1905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円弧 20"/>
          <p:cNvSpPr/>
          <p:nvPr/>
        </p:nvSpPr>
        <p:spPr>
          <a:xfrm>
            <a:off x="5724128" y="5589241"/>
            <a:ext cx="1008112" cy="288032"/>
          </a:xfrm>
          <a:prstGeom prst="arc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円弧 21"/>
          <p:cNvSpPr/>
          <p:nvPr/>
        </p:nvSpPr>
        <p:spPr>
          <a:xfrm>
            <a:off x="5724128" y="5517232"/>
            <a:ext cx="1008112" cy="288032"/>
          </a:xfrm>
          <a:prstGeom prst="arc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円弧 22"/>
          <p:cNvSpPr/>
          <p:nvPr/>
        </p:nvSpPr>
        <p:spPr>
          <a:xfrm>
            <a:off x="5796136" y="5661249"/>
            <a:ext cx="1008112" cy="288032"/>
          </a:xfrm>
          <a:prstGeom prst="arc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円弧 23"/>
          <p:cNvSpPr/>
          <p:nvPr/>
        </p:nvSpPr>
        <p:spPr>
          <a:xfrm>
            <a:off x="5796136" y="5733256"/>
            <a:ext cx="1008112" cy="288032"/>
          </a:xfrm>
          <a:prstGeom prst="arc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円弧 24"/>
          <p:cNvSpPr/>
          <p:nvPr/>
        </p:nvSpPr>
        <p:spPr>
          <a:xfrm>
            <a:off x="5796136" y="5805265"/>
            <a:ext cx="1008112" cy="288032"/>
          </a:xfrm>
          <a:prstGeom prst="arc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4462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63</a:t>
            </a:fld>
            <a:endParaRPr lang="en-US" altLang="ja-JP"/>
          </a:p>
        </p:txBody>
      </p:sp>
      <p:graphicFrame>
        <p:nvGraphicFramePr>
          <p:cNvPr id="5" name="コンテンツ プレースホルダー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0726197"/>
              </p:ext>
            </p:extLst>
          </p:nvPr>
        </p:nvGraphicFramePr>
        <p:xfrm>
          <a:off x="395536" y="245638"/>
          <a:ext cx="8450833" cy="662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53" name="文書" r:id="rId3" imgW="5613995" imgH="4580862" progId="Word.Document.12">
                  <p:embed/>
                </p:oleObj>
              </mc:Choice>
              <mc:Fallback>
                <p:oleObj name="文書" r:id="rId3" imgW="5613995" imgH="458086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5536" y="245638"/>
                        <a:ext cx="8450833" cy="662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6319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9600" cy="845344"/>
          </a:xfrm>
        </p:spPr>
        <p:txBody>
          <a:bodyPr/>
          <a:lstStyle/>
          <a:p>
            <a:pPr algn="l"/>
            <a:r>
              <a:rPr lang="en-US" altLang="ko-KR" sz="4000" dirty="0" smtClean="0"/>
              <a:t>5.</a:t>
            </a:r>
            <a:r>
              <a:rPr lang="ko-KR" altLang="en-US" sz="4000" dirty="0" smtClean="0"/>
              <a:t>서양의 논리와 동양의 직관</a:t>
            </a:r>
            <a:endParaRPr kumimoji="1" lang="ja-JP" altLang="en-US" sz="4000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79512" y="1268760"/>
            <a:ext cx="8784976" cy="5184576"/>
          </a:xfrm>
        </p:spPr>
        <p:txBody>
          <a:bodyPr>
            <a:normAutofit/>
          </a:bodyPr>
          <a:lstStyle/>
          <a:p>
            <a:pPr latinLnBrk="1"/>
            <a:r>
              <a:rPr lang="ko-KR" altLang="en-US" dirty="0" smtClean="0"/>
              <a:t>제조업과 서비스업 경계가 없어져 가고 있음</a:t>
            </a:r>
            <a:r>
              <a:rPr lang="en-US" altLang="ko-KR" dirty="0" smtClean="0"/>
              <a:t>.</a:t>
            </a:r>
          </a:p>
          <a:p>
            <a:pPr latinLnBrk="1"/>
            <a:r>
              <a:rPr kumimoji="1" lang="ja-JP" altLang="en-US" dirty="0" smtClean="0"/>
              <a:t> </a:t>
            </a:r>
            <a:r>
              <a:rPr lang="en-US" altLang="ja-JP" dirty="0" smtClean="0"/>
              <a:t>Apple</a:t>
            </a:r>
            <a:r>
              <a:rPr lang="ko-KR" altLang="en-US" dirty="0" smtClean="0"/>
              <a:t>社의 아이포드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아이패드</a:t>
            </a:r>
            <a:r>
              <a:rPr lang="en-US" altLang="ko-KR" dirty="0"/>
              <a:t>, </a:t>
            </a:r>
            <a:r>
              <a:rPr lang="ko-KR" altLang="en-US" dirty="0" err="1" smtClean="0"/>
              <a:t>아이폰이라는</a:t>
            </a:r>
            <a:r>
              <a:rPr lang="ko-KR" altLang="en-US" dirty="0" smtClean="0"/>
              <a:t>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아이</a:t>
            </a:r>
            <a:r>
              <a:rPr lang="en-US" altLang="ko-KR" dirty="0" smtClean="0"/>
              <a:t>(I) </a:t>
            </a:r>
            <a:r>
              <a:rPr lang="ko-KR" altLang="en-US" dirty="0" smtClean="0"/>
              <a:t>시리즈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는 제조업 상품이라기 보다는 서비스 상품이라는 이미지가 강함</a:t>
            </a:r>
            <a:r>
              <a:rPr lang="en-US" altLang="ko-KR" dirty="0" smtClean="0"/>
              <a:t>.</a:t>
            </a:r>
          </a:p>
          <a:p>
            <a:pPr marL="0" indent="0" latinLnBrk="1">
              <a:buNone/>
            </a:pPr>
            <a:r>
              <a:rPr lang="ja-JP" altLang="en-US" dirty="0" smtClean="0"/>
              <a:t>   （</a:t>
            </a:r>
            <a:r>
              <a:rPr lang="ko-KR" altLang="en-US" dirty="0" smtClean="0"/>
              <a:t>또 미국에는 제조공장도 없음</a:t>
            </a:r>
            <a:r>
              <a:rPr lang="en-US" altLang="ko-KR" dirty="0" smtClean="0"/>
              <a:t>)</a:t>
            </a:r>
          </a:p>
          <a:p>
            <a:pPr latinLnBrk="1"/>
            <a:r>
              <a:rPr kumimoji="1" lang="ko-KR" altLang="en-US" dirty="0" err="1" smtClean="0"/>
              <a:t>스티브잡스</a:t>
            </a:r>
            <a:r>
              <a:rPr kumimoji="1" lang="en-US" altLang="ko-KR" dirty="0" smtClean="0"/>
              <a:t>(</a:t>
            </a:r>
            <a:r>
              <a:rPr kumimoji="1" lang="en-US" altLang="ja-JP" dirty="0" smtClean="0"/>
              <a:t>Steve Jobs)</a:t>
            </a:r>
            <a:r>
              <a:rPr kumimoji="1" lang="ko-KR" altLang="en-US" dirty="0" smtClean="0"/>
              <a:t>가</a:t>
            </a:r>
            <a:r>
              <a:rPr kumimoji="1" lang="en-US" altLang="ja-JP" dirty="0" smtClean="0"/>
              <a:t> </a:t>
            </a:r>
            <a:r>
              <a:rPr kumimoji="1" lang="ko-KR" altLang="en-US" dirty="0" smtClean="0"/>
              <a:t>성공한 이유는</a:t>
            </a:r>
            <a:r>
              <a:rPr kumimoji="1" lang="en-US" altLang="ko-KR" dirty="0" smtClean="0"/>
              <a:t>?</a:t>
            </a:r>
            <a:endParaRPr kumimoji="1" lang="en-US" altLang="ja-JP" dirty="0" smtClean="0"/>
          </a:p>
          <a:p>
            <a:pPr latinLnBrk="1">
              <a:buNone/>
            </a:pPr>
            <a:r>
              <a:rPr lang="ja-JP" altLang="en-US" dirty="0" smtClean="0"/>
              <a:t>　</a:t>
            </a:r>
            <a:r>
              <a:rPr lang="ko-KR" altLang="en-US" dirty="0" smtClean="0">
                <a:solidFill>
                  <a:srgbClr val="7030A0"/>
                </a:solidFill>
              </a:rPr>
              <a:t>서양</a:t>
            </a:r>
            <a:r>
              <a:rPr lang="en-US" altLang="ko-KR" dirty="0" smtClean="0">
                <a:solidFill>
                  <a:srgbClr val="7030A0"/>
                </a:solidFill>
              </a:rPr>
              <a:t>(</a:t>
            </a:r>
            <a:r>
              <a:rPr lang="ja-JP" altLang="en-US" dirty="0" smtClean="0">
                <a:solidFill>
                  <a:srgbClr val="7030A0"/>
                </a:solidFill>
              </a:rPr>
              <a:t>西洋</a:t>
            </a:r>
            <a:r>
              <a:rPr lang="en-US" altLang="ja-JP" dirty="0" smtClean="0">
                <a:solidFill>
                  <a:srgbClr val="7030A0"/>
                </a:solidFill>
              </a:rPr>
              <a:t>)</a:t>
            </a:r>
            <a:r>
              <a:rPr lang="ko-KR" altLang="en-US" dirty="0" smtClean="0">
                <a:solidFill>
                  <a:srgbClr val="7030A0"/>
                </a:solidFill>
              </a:rPr>
              <a:t> 논리</a:t>
            </a:r>
            <a:r>
              <a:rPr lang="en-US" altLang="ko-KR" dirty="0" smtClean="0">
                <a:solidFill>
                  <a:srgbClr val="7030A0"/>
                </a:solidFill>
              </a:rPr>
              <a:t>(</a:t>
            </a:r>
            <a:r>
              <a:rPr lang="ja-JP" altLang="en-US" dirty="0" smtClean="0">
                <a:solidFill>
                  <a:srgbClr val="7030A0"/>
                </a:solidFill>
              </a:rPr>
              <a:t>論理</a:t>
            </a:r>
            <a:r>
              <a:rPr lang="en-US" altLang="ja-JP" dirty="0" smtClean="0">
                <a:solidFill>
                  <a:srgbClr val="7030A0"/>
                </a:solidFill>
              </a:rPr>
              <a:t>)</a:t>
            </a:r>
            <a:r>
              <a:rPr lang="ko-KR" altLang="en-US" dirty="0" smtClean="0">
                <a:solidFill>
                  <a:srgbClr val="7030A0"/>
                </a:solidFill>
              </a:rPr>
              <a:t>와 동양</a:t>
            </a:r>
            <a:r>
              <a:rPr lang="en-US" altLang="ko-KR" dirty="0" smtClean="0">
                <a:solidFill>
                  <a:srgbClr val="7030A0"/>
                </a:solidFill>
              </a:rPr>
              <a:t>(</a:t>
            </a:r>
            <a:r>
              <a:rPr lang="ja-JP" altLang="en-US" dirty="0" smtClean="0">
                <a:solidFill>
                  <a:srgbClr val="7030A0"/>
                </a:solidFill>
              </a:rPr>
              <a:t>東洋</a:t>
            </a:r>
            <a:r>
              <a:rPr lang="en-US" altLang="ja-JP" dirty="0" smtClean="0">
                <a:solidFill>
                  <a:srgbClr val="7030A0"/>
                </a:solidFill>
              </a:rPr>
              <a:t>)</a:t>
            </a:r>
            <a:r>
              <a:rPr lang="ko-KR" altLang="en-US" dirty="0" smtClean="0">
                <a:solidFill>
                  <a:srgbClr val="7030A0"/>
                </a:solidFill>
              </a:rPr>
              <a:t> 직관</a:t>
            </a:r>
            <a:r>
              <a:rPr lang="en-US" altLang="ko-KR" dirty="0" smtClean="0">
                <a:solidFill>
                  <a:srgbClr val="7030A0"/>
                </a:solidFill>
              </a:rPr>
              <a:t>(</a:t>
            </a:r>
            <a:r>
              <a:rPr lang="ja-JP" altLang="en-US" dirty="0" smtClean="0">
                <a:solidFill>
                  <a:srgbClr val="7030A0"/>
                </a:solidFill>
              </a:rPr>
              <a:t>直感</a:t>
            </a:r>
            <a:r>
              <a:rPr lang="en-US" altLang="ja-JP" dirty="0" smtClean="0">
                <a:solidFill>
                  <a:srgbClr val="7030A0"/>
                </a:solidFill>
              </a:rPr>
              <a:t>)</a:t>
            </a:r>
            <a:r>
              <a:rPr lang="ko-KR" altLang="en-US" dirty="0" smtClean="0">
                <a:solidFill>
                  <a:srgbClr val="7030A0"/>
                </a:solidFill>
              </a:rPr>
              <a:t> 융합이 있었기 때문이 아닐까</a:t>
            </a:r>
            <a:r>
              <a:rPr lang="en-US" altLang="ko-KR" dirty="0" smtClean="0">
                <a:solidFill>
                  <a:srgbClr val="7030A0"/>
                </a:solidFill>
              </a:rPr>
              <a:t>?(</a:t>
            </a:r>
            <a:r>
              <a:rPr lang="ko-KR" altLang="en-US" dirty="0" smtClean="0">
                <a:solidFill>
                  <a:srgbClr val="7030A0"/>
                </a:solidFill>
              </a:rPr>
              <a:t>국중호</a:t>
            </a:r>
            <a:r>
              <a:rPr lang="en-US" altLang="ko-KR" dirty="0" smtClean="0">
                <a:solidFill>
                  <a:srgbClr val="7030A0"/>
                </a:solidFill>
              </a:rPr>
              <a:t>).</a:t>
            </a:r>
          </a:p>
          <a:p>
            <a:pPr latinLnBrk="1"/>
            <a:r>
              <a:rPr lang="ko-KR" altLang="en-US" dirty="0">
                <a:solidFill>
                  <a:srgbClr val="7030A0"/>
                </a:solidFill>
              </a:rPr>
              <a:t>이종교배</a:t>
            </a:r>
            <a:r>
              <a:rPr lang="en-US" altLang="ko-KR" dirty="0">
                <a:solidFill>
                  <a:srgbClr val="7030A0"/>
                </a:solidFill>
              </a:rPr>
              <a:t>(</a:t>
            </a:r>
            <a:r>
              <a:rPr lang="ja-JP" altLang="en-US" dirty="0">
                <a:solidFill>
                  <a:srgbClr val="7030A0"/>
                </a:solidFill>
              </a:rPr>
              <a:t>異種交配</a:t>
            </a:r>
            <a:r>
              <a:rPr lang="en-US" altLang="ja-JP" dirty="0">
                <a:solidFill>
                  <a:srgbClr val="7030A0"/>
                </a:solidFill>
              </a:rPr>
              <a:t>)</a:t>
            </a:r>
            <a:r>
              <a:rPr lang="ko-KR" altLang="en-US" dirty="0">
                <a:solidFill>
                  <a:srgbClr val="7030A0"/>
                </a:solidFill>
              </a:rPr>
              <a:t>가 </a:t>
            </a:r>
            <a:r>
              <a:rPr lang="ko-KR" altLang="en-US" dirty="0" smtClean="0">
                <a:solidFill>
                  <a:srgbClr val="7030A0"/>
                </a:solidFill>
              </a:rPr>
              <a:t>진화를 </a:t>
            </a:r>
            <a:r>
              <a:rPr lang="ko-KR" altLang="en-US" dirty="0">
                <a:solidFill>
                  <a:srgbClr val="7030A0"/>
                </a:solidFill>
              </a:rPr>
              <a:t>낳는다</a:t>
            </a:r>
            <a:r>
              <a:rPr lang="en-US" altLang="ko-KR" dirty="0">
                <a:solidFill>
                  <a:srgbClr val="7030A0"/>
                </a:solidFill>
              </a:rPr>
              <a:t>(</a:t>
            </a:r>
            <a:r>
              <a:rPr lang="ja-JP" altLang="en-US" dirty="0">
                <a:solidFill>
                  <a:srgbClr val="7030A0"/>
                </a:solidFill>
              </a:rPr>
              <a:t>孫正義</a:t>
            </a:r>
            <a:r>
              <a:rPr lang="en-US" altLang="ja-JP" dirty="0">
                <a:solidFill>
                  <a:srgbClr val="7030A0"/>
                </a:solidFill>
              </a:rPr>
              <a:t>).</a:t>
            </a:r>
            <a:endParaRPr lang="ja-JP" altLang="en-US" dirty="0">
              <a:solidFill>
                <a:srgbClr val="7030A0"/>
              </a:solidFill>
            </a:endParaRPr>
          </a:p>
          <a:p>
            <a:pPr latinLnBrk="1">
              <a:buNone/>
            </a:pPr>
            <a:endParaRPr kumimoji="1" lang="ja-JP" altLang="en-US" dirty="0">
              <a:solidFill>
                <a:srgbClr val="7030A0"/>
              </a:solidFill>
            </a:endParaRPr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557C5-32E1-49E2-8200-376E19DB29D6}" type="slidenum">
              <a:rPr kumimoji="1" lang="ja-JP" altLang="en-US" smtClean="0"/>
              <a:pPr/>
              <a:t>64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60686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792088"/>
          </a:xfrm>
        </p:spPr>
        <p:txBody>
          <a:bodyPr>
            <a:normAutofit/>
          </a:bodyPr>
          <a:lstStyle/>
          <a:p>
            <a:pPr marL="742950" indent="-742950" algn="l">
              <a:buFont typeface="Wingdings" pitchFamily="2" charset="2"/>
              <a:buChar char="u"/>
            </a:pPr>
            <a:r>
              <a:rPr kumimoji="1" lang="ko-KR" altLang="en-US" sz="4000" dirty="0" smtClean="0"/>
              <a:t>일본의 딜레마와 한국의 고뇌</a:t>
            </a:r>
            <a:endParaRPr kumimoji="1" lang="ja-JP" altLang="en-US" sz="4000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23528" y="1196752"/>
            <a:ext cx="8712968" cy="5400600"/>
          </a:xfrm>
        </p:spPr>
        <p:txBody>
          <a:bodyPr>
            <a:noAutofit/>
          </a:bodyPr>
          <a:lstStyle/>
          <a:p>
            <a:pPr latinLnBrk="1"/>
            <a:r>
              <a:rPr kumimoji="1" lang="ko-KR" altLang="en-US" dirty="0" smtClean="0"/>
              <a:t>일본의 딜레마</a:t>
            </a:r>
            <a:r>
              <a:rPr kumimoji="1" lang="ja-JP" altLang="en-US" dirty="0" smtClean="0"/>
              <a:t>：</a:t>
            </a:r>
            <a:r>
              <a:rPr kumimoji="1" lang="ko-KR" altLang="en-US" dirty="0" smtClean="0"/>
              <a:t>개인이 변화</a:t>
            </a:r>
            <a:r>
              <a:rPr lang="ko-KR" altLang="en-US" dirty="0" smtClean="0"/>
              <a:t>의 필요성을 인식하지 못하거나 설사 인식하고 있다고 하더라도 개인이 나서는 추진동력은 상실하고 있음</a:t>
            </a:r>
            <a:r>
              <a:rPr lang="en-US" altLang="ko-KR" dirty="0" smtClean="0"/>
              <a:t>.</a:t>
            </a:r>
          </a:p>
          <a:p>
            <a:pPr latinLnBrk="1"/>
            <a:r>
              <a:rPr lang="ko-KR" altLang="en-US" dirty="0" smtClean="0"/>
              <a:t>한국의 고뇌</a:t>
            </a:r>
            <a:r>
              <a:rPr lang="ja-JP" altLang="en-US" dirty="0" smtClean="0"/>
              <a:t>：</a:t>
            </a:r>
            <a:r>
              <a:rPr lang="ko-KR" altLang="en-US" dirty="0" smtClean="0"/>
              <a:t>추진동력은 있으나 </a:t>
            </a:r>
            <a:r>
              <a:rPr lang="ko-KR" altLang="en-US" dirty="0" smtClean="0"/>
              <a:t>뒷심 기르기와 </a:t>
            </a:r>
            <a:r>
              <a:rPr lang="ko-KR" altLang="en-US" dirty="0" smtClean="0"/>
              <a:t>원천기술확보가 어려운 분위기</a:t>
            </a:r>
            <a:r>
              <a:rPr lang="en-US" altLang="ko-KR" dirty="0" smtClean="0"/>
              <a:t>.</a:t>
            </a:r>
          </a:p>
          <a:p>
            <a:pPr latinLnBrk="1"/>
            <a:r>
              <a:rPr kumimoji="1" lang="ko-KR" altLang="en-US" dirty="0" smtClean="0"/>
              <a:t>한국과 일본은 제조업의 가격경쟁을 유지하기 어려운 쪽으로 시장이 변해가고 있음</a:t>
            </a:r>
            <a:r>
              <a:rPr kumimoji="1" lang="en-US" altLang="ko-KR" dirty="0" smtClean="0"/>
              <a:t>.</a:t>
            </a:r>
            <a:endParaRPr kumimoji="1" lang="en-US" altLang="ja-JP" dirty="0" smtClean="0"/>
          </a:p>
          <a:p>
            <a:pPr latinLnBrk="1"/>
            <a:r>
              <a:rPr lang="ko-KR" altLang="en-US" dirty="0" smtClean="0"/>
              <a:t>허심탄회한 열띤 토론</a:t>
            </a:r>
            <a:r>
              <a:rPr lang="en-US" altLang="ko-KR" dirty="0" smtClean="0"/>
              <a:t>(</a:t>
            </a:r>
            <a:r>
              <a:rPr lang="en-US" altLang="ja-JP" dirty="0" smtClean="0"/>
              <a:t>Brain Storming)</a:t>
            </a:r>
            <a:r>
              <a:rPr lang="ko-KR" altLang="en-US" dirty="0" smtClean="0"/>
              <a:t>이 있어야 하는데 그러한 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場</a:t>
            </a:r>
            <a:r>
              <a:rPr lang="en-US" altLang="ko-KR" dirty="0" smtClean="0"/>
              <a:t>)</a:t>
            </a:r>
            <a:r>
              <a:rPr lang="ko-KR" altLang="en-US" dirty="0" smtClean="0"/>
              <a:t>을 만들기가 어려움</a:t>
            </a:r>
            <a:r>
              <a:rPr lang="en-US" altLang="ko-KR" dirty="0" smtClean="0"/>
              <a:t>.</a:t>
            </a:r>
          </a:p>
          <a:p>
            <a:pPr latinLnBrk="1"/>
            <a:r>
              <a:rPr lang="en-US" altLang="ko-KR" dirty="0" smtClean="0"/>
              <a:t>(</a:t>
            </a:r>
            <a:r>
              <a:rPr lang="ko-KR" altLang="en-US" dirty="0" smtClean="0"/>
              <a:t> </a:t>
            </a:r>
            <a:r>
              <a:rPr lang="en-US" altLang="ja-JP" dirty="0"/>
              <a:t>KJ</a:t>
            </a:r>
            <a:r>
              <a:rPr lang="ko-KR" altLang="en-US" dirty="0"/>
              <a:t>망</a:t>
            </a:r>
            <a:r>
              <a:rPr lang="en-US" altLang="ko-KR" dirty="0"/>
              <a:t>(</a:t>
            </a:r>
            <a:r>
              <a:rPr lang="ja-JP" altLang="en-US" dirty="0"/>
              <a:t>網</a:t>
            </a:r>
            <a:r>
              <a:rPr lang="en-US" altLang="ja-JP" dirty="0"/>
              <a:t>) </a:t>
            </a:r>
            <a:r>
              <a:rPr lang="ko-KR" altLang="en-US" dirty="0" smtClean="0"/>
              <a:t>만들기에 조그만 역할</a:t>
            </a:r>
            <a:r>
              <a:rPr lang="en-US" altLang="ko-KR" dirty="0" smtClean="0"/>
              <a:t>?)</a:t>
            </a:r>
            <a:endParaRPr lang="en-US" altLang="ja-JP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557C5-32E1-49E2-8200-376E19DB29D6}" type="slidenum">
              <a:rPr kumimoji="1" lang="ja-JP" altLang="en-US" smtClean="0"/>
              <a:pPr/>
              <a:t>65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59927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424936" cy="1512168"/>
          </a:xfrm>
        </p:spPr>
        <p:txBody>
          <a:bodyPr/>
          <a:lstStyle/>
          <a:p>
            <a:pPr algn="l"/>
            <a:r>
              <a:rPr lang="ko-KR" altLang="en-US" sz="3600" b="1" dirty="0" smtClean="0"/>
              <a:t>제</a:t>
            </a:r>
            <a:r>
              <a:rPr lang="en-US" altLang="ko-KR" sz="3600" b="1" dirty="0" smtClean="0"/>
              <a:t>2</a:t>
            </a:r>
            <a:r>
              <a:rPr lang="ko-KR" altLang="en-US" sz="3600" b="1" dirty="0" smtClean="0"/>
              <a:t>부 </a:t>
            </a:r>
            <a:r>
              <a:rPr lang="ko-KR" altLang="en-US" sz="3600" b="1" dirty="0" smtClean="0"/>
              <a:t>한일 양국민의 사고방식과 경쟁력 </a:t>
            </a:r>
            <a:endParaRPr kumimoji="1" lang="ja-JP" altLang="en-US" sz="36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11560" y="1844824"/>
            <a:ext cx="7941568" cy="4320480"/>
          </a:xfrm>
        </p:spPr>
        <p:txBody>
          <a:bodyPr/>
          <a:lstStyle/>
          <a:p>
            <a:r>
              <a:rPr lang="ko-KR" altLang="en-US" b="1" dirty="0" smtClean="0"/>
              <a:t>한국인과 일본인의 사고방식 비교와 경쟁력</a:t>
            </a:r>
            <a:endParaRPr lang="en-US" altLang="ko-KR" b="1" dirty="0" smtClean="0"/>
          </a:p>
          <a:p>
            <a:r>
              <a:rPr lang="ko-KR" altLang="en-US" b="1" dirty="0" smtClean="0"/>
              <a:t>일본 기업인으로서</a:t>
            </a:r>
            <a:r>
              <a:rPr lang="en-US" altLang="ko-KR" b="1" dirty="0" smtClean="0"/>
              <a:t>,  </a:t>
            </a:r>
          </a:p>
          <a:p>
            <a:pPr marL="0" indent="0">
              <a:buNone/>
            </a:pPr>
            <a:r>
              <a:rPr lang="en-US" altLang="ko-KR" dirty="0" smtClean="0"/>
              <a:t>1)</a:t>
            </a:r>
            <a:r>
              <a:rPr lang="ko-KR" altLang="ja-JP" dirty="0" err="1" smtClean="0"/>
              <a:t>이나모리</a:t>
            </a:r>
            <a:r>
              <a:rPr lang="ko-KR" altLang="ja-JP" dirty="0" smtClean="0"/>
              <a:t> </a:t>
            </a:r>
            <a:r>
              <a:rPr lang="ko-KR" altLang="ja-JP" dirty="0" err="1" smtClean="0"/>
              <a:t>가즈오</a:t>
            </a:r>
            <a:r>
              <a:rPr lang="en-US" altLang="ja-JP" dirty="0" smtClean="0"/>
              <a:t> </a:t>
            </a:r>
            <a:r>
              <a:rPr lang="ko-KR" altLang="ja-JP" dirty="0"/>
              <a:t>교세라</a:t>
            </a:r>
            <a:r>
              <a:rPr lang="en-US" altLang="ja-JP" dirty="0"/>
              <a:t> </a:t>
            </a:r>
            <a:r>
              <a:rPr lang="ko-KR" altLang="ja-JP" dirty="0" smtClean="0"/>
              <a:t>창업자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b="1" dirty="0" smtClean="0"/>
              <a:t>2)</a:t>
            </a:r>
            <a:r>
              <a:rPr lang="ko-KR" altLang="ja-JP" dirty="0"/>
              <a:t> 손정의</a:t>
            </a:r>
            <a:r>
              <a:rPr lang="en-US" altLang="ja-JP" dirty="0"/>
              <a:t>(</a:t>
            </a:r>
            <a:r>
              <a:rPr lang="ko-KR" altLang="ja-JP" dirty="0" smtClean="0"/>
              <a:t>孫正義</a:t>
            </a:r>
            <a:r>
              <a:rPr lang="en-US" altLang="ja-JP" dirty="0" smtClean="0"/>
              <a:t>) </a:t>
            </a:r>
            <a:r>
              <a:rPr lang="ko-KR" altLang="en-US" dirty="0"/>
              <a:t>소프트뱅크 사장</a:t>
            </a:r>
            <a:endParaRPr lang="en-US" altLang="ko-KR" b="1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66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71300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507288" cy="701328"/>
          </a:xfrm>
        </p:spPr>
        <p:txBody>
          <a:bodyPr/>
          <a:lstStyle/>
          <a:p>
            <a:pPr algn="l"/>
            <a:r>
              <a:rPr lang="en-US" altLang="ko-KR" sz="3600" b="1" dirty="0"/>
              <a:t>1. </a:t>
            </a:r>
            <a:r>
              <a:rPr lang="ko-KR" altLang="ja-JP" sz="3600" b="1" dirty="0" smtClean="0"/>
              <a:t>한일</a:t>
            </a:r>
            <a:r>
              <a:rPr lang="en-US" altLang="ko-KR" sz="3600" b="1" dirty="0" smtClean="0"/>
              <a:t> </a:t>
            </a:r>
            <a:r>
              <a:rPr lang="ko-KR" altLang="en-US" sz="3600" b="1" dirty="0" smtClean="0"/>
              <a:t>양국민</a:t>
            </a:r>
            <a:r>
              <a:rPr lang="ko-KR" altLang="ja-JP" sz="3600" b="1" dirty="0" smtClean="0"/>
              <a:t>의 </a:t>
            </a:r>
            <a:r>
              <a:rPr lang="ko-KR" altLang="en-US" sz="3600" b="1" dirty="0" smtClean="0"/>
              <a:t>사고방식 비교와 경쟁력</a:t>
            </a:r>
            <a:endParaRPr kumimoji="1" lang="ja-JP" altLang="en-US" sz="3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5544616"/>
          </a:xfrm>
        </p:spPr>
        <p:txBody>
          <a:bodyPr/>
          <a:lstStyle/>
          <a:p>
            <a:r>
              <a:rPr lang="en-US" altLang="ko-KR" dirty="0" smtClean="0"/>
              <a:t>(</a:t>
            </a:r>
            <a:r>
              <a:rPr lang="ko-KR" altLang="ja-JP" dirty="0" err="1"/>
              <a:t>속물스런</a:t>
            </a:r>
            <a:r>
              <a:rPr lang="ko-KR" altLang="ja-JP" dirty="0"/>
              <a:t> </a:t>
            </a:r>
            <a:r>
              <a:rPr lang="ko-KR" altLang="en-US" dirty="0" smtClean="0"/>
              <a:t>질문</a:t>
            </a:r>
            <a:r>
              <a:rPr lang="en-US" altLang="ko-KR" dirty="0" smtClean="0"/>
              <a:t>) </a:t>
            </a:r>
            <a:r>
              <a:rPr lang="ko-KR" altLang="ja-JP" dirty="0" smtClean="0"/>
              <a:t>한국</a:t>
            </a:r>
            <a:r>
              <a:rPr lang="ko-KR" altLang="en-US" dirty="0" smtClean="0"/>
              <a:t>인과 </a:t>
            </a:r>
            <a:r>
              <a:rPr lang="ko-KR" altLang="ja-JP" dirty="0" smtClean="0"/>
              <a:t>일본</a:t>
            </a:r>
            <a:r>
              <a:rPr lang="ko-KR" altLang="en-US" dirty="0" smtClean="0"/>
              <a:t>인이 말싸움으로</a:t>
            </a:r>
            <a:r>
              <a:rPr lang="ko-KR" altLang="ja-JP" dirty="0" smtClean="0"/>
              <a:t> </a:t>
            </a:r>
            <a:r>
              <a:rPr lang="ko-KR" altLang="ja-JP" dirty="0"/>
              <a:t>한판 붙는다면 누가 이길까</a:t>
            </a:r>
            <a:r>
              <a:rPr lang="en-US" altLang="ja-JP" dirty="0"/>
              <a:t>? 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・・・</a:t>
            </a:r>
            <a:endParaRPr lang="en-US" altLang="ko-KR" dirty="0" smtClean="0"/>
          </a:p>
          <a:p>
            <a:r>
              <a:rPr lang="en-US" altLang="ko-KR" dirty="0" smtClean="0"/>
              <a:t>(</a:t>
            </a:r>
            <a:r>
              <a:rPr lang="ko-KR" altLang="en-US" dirty="0" smtClean="0"/>
              <a:t>답</a:t>
            </a:r>
            <a:r>
              <a:rPr lang="en-US" altLang="ko-KR" dirty="0" smtClean="0"/>
              <a:t>)</a:t>
            </a:r>
            <a:r>
              <a:rPr lang="ko-KR" altLang="ja-JP" dirty="0" smtClean="0"/>
              <a:t> </a:t>
            </a:r>
            <a:r>
              <a:rPr lang="ko-KR" altLang="ja-JP" dirty="0"/>
              <a:t>처음 대결에서는 </a:t>
            </a:r>
            <a:r>
              <a:rPr lang="ko-KR" altLang="ja-JP" dirty="0" smtClean="0"/>
              <a:t>한국</a:t>
            </a:r>
            <a:r>
              <a:rPr lang="ko-KR" altLang="en-US" dirty="0" smtClean="0"/>
              <a:t>인이</a:t>
            </a:r>
            <a:r>
              <a:rPr lang="ko-KR" altLang="ja-JP" dirty="0" smtClean="0"/>
              <a:t> 일본</a:t>
            </a:r>
            <a:r>
              <a:rPr lang="ko-KR" altLang="en-US" dirty="0" smtClean="0"/>
              <a:t>인을</a:t>
            </a:r>
            <a:r>
              <a:rPr lang="ko-KR" altLang="ja-JP" dirty="0" smtClean="0"/>
              <a:t> </a:t>
            </a:r>
            <a:r>
              <a:rPr lang="ko-KR" altLang="ja-JP" dirty="0"/>
              <a:t>압도하는 </a:t>
            </a:r>
            <a:r>
              <a:rPr lang="ko-KR" altLang="ja-JP" dirty="0" smtClean="0"/>
              <a:t>분위기</a:t>
            </a:r>
            <a:r>
              <a:rPr lang="en-US" altLang="ja-JP" dirty="0" smtClean="0"/>
              <a:t>. </a:t>
            </a:r>
          </a:p>
          <a:p>
            <a:r>
              <a:rPr lang="ko-KR" altLang="ja-JP" dirty="0" smtClean="0"/>
              <a:t>한국</a:t>
            </a:r>
            <a:r>
              <a:rPr lang="ko-KR" altLang="en-US" dirty="0" smtClean="0"/>
              <a:t>인은</a:t>
            </a:r>
            <a:r>
              <a:rPr lang="ko-KR" altLang="ja-JP" dirty="0" smtClean="0"/>
              <a:t> </a:t>
            </a:r>
            <a:r>
              <a:rPr lang="ko-KR" altLang="ja-JP" dirty="0"/>
              <a:t>이것도 저것도 아는 듯 </a:t>
            </a:r>
            <a:r>
              <a:rPr lang="ko-KR" altLang="ja-JP" dirty="0" smtClean="0"/>
              <a:t>일본</a:t>
            </a:r>
            <a:r>
              <a:rPr lang="ko-KR" altLang="en-US" dirty="0" smtClean="0"/>
              <a:t>인들</a:t>
            </a:r>
            <a:r>
              <a:rPr lang="ko-KR" altLang="ja-JP" dirty="0" smtClean="0"/>
              <a:t>  </a:t>
            </a:r>
            <a:r>
              <a:rPr lang="ko-KR" altLang="ja-JP" dirty="0"/>
              <a:t>앞에서 자신의 지식 수준을 </a:t>
            </a:r>
            <a:r>
              <a:rPr lang="ko-KR" altLang="ja-JP" dirty="0" smtClean="0"/>
              <a:t>역설</a:t>
            </a:r>
            <a:r>
              <a:rPr lang="en-US" altLang="ja-JP" dirty="0" smtClean="0"/>
              <a:t>. </a:t>
            </a:r>
          </a:p>
          <a:p>
            <a:r>
              <a:rPr lang="ko-KR" altLang="ja-JP" dirty="0" smtClean="0"/>
              <a:t>나서지 </a:t>
            </a:r>
            <a:r>
              <a:rPr lang="ko-KR" altLang="ja-JP" dirty="0"/>
              <a:t>않는 </a:t>
            </a:r>
            <a:r>
              <a:rPr lang="ko-KR" altLang="ja-JP" dirty="0" smtClean="0"/>
              <a:t>일본</a:t>
            </a:r>
            <a:r>
              <a:rPr lang="ko-KR" altLang="en-US" dirty="0" smtClean="0"/>
              <a:t>인</a:t>
            </a:r>
            <a:r>
              <a:rPr lang="ko-KR" altLang="ja-JP" dirty="0" smtClean="0"/>
              <a:t>들인지라 </a:t>
            </a:r>
            <a:r>
              <a:rPr lang="ko-KR" altLang="ja-JP" dirty="0"/>
              <a:t>대개는 </a:t>
            </a:r>
            <a:endParaRPr lang="en-US" altLang="ko-KR" dirty="0" smtClean="0"/>
          </a:p>
          <a:p>
            <a:pPr marL="355600" indent="-82550">
              <a:buNone/>
            </a:pPr>
            <a:r>
              <a:rPr lang="en-US" altLang="ja-JP" dirty="0"/>
              <a:t> </a:t>
            </a:r>
            <a:r>
              <a:rPr lang="en-US" altLang="ja-JP" dirty="0" smtClean="0"/>
              <a:t>‘</a:t>
            </a:r>
            <a:r>
              <a:rPr lang="ko-KR" altLang="ja-JP" dirty="0"/>
              <a:t>아</a:t>
            </a:r>
            <a:r>
              <a:rPr lang="en-US" altLang="ja-JP" dirty="0"/>
              <a:t>! </a:t>
            </a:r>
            <a:r>
              <a:rPr lang="ko-KR" altLang="ja-JP" dirty="0"/>
              <a:t>그렇습니까</a:t>
            </a:r>
            <a:r>
              <a:rPr lang="en-US" altLang="ja-JP" dirty="0"/>
              <a:t>? </a:t>
            </a:r>
            <a:r>
              <a:rPr lang="en-US" altLang="ja-JP" dirty="0" smtClean="0"/>
              <a:t> </a:t>
            </a:r>
            <a:r>
              <a:rPr lang="ko-KR" altLang="ja-JP" dirty="0" smtClean="0"/>
              <a:t>그건 </a:t>
            </a:r>
            <a:r>
              <a:rPr lang="ko-KR" altLang="ja-JP" dirty="0"/>
              <a:t>몰랐습니다</a:t>
            </a:r>
            <a:r>
              <a:rPr lang="en-US" altLang="ja-JP" dirty="0"/>
              <a:t>’ </a:t>
            </a:r>
            <a:r>
              <a:rPr lang="ko-KR" altLang="ja-JP" dirty="0"/>
              <a:t>하고 고개를 끄덕이며 </a:t>
            </a:r>
            <a:r>
              <a:rPr lang="ko-KR" altLang="ja-JP" dirty="0" smtClean="0"/>
              <a:t>받아</a:t>
            </a:r>
            <a:r>
              <a:rPr lang="ko-KR" altLang="en-US" dirty="0" smtClean="0"/>
              <a:t>들임</a:t>
            </a:r>
            <a:r>
              <a:rPr lang="en-US" altLang="ja-JP" dirty="0" smtClean="0"/>
              <a:t>.</a:t>
            </a:r>
            <a:endParaRPr kumimoji="1" lang="ja-JP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67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825553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5544616"/>
          </a:xfrm>
        </p:spPr>
        <p:txBody>
          <a:bodyPr/>
          <a:lstStyle/>
          <a:p>
            <a:r>
              <a:rPr lang="en-US" altLang="ja-JP" dirty="0"/>
              <a:t> </a:t>
            </a:r>
            <a:r>
              <a:rPr lang="ko-KR" altLang="ja-JP" dirty="0" smtClean="0"/>
              <a:t>한국</a:t>
            </a:r>
            <a:r>
              <a:rPr lang="ko-KR" altLang="en-US" dirty="0" smtClean="0"/>
              <a:t>인이 </a:t>
            </a:r>
            <a:r>
              <a:rPr lang="ko-KR" altLang="ja-JP" dirty="0" smtClean="0"/>
              <a:t>일본</a:t>
            </a:r>
            <a:r>
              <a:rPr lang="ko-KR" altLang="en-US" dirty="0" smtClean="0"/>
              <a:t>인한테</a:t>
            </a:r>
            <a:r>
              <a:rPr lang="ko-KR" altLang="ja-JP" dirty="0" smtClean="0"/>
              <a:t> 말을 </a:t>
            </a:r>
            <a:r>
              <a:rPr lang="ko-KR" altLang="ja-JP" dirty="0"/>
              <a:t>꺼내면</a:t>
            </a:r>
            <a:r>
              <a:rPr lang="en-US" altLang="ja-JP" dirty="0"/>
              <a:t>, </a:t>
            </a:r>
            <a:r>
              <a:rPr lang="ko-KR" altLang="ja-JP" dirty="0"/>
              <a:t>일본 </a:t>
            </a:r>
            <a:r>
              <a:rPr lang="ko-KR" altLang="en-US" dirty="0" smtClean="0"/>
              <a:t>일들은 </a:t>
            </a:r>
            <a:r>
              <a:rPr lang="ko-KR" altLang="ja-JP" dirty="0" smtClean="0"/>
              <a:t>설사 </a:t>
            </a:r>
            <a:r>
              <a:rPr lang="ko-KR" altLang="ja-JP" dirty="0"/>
              <a:t>자신이 어느 정도 안다 해도 </a:t>
            </a:r>
            <a:r>
              <a:rPr lang="en-US" altLang="ja-JP" dirty="0"/>
              <a:t>‘</a:t>
            </a:r>
            <a:r>
              <a:rPr lang="ko-KR" altLang="ja-JP" dirty="0"/>
              <a:t>그건 </a:t>
            </a:r>
            <a:r>
              <a:rPr lang="ko-KR" altLang="ja-JP" dirty="0" smtClean="0"/>
              <a:t>내</a:t>
            </a:r>
            <a:r>
              <a:rPr lang="ko-KR" altLang="en-US" dirty="0" smtClean="0"/>
              <a:t>가 하는 일</a:t>
            </a:r>
            <a:r>
              <a:rPr lang="ko-KR" altLang="ja-JP" dirty="0" smtClean="0"/>
              <a:t>이 </a:t>
            </a:r>
            <a:r>
              <a:rPr lang="ko-KR" altLang="ja-JP" dirty="0"/>
              <a:t>아니라 잘 모르겠다</a:t>
            </a:r>
            <a:r>
              <a:rPr lang="en-US" altLang="ja-JP" dirty="0"/>
              <a:t>’</a:t>
            </a:r>
            <a:r>
              <a:rPr lang="ko-KR" altLang="ja-JP" dirty="0"/>
              <a:t>며 대답을 </a:t>
            </a:r>
            <a:r>
              <a:rPr lang="ko-KR" altLang="ja-JP" dirty="0" smtClean="0"/>
              <a:t>꺼려</a:t>
            </a:r>
            <a:r>
              <a:rPr lang="ko-KR" altLang="en-US" dirty="0" smtClean="0"/>
              <a:t>함</a:t>
            </a:r>
            <a:r>
              <a:rPr lang="en-US" altLang="ja-JP" dirty="0" smtClean="0"/>
              <a:t>.</a:t>
            </a:r>
          </a:p>
          <a:p>
            <a:r>
              <a:rPr lang="ko-KR" altLang="ja-JP" dirty="0" smtClean="0"/>
              <a:t>단기전으로 </a:t>
            </a:r>
            <a:r>
              <a:rPr lang="ko-KR" altLang="ja-JP" dirty="0"/>
              <a:t>끝난다면</a:t>
            </a:r>
            <a:r>
              <a:rPr lang="en-US" altLang="ja-JP" dirty="0"/>
              <a:t> </a:t>
            </a:r>
            <a:r>
              <a:rPr lang="ko-KR" altLang="ja-JP" dirty="0" smtClean="0"/>
              <a:t>한국</a:t>
            </a:r>
            <a:r>
              <a:rPr lang="ko-KR" altLang="en-US" dirty="0" smtClean="0"/>
              <a:t>인</a:t>
            </a:r>
            <a:r>
              <a:rPr lang="ko-KR" altLang="ja-JP" dirty="0" smtClean="0"/>
              <a:t>의 판정승</a:t>
            </a:r>
            <a:r>
              <a:rPr lang="en-US" altLang="ja-JP" dirty="0" smtClean="0"/>
              <a:t>. </a:t>
            </a:r>
            <a:endParaRPr lang="ja-JP" altLang="ja-JP" dirty="0"/>
          </a:p>
          <a:p>
            <a:r>
              <a:rPr lang="ko-KR" altLang="en-US" dirty="0" smtClean="0"/>
              <a:t>또한 갑자기 순발력을 발휘하는 데에서도 한국인의 승리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그러나 일본에선 돌연</a:t>
            </a:r>
            <a:r>
              <a:rPr lang="ko-KR" altLang="ja-JP" dirty="0" smtClean="0"/>
              <a:t> </a:t>
            </a:r>
            <a:r>
              <a:rPr lang="ko-KR" altLang="ja-JP" dirty="0"/>
              <a:t>옆에서 치고 들어와 리듬 끊기는 일은 그리 일어나지 않기에 한국보다는 집중할 수 있는 </a:t>
            </a:r>
            <a:r>
              <a:rPr lang="ko-KR" altLang="ja-JP" dirty="0" smtClean="0"/>
              <a:t>환경</a:t>
            </a:r>
            <a:r>
              <a:rPr lang="en-US" altLang="ja-JP" dirty="0" smtClean="0"/>
              <a:t>.</a:t>
            </a:r>
            <a:endParaRPr lang="ja-JP" altLang="ja-JP" dirty="0"/>
          </a:p>
          <a:p>
            <a:endParaRPr kumimoji="1" lang="ja-JP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68</a:t>
            </a:fld>
            <a:endParaRPr lang="en-US" altLang="ja-JP"/>
          </a:p>
        </p:txBody>
      </p:sp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01328"/>
          </a:xfrm>
        </p:spPr>
        <p:txBody>
          <a:bodyPr/>
          <a:lstStyle/>
          <a:p>
            <a:pPr marL="571500" indent="-571500" algn="l">
              <a:buFont typeface="Wingdings" pitchFamily="2" charset="2"/>
              <a:buChar char="l"/>
            </a:pPr>
            <a:r>
              <a:rPr lang="ko-KR" altLang="en-US" sz="4000" b="1" dirty="0" smtClean="0"/>
              <a:t>단기전의 승부</a:t>
            </a:r>
            <a:endParaRPr kumimoji="1" lang="ja-JP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050694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5544616"/>
          </a:xfrm>
        </p:spPr>
        <p:txBody>
          <a:bodyPr/>
          <a:lstStyle/>
          <a:p>
            <a:r>
              <a:rPr lang="ko-KR" altLang="ja-JP" dirty="0"/>
              <a:t>문제는 장기전일 </a:t>
            </a:r>
            <a:r>
              <a:rPr lang="ko-KR" altLang="ja-JP" dirty="0" smtClean="0"/>
              <a:t>때</a:t>
            </a:r>
            <a:r>
              <a:rPr lang="en-US" altLang="ja-JP" dirty="0" smtClean="0"/>
              <a:t>.</a:t>
            </a:r>
          </a:p>
          <a:p>
            <a:r>
              <a:rPr lang="ko-KR" altLang="ja-JP" dirty="0" smtClean="0"/>
              <a:t>일본</a:t>
            </a:r>
            <a:r>
              <a:rPr lang="ko-KR" altLang="en-US" dirty="0" smtClean="0"/>
              <a:t>인들과</a:t>
            </a:r>
            <a:r>
              <a:rPr lang="ko-KR" altLang="ja-JP" dirty="0" smtClean="0"/>
              <a:t> </a:t>
            </a:r>
            <a:r>
              <a:rPr lang="ko-KR" altLang="ja-JP" dirty="0"/>
              <a:t>마주했던 </a:t>
            </a:r>
            <a:r>
              <a:rPr lang="ko-KR" altLang="ja-JP" dirty="0" smtClean="0"/>
              <a:t>한국</a:t>
            </a:r>
            <a:r>
              <a:rPr lang="ko-KR" altLang="en-US" dirty="0" smtClean="0"/>
              <a:t>인은</a:t>
            </a:r>
            <a:r>
              <a:rPr lang="ko-KR" altLang="ja-JP" dirty="0" smtClean="0"/>
              <a:t> </a:t>
            </a:r>
            <a:r>
              <a:rPr lang="ko-KR" altLang="ja-JP" dirty="0"/>
              <a:t>상대방을 떠올리며</a:t>
            </a:r>
            <a:r>
              <a:rPr lang="en-US" altLang="ja-JP" dirty="0"/>
              <a:t>, ‘</a:t>
            </a:r>
            <a:r>
              <a:rPr lang="ko-KR" altLang="ja-JP" dirty="0"/>
              <a:t>저 친군 이런 것도 모르나</a:t>
            </a:r>
            <a:r>
              <a:rPr lang="en-US" altLang="ja-JP" dirty="0" smtClean="0"/>
              <a:t>!’ </a:t>
            </a:r>
            <a:r>
              <a:rPr lang="ko-KR" altLang="ja-JP" dirty="0"/>
              <a:t>하고 답답해 할 수 </a:t>
            </a:r>
            <a:r>
              <a:rPr lang="ko-KR" altLang="ja-JP" dirty="0" smtClean="0"/>
              <a:t>있</a:t>
            </a:r>
            <a:r>
              <a:rPr lang="ko-KR" altLang="en-US" dirty="0" smtClean="0"/>
              <a:t>음</a:t>
            </a:r>
            <a:r>
              <a:rPr lang="en-US" altLang="ja-JP" dirty="0" smtClean="0"/>
              <a:t>. </a:t>
            </a:r>
            <a:r>
              <a:rPr lang="ko-KR" altLang="ja-JP" dirty="0"/>
              <a:t>틀린 진단은 </a:t>
            </a:r>
            <a:r>
              <a:rPr lang="ko-KR" altLang="ja-JP" dirty="0" smtClean="0"/>
              <a:t>아</a:t>
            </a:r>
            <a:r>
              <a:rPr lang="ko-KR" altLang="en-US" dirty="0" smtClean="0"/>
              <a:t>님</a:t>
            </a:r>
            <a:r>
              <a:rPr lang="en-US" altLang="ja-JP" dirty="0" smtClean="0"/>
              <a:t>. </a:t>
            </a:r>
          </a:p>
          <a:p>
            <a:r>
              <a:rPr lang="ko-KR" altLang="en-US" dirty="0" smtClean="0"/>
              <a:t>그러나 </a:t>
            </a:r>
            <a:r>
              <a:rPr lang="ko-KR" altLang="ja-JP" dirty="0" smtClean="0"/>
              <a:t>여러 </a:t>
            </a:r>
            <a:r>
              <a:rPr lang="ko-KR" altLang="ja-JP" dirty="0"/>
              <a:t>번 만나면서 </a:t>
            </a:r>
            <a:r>
              <a:rPr lang="ko-KR" altLang="ja-JP" dirty="0" smtClean="0"/>
              <a:t>자신</a:t>
            </a:r>
            <a:r>
              <a:rPr lang="ko-KR" altLang="en-US" dirty="0" smtClean="0"/>
              <a:t>이 하는 일</a:t>
            </a:r>
            <a:r>
              <a:rPr lang="ko-KR" altLang="ja-JP" dirty="0" smtClean="0"/>
              <a:t>에 </a:t>
            </a:r>
            <a:r>
              <a:rPr lang="ko-KR" altLang="ja-JP" dirty="0"/>
              <a:t>대해 깊이 </a:t>
            </a:r>
            <a:r>
              <a:rPr lang="ko-KR" altLang="ja-JP" dirty="0" smtClean="0"/>
              <a:t>토론</a:t>
            </a:r>
            <a:r>
              <a:rPr lang="ko-KR" altLang="en-US" dirty="0" smtClean="0"/>
              <a:t>하고 말을 이어</a:t>
            </a:r>
            <a:r>
              <a:rPr lang="ko-KR" altLang="ja-JP" dirty="0" smtClean="0"/>
              <a:t> </a:t>
            </a:r>
            <a:r>
              <a:rPr lang="ko-KR" altLang="ja-JP" dirty="0"/>
              <a:t>간다고 </a:t>
            </a:r>
            <a:r>
              <a:rPr lang="ko-KR" altLang="ja-JP" dirty="0" smtClean="0"/>
              <a:t>하</a:t>
            </a:r>
            <a:r>
              <a:rPr lang="ko-KR" altLang="en-US" dirty="0" smtClean="0"/>
              <a:t>면</a:t>
            </a:r>
            <a:r>
              <a:rPr lang="en-US" altLang="ja-JP" dirty="0" smtClean="0"/>
              <a:t> </a:t>
            </a:r>
            <a:r>
              <a:rPr lang="ko-KR" altLang="ja-JP" dirty="0" smtClean="0"/>
              <a:t>전세</a:t>
            </a:r>
            <a:r>
              <a:rPr lang="en-US" altLang="ja-JP" dirty="0"/>
              <a:t>(</a:t>
            </a:r>
            <a:r>
              <a:rPr lang="ko-KR" altLang="ja-JP" dirty="0"/>
              <a:t>戰勢</a:t>
            </a:r>
            <a:r>
              <a:rPr lang="en-US" altLang="ja-JP" dirty="0"/>
              <a:t>)</a:t>
            </a:r>
            <a:r>
              <a:rPr lang="ko-KR" altLang="ja-JP" dirty="0"/>
              <a:t>는 </a:t>
            </a:r>
            <a:r>
              <a:rPr lang="ko-KR" altLang="ja-JP" dirty="0" smtClean="0"/>
              <a:t>역전</a:t>
            </a:r>
            <a:r>
              <a:rPr lang="ko-KR" altLang="en-US" dirty="0" smtClean="0"/>
              <a:t>됨</a:t>
            </a:r>
            <a:r>
              <a:rPr lang="en-US" altLang="ja-JP" dirty="0" smtClean="0"/>
              <a:t>.</a:t>
            </a:r>
          </a:p>
          <a:p>
            <a:r>
              <a:rPr lang="ko-KR" altLang="ja-JP" dirty="0" smtClean="0"/>
              <a:t>여기저기 관여하</a:t>
            </a:r>
            <a:r>
              <a:rPr lang="ko-KR" altLang="en-US" dirty="0" smtClean="0"/>
              <a:t>려</a:t>
            </a:r>
            <a:r>
              <a:rPr lang="ko-KR" altLang="ja-JP" dirty="0" smtClean="0"/>
              <a:t>는 한국</a:t>
            </a:r>
            <a:r>
              <a:rPr lang="ko-KR" altLang="en-US" dirty="0" smtClean="0"/>
              <a:t>인은</a:t>
            </a:r>
            <a:r>
              <a:rPr lang="ko-KR" altLang="ja-JP" dirty="0" smtClean="0"/>
              <a:t> </a:t>
            </a:r>
            <a:r>
              <a:rPr lang="ko-KR" altLang="ja-JP" dirty="0"/>
              <a:t>어느 특정 분야에 몰입하여 장시간 공부하려는 습성이 그리 배어있지 </a:t>
            </a:r>
            <a:r>
              <a:rPr lang="ko-KR" altLang="ja-JP" dirty="0" smtClean="0"/>
              <a:t>않</a:t>
            </a:r>
            <a:r>
              <a:rPr lang="ko-KR" altLang="en-US" dirty="0" smtClean="0"/>
              <a:t>음</a:t>
            </a:r>
            <a:r>
              <a:rPr lang="en-US" altLang="ja-JP" dirty="0" smtClean="0"/>
              <a:t>. </a:t>
            </a:r>
            <a:endParaRPr lang="ja-JP" altLang="ja-JP" dirty="0"/>
          </a:p>
          <a:p>
            <a:endParaRPr kumimoji="1" lang="ja-JP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69</a:t>
            </a:fld>
            <a:endParaRPr lang="en-US" altLang="ja-JP"/>
          </a:p>
        </p:txBody>
      </p:sp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01328"/>
          </a:xfrm>
        </p:spPr>
        <p:txBody>
          <a:bodyPr/>
          <a:lstStyle/>
          <a:p>
            <a:pPr marL="571500" indent="-571500" algn="l">
              <a:buFont typeface="Wingdings" pitchFamily="2" charset="2"/>
              <a:buChar char="l"/>
            </a:pPr>
            <a:r>
              <a:rPr lang="ko-KR" altLang="en-US" sz="4000" b="1" dirty="0" smtClean="0"/>
              <a:t>장기전의 승부</a:t>
            </a:r>
            <a:r>
              <a:rPr lang="en-US" altLang="ko-KR" sz="4000" b="1" dirty="0" smtClean="0"/>
              <a:t>(1)</a:t>
            </a:r>
            <a:endParaRPr kumimoji="1" lang="ja-JP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872813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5544616"/>
          </a:xfrm>
        </p:spPr>
        <p:txBody>
          <a:bodyPr/>
          <a:lstStyle/>
          <a:p>
            <a:r>
              <a:rPr lang="ko-KR" altLang="ja-JP" dirty="0" smtClean="0"/>
              <a:t>한국</a:t>
            </a:r>
            <a:r>
              <a:rPr lang="ko-KR" altLang="en-US" dirty="0" smtClean="0"/>
              <a:t>인이 일본인과 몇 번 만나면서 느끼게 되는 것은</a:t>
            </a:r>
            <a:r>
              <a:rPr lang="en-US" altLang="ko-KR" dirty="0" smtClean="0"/>
              <a:t>, </a:t>
            </a:r>
            <a:r>
              <a:rPr lang="ko-KR" altLang="ja-JP" dirty="0" smtClean="0"/>
              <a:t> </a:t>
            </a:r>
            <a:r>
              <a:rPr lang="en-US" altLang="ja-JP" dirty="0" smtClean="0"/>
              <a:t>‘</a:t>
            </a:r>
            <a:r>
              <a:rPr lang="ko-KR" altLang="ja-JP" dirty="0" smtClean="0"/>
              <a:t>아니</a:t>
            </a:r>
            <a:r>
              <a:rPr lang="en-US" altLang="ja-JP" dirty="0" smtClean="0"/>
              <a:t>, </a:t>
            </a:r>
            <a:r>
              <a:rPr lang="ko-KR" altLang="en-US" dirty="0" smtClean="0"/>
              <a:t>저 친구는 </a:t>
            </a:r>
            <a:r>
              <a:rPr lang="ko-KR" altLang="ja-JP" dirty="0" smtClean="0"/>
              <a:t>저런 세세한 것까지 알고 있나</a:t>
            </a:r>
            <a:r>
              <a:rPr lang="en-US" altLang="ja-JP" dirty="0" smtClean="0"/>
              <a:t>?’ </a:t>
            </a:r>
            <a:r>
              <a:rPr lang="ko-KR" altLang="ja-JP" dirty="0" smtClean="0"/>
              <a:t>할 정도로 일본</a:t>
            </a:r>
            <a:r>
              <a:rPr lang="ko-KR" altLang="en-US" dirty="0" smtClean="0"/>
              <a:t>인은</a:t>
            </a:r>
            <a:r>
              <a:rPr lang="ko-KR" altLang="ja-JP" dirty="0" smtClean="0"/>
              <a:t> 자기</a:t>
            </a:r>
            <a:r>
              <a:rPr lang="ko-KR" altLang="en-US" dirty="0" smtClean="0"/>
              <a:t>가</a:t>
            </a:r>
            <a:r>
              <a:rPr lang="ko-KR" altLang="ja-JP" dirty="0" smtClean="0"/>
              <a:t> </a:t>
            </a:r>
            <a:r>
              <a:rPr lang="ko-KR" altLang="en-US" dirty="0" smtClean="0"/>
              <a:t>하는 일</a:t>
            </a:r>
            <a:r>
              <a:rPr lang="ko-KR" altLang="ja-JP" dirty="0" smtClean="0"/>
              <a:t>에 깊이 파고 들어가 있</a:t>
            </a:r>
            <a:r>
              <a:rPr lang="ko-KR" altLang="en-US" dirty="0" smtClean="0"/>
              <a:t>음</a:t>
            </a:r>
            <a:r>
              <a:rPr lang="en-US" altLang="ja-JP" dirty="0" smtClean="0"/>
              <a:t>.</a:t>
            </a:r>
          </a:p>
          <a:p>
            <a:r>
              <a:rPr lang="en-US" altLang="ja-JP" dirty="0" smtClean="0"/>
              <a:t> ‘</a:t>
            </a:r>
            <a:r>
              <a:rPr lang="ko-KR" altLang="ja-JP" dirty="0" smtClean="0"/>
              <a:t>계속은 힘이다</a:t>
            </a:r>
            <a:r>
              <a:rPr lang="en-US" altLang="ja-JP" dirty="0" smtClean="0"/>
              <a:t>’</a:t>
            </a:r>
            <a:r>
              <a:rPr lang="ko-KR" altLang="ja-JP" dirty="0" smtClean="0"/>
              <a:t>를 믿으며 </a:t>
            </a:r>
            <a:r>
              <a:rPr lang="ko-KR" altLang="ja-JP" dirty="0" err="1" smtClean="0"/>
              <a:t>덕후</a:t>
            </a:r>
            <a:r>
              <a:rPr lang="en-US" altLang="ja-JP" dirty="0" smtClean="0"/>
              <a:t>(</a:t>
            </a:r>
            <a:r>
              <a:rPr lang="ko-KR" altLang="ja-JP" dirty="0" smtClean="0"/>
              <a:t>일본어로는 </a:t>
            </a:r>
            <a:r>
              <a:rPr lang="ko-KR" altLang="ja-JP" dirty="0" err="1" smtClean="0"/>
              <a:t>오타쿠</a:t>
            </a:r>
            <a:r>
              <a:rPr lang="en-US" altLang="ja-JP" dirty="0" smtClean="0"/>
              <a:t>(</a:t>
            </a:r>
            <a:r>
              <a:rPr lang="ja-JP" altLang="ja-JP" dirty="0" smtClean="0"/>
              <a:t>お</a:t>
            </a:r>
            <a:r>
              <a:rPr lang="ko-KR" altLang="ja-JP" dirty="0" smtClean="0"/>
              <a:t>宅</a:t>
            </a:r>
            <a:r>
              <a:rPr lang="en-US" altLang="ja-JP" dirty="0" smtClean="0"/>
              <a:t>)</a:t>
            </a:r>
            <a:r>
              <a:rPr lang="ko-KR" altLang="ja-JP" dirty="0" smtClean="0"/>
              <a:t>라 </a:t>
            </a:r>
            <a:r>
              <a:rPr lang="ko-KR" altLang="en-US" dirty="0" smtClean="0"/>
              <a:t>함</a:t>
            </a:r>
            <a:r>
              <a:rPr lang="en-US" altLang="ja-JP" dirty="0" smtClean="0"/>
              <a:t>)</a:t>
            </a:r>
            <a:r>
              <a:rPr lang="ko-KR" altLang="ja-JP" dirty="0" smtClean="0"/>
              <a:t>처럼 몰두하는 일본 </a:t>
            </a:r>
            <a:r>
              <a:rPr lang="ko-KR" altLang="en-US" dirty="0" smtClean="0"/>
              <a:t>인을</a:t>
            </a:r>
            <a:r>
              <a:rPr lang="ko-KR" altLang="ja-JP" dirty="0" smtClean="0"/>
              <a:t> 당하기 어렵다</a:t>
            </a:r>
            <a:r>
              <a:rPr lang="ko-KR" altLang="en-US" dirty="0" smtClean="0"/>
              <a:t>는 것을 느끼게 됨</a:t>
            </a:r>
            <a:r>
              <a:rPr lang="en-US" altLang="ja-JP" dirty="0" smtClean="0"/>
              <a:t>.</a:t>
            </a:r>
          </a:p>
          <a:p>
            <a:r>
              <a:rPr lang="ko-KR" altLang="en-US" dirty="0" smtClean="0"/>
              <a:t>즉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장기전으로 가면 일본인이 이기게 되는 때가 많음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ja-JP" altLang="ja-JP" dirty="0" smtClean="0"/>
          </a:p>
          <a:p>
            <a:r>
              <a:rPr lang="en-US" altLang="ko-KR" b="1" dirty="0"/>
              <a:t>‘</a:t>
            </a:r>
            <a:r>
              <a:rPr lang="ko-KR" altLang="en-US" b="1" dirty="0"/>
              <a:t>넓고 얇게</a:t>
            </a:r>
            <a:r>
              <a:rPr lang="en-US" altLang="ko-KR" b="1" dirty="0"/>
              <a:t>’</a:t>
            </a:r>
            <a:r>
              <a:rPr lang="ko-KR" altLang="en-US" b="1" dirty="0"/>
              <a:t>의 한국  </a:t>
            </a:r>
            <a:r>
              <a:rPr lang="en-US" altLang="ko-KR" b="1" dirty="0"/>
              <a:t>vs. </a:t>
            </a:r>
            <a:r>
              <a:rPr lang="en-US" altLang="ja-JP" b="1" dirty="0"/>
              <a:t>‘</a:t>
            </a:r>
            <a:r>
              <a:rPr lang="ko-KR" altLang="en-US" b="1" dirty="0"/>
              <a:t>좁게 깊게</a:t>
            </a:r>
            <a:r>
              <a:rPr lang="en-US" altLang="ko-KR" b="1" dirty="0"/>
              <a:t>’</a:t>
            </a:r>
            <a:r>
              <a:rPr lang="ko-KR" altLang="en-US" b="1" dirty="0"/>
              <a:t>의 일본</a:t>
            </a:r>
            <a:endParaRPr lang="ja-JP" altLang="en-US" sz="3600" dirty="0"/>
          </a:p>
          <a:p>
            <a:endParaRPr kumimoji="1" lang="ja-JP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70</a:t>
            </a:fld>
            <a:endParaRPr lang="en-US" altLang="ja-JP"/>
          </a:p>
        </p:txBody>
      </p:sp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01328"/>
          </a:xfrm>
        </p:spPr>
        <p:txBody>
          <a:bodyPr/>
          <a:lstStyle/>
          <a:p>
            <a:pPr marL="571500" indent="-571500" algn="l">
              <a:buFont typeface="Wingdings" pitchFamily="2" charset="2"/>
              <a:buChar char="l"/>
            </a:pPr>
            <a:r>
              <a:rPr lang="ko-KR" altLang="en-US" sz="4000" b="1" dirty="0" smtClean="0"/>
              <a:t>장기전의 승부</a:t>
            </a:r>
            <a:r>
              <a:rPr lang="en-US" altLang="ko-KR" sz="4000" b="1" dirty="0" smtClean="0"/>
              <a:t>(2)</a:t>
            </a:r>
            <a:endParaRPr kumimoji="1" lang="ja-JP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60779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9600" cy="773336"/>
          </a:xfrm>
        </p:spPr>
        <p:txBody>
          <a:bodyPr/>
          <a:lstStyle/>
          <a:p>
            <a:pPr marL="571500" indent="-571500" algn="l">
              <a:buFont typeface="Wingdings" pitchFamily="2" charset="2"/>
              <a:buChar char="l"/>
            </a:pPr>
            <a:r>
              <a:rPr lang="en-US" altLang="ko-KR" sz="3600" b="1" dirty="0" smtClean="0"/>
              <a:t> </a:t>
            </a:r>
            <a:r>
              <a:rPr lang="ko-KR" altLang="ja-JP" sz="3600" b="1" dirty="0" smtClean="0"/>
              <a:t>한국</a:t>
            </a:r>
            <a:r>
              <a:rPr lang="ko-KR" altLang="en-US" sz="3600" b="1" dirty="0" smtClean="0"/>
              <a:t>인과 </a:t>
            </a:r>
            <a:r>
              <a:rPr lang="ko-KR" altLang="ja-JP" sz="3600" b="1" dirty="0" smtClean="0"/>
              <a:t>일본</a:t>
            </a:r>
            <a:r>
              <a:rPr lang="ko-KR" altLang="en-US" sz="3600" b="1" dirty="0" smtClean="0"/>
              <a:t>인</a:t>
            </a:r>
            <a:r>
              <a:rPr lang="ko-KR" altLang="ja-JP" sz="3600" b="1" dirty="0" smtClean="0"/>
              <a:t>의 </a:t>
            </a:r>
            <a:r>
              <a:rPr lang="ko-KR" altLang="en-US" sz="3600" b="1" dirty="0"/>
              <a:t>이미지</a:t>
            </a:r>
            <a:r>
              <a:rPr lang="ko-KR" altLang="ja-JP" sz="3600" b="1" dirty="0"/>
              <a:t> </a:t>
            </a:r>
            <a:r>
              <a:rPr lang="ko-KR" altLang="ja-JP" sz="3600" b="1" dirty="0" smtClean="0"/>
              <a:t>비교</a:t>
            </a:r>
            <a:endParaRPr kumimoji="1" lang="ja-JP" altLang="en-US" sz="36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71</a:t>
            </a:fld>
            <a:endParaRPr lang="en-US" altLang="ja-JP"/>
          </a:p>
        </p:txBody>
      </p:sp>
      <p:graphicFrame>
        <p:nvGraphicFramePr>
          <p:cNvPr id="5" name="コンテンツ プレースホルダー 4"/>
          <p:cNvGraphicFramePr>
            <a:graphicFrameLocks noGrp="1" noChangeAspect="1"/>
          </p:cNvGraphicFramePr>
          <p:nvPr>
            <p:ph idx="1"/>
            <p:extLst/>
          </p:nvPr>
        </p:nvGraphicFramePr>
        <p:xfrm>
          <a:off x="216496" y="1237851"/>
          <a:ext cx="8731696" cy="4855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6" name="문서" r:id="rId3" imgW="5319497" imgH="2870691" progId="Word.Document.12">
                  <p:embed/>
                </p:oleObj>
              </mc:Choice>
              <mc:Fallback>
                <p:oleObj name="문서" r:id="rId3" imgW="5319497" imgH="287069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6496" y="1237851"/>
                        <a:ext cx="8731696" cy="48554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タイトル 1"/>
          <p:cNvSpPr txBox="1">
            <a:spLocks/>
          </p:cNvSpPr>
          <p:nvPr/>
        </p:nvSpPr>
        <p:spPr bwMode="auto">
          <a:xfrm>
            <a:off x="683568" y="5949280"/>
            <a:ext cx="7925062" cy="782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ＭＳ Ｐゴシック" pitchFamily="50" charset="-128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ＭＳ Ｐゴシック" pitchFamily="50" charset="-128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ＭＳ Ｐゴシック" pitchFamily="50" charset="-128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ＭＳ Ｐゴシック" pitchFamily="50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ＭＳ Ｐゴシック" pitchFamily="50" charset="-128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ＭＳ Ｐゴシック" pitchFamily="50" charset="-128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ＭＳ Ｐゴシック" pitchFamily="50" charset="-128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ＭＳ Ｐゴシック" pitchFamily="50" charset="-128"/>
              </a:defRPr>
            </a:lvl9pPr>
          </a:lstStyle>
          <a:p>
            <a:pPr algn="l"/>
            <a:r>
              <a:rPr lang="en-US" altLang="ko-KR" sz="3200" b="1" dirty="0" smtClean="0"/>
              <a:t>‘</a:t>
            </a:r>
            <a:r>
              <a:rPr lang="ko-KR" altLang="en-US" sz="3200" b="1" dirty="0" smtClean="0"/>
              <a:t>넓고 얇게</a:t>
            </a:r>
            <a:r>
              <a:rPr lang="en-US" altLang="ko-KR" sz="3200" b="1" dirty="0" smtClean="0"/>
              <a:t>’</a:t>
            </a:r>
            <a:r>
              <a:rPr lang="ko-KR" altLang="en-US" sz="3200" b="1" dirty="0" smtClean="0"/>
              <a:t>의 한국  </a:t>
            </a:r>
            <a:r>
              <a:rPr lang="en-US" altLang="ko-KR" sz="3200" b="1" dirty="0" smtClean="0"/>
              <a:t>vs. </a:t>
            </a:r>
            <a:r>
              <a:rPr lang="en-US" altLang="ja-JP" sz="3200" b="1" dirty="0" smtClean="0"/>
              <a:t>‘</a:t>
            </a:r>
            <a:r>
              <a:rPr lang="ko-KR" altLang="en-US" sz="3200" b="1" dirty="0" smtClean="0"/>
              <a:t>좁게 깊게</a:t>
            </a:r>
            <a:r>
              <a:rPr lang="en-US" altLang="ko-KR" sz="3200" b="1" dirty="0" smtClean="0"/>
              <a:t>’</a:t>
            </a:r>
            <a:r>
              <a:rPr lang="ko-KR" altLang="en-US" sz="3200" b="1" dirty="0" smtClean="0"/>
              <a:t>의 일본</a:t>
            </a:r>
            <a:endParaRPr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849326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5544616"/>
          </a:xfrm>
        </p:spPr>
        <p:txBody>
          <a:bodyPr/>
          <a:lstStyle/>
          <a:p>
            <a:r>
              <a:rPr lang="ko-KR" altLang="en-US" dirty="0" smtClean="0"/>
              <a:t>앞에서는 </a:t>
            </a:r>
            <a:r>
              <a:rPr lang="ko-KR" altLang="ja-JP" dirty="0" smtClean="0"/>
              <a:t>한</a:t>
            </a:r>
            <a:r>
              <a:rPr lang="ko-KR" altLang="en-US" dirty="0" smtClean="0"/>
              <a:t>국인과 </a:t>
            </a:r>
            <a:r>
              <a:rPr lang="ko-KR" altLang="ja-JP" dirty="0" smtClean="0"/>
              <a:t>일</a:t>
            </a:r>
            <a:r>
              <a:rPr lang="ko-KR" altLang="en-US" dirty="0" smtClean="0"/>
              <a:t>본인과의 </a:t>
            </a:r>
            <a:r>
              <a:rPr lang="ko-KR" altLang="ja-JP" dirty="0" smtClean="0"/>
              <a:t>개인전이었는데 </a:t>
            </a:r>
            <a:r>
              <a:rPr lang="ko-KR" altLang="ja-JP" dirty="0"/>
              <a:t>그럼 단체전은 어떨까</a:t>
            </a:r>
            <a:r>
              <a:rPr lang="en-US" altLang="ja-JP" dirty="0"/>
              <a:t>? </a:t>
            </a:r>
            <a:endParaRPr lang="en-US" altLang="ja-JP" dirty="0" smtClean="0"/>
          </a:p>
          <a:p>
            <a:r>
              <a:rPr lang="ko-KR" altLang="ja-JP" dirty="0" smtClean="0"/>
              <a:t>그림</a:t>
            </a:r>
            <a:r>
              <a:rPr lang="en-US" altLang="ja-JP" dirty="0"/>
              <a:t>2</a:t>
            </a:r>
            <a:r>
              <a:rPr lang="ko-KR" altLang="ja-JP" dirty="0"/>
              <a:t>에서 </a:t>
            </a:r>
            <a:r>
              <a:rPr lang="ko-KR" altLang="ja-JP" dirty="0" smtClean="0"/>
              <a:t>보</a:t>
            </a:r>
            <a:r>
              <a:rPr lang="ko-KR" altLang="en-US" dirty="0" smtClean="0"/>
              <a:t>았</a:t>
            </a:r>
            <a:r>
              <a:rPr lang="ko-KR" altLang="ja-JP" dirty="0" smtClean="0"/>
              <a:t>듯이 </a:t>
            </a:r>
            <a:r>
              <a:rPr lang="ko-KR" altLang="ja-JP" dirty="0"/>
              <a:t>일본 연구자는 이런저런 주변 지식이 결여되어 있어 어딘가 한쪽으로 치우쳐 있는 듯한 인상을 </a:t>
            </a:r>
            <a:r>
              <a:rPr lang="ko-KR" altLang="en-US" dirty="0" smtClean="0"/>
              <a:t>줌</a:t>
            </a:r>
            <a:r>
              <a:rPr lang="en-US" altLang="ja-JP" dirty="0" smtClean="0"/>
              <a:t>.</a:t>
            </a:r>
          </a:p>
          <a:p>
            <a:r>
              <a:rPr lang="ko-KR" altLang="ja-JP" dirty="0" smtClean="0"/>
              <a:t>유념해야 </a:t>
            </a:r>
            <a:r>
              <a:rPr lang="ko-KR" altLang="ja-JP" dirty="0"/>
              <a:t>할 것은</a:t>
            </a:r>
            <a:r>
              <a:rPr lang="en-US" altLang="ja-JP" dirty="0"/>
              <a:t>, </a:t>
            </a:r>
            <a:r>
              <a:rPr lang="ko-KR" altLang="ja-JP" dirty="0"/>
              <a:t>이들 개인이 모여 큰 조직을 이룰 때 한국으로서 당하기 </a:t>
            </a:r>
            <a:r>
              <a:rPr lang="ko-KR" altLang="ja-JP" dirty="0" smtClean="0"/>
              <a:t>어</a:t>
            </a:r>
            <a:r>
              <a:rPr lang="ko-KR" altLang="en-US" dirty="0" smtClean="0"/>
              <a:t>려움</a:t>
            </a:r>
            <a:r>
              <a:rPr lang="en-US" altLang="ja-JP" dirty="0" smtClean="0"/>
              <a:t>. </a:t>
            </a:r>
          </a:p>
          <a:p>
            <a:r>
              <a:rPr lang="ko-KR" altLang="ja-JP" dirty="0" smtClean="0"/>
              <a:t>이를 </a:t>
            </a:r>
            <a:r>
              <a:rPr lang="ko-KR" altLang="ja-JP" dirty="0"/>
              <a:t>그림으로 </a:t>
            </a:r>
            <a:r>
              <a:rPr lang="ko-KR" altLang="ja-JP" dirty="0" smtClean="0"/>
              <a:t>보이</a:t>
            </a:r>
            <a:r>
              <a:rPr lang="ko-KR" altLang="en-US" dirty="0" smtClean="0"/>
              <a:t>면</a:t>
            </a:r>
            <a:r>
              <a:rPr lang="en-US" altLang="ko-KR" dirty="0" smtClean="0"/>
              <a:t>?</a:t>
            </a:r>
          </a:p>
          <a:p>
            <a:r>
              <a:rPr lang="ko-KR" altLang="ja-JP" dirty="0" smtClean="0"/>
              <a:t>그림</a:t>
            </a:r>
            <a:r>
              <a:rPr lang="en-US" altLang="ja-JP" dirty="0"/>
              <a:t>3</a:t>
            </a:r>
            <a:r>
              <a:rPr lang="ko-KR" altLang="ja-JP" dirty="0"/>
              <a:t>에서는 그림</a:t>
            </a:r>
            <a:r>
              <a:rPr lang="en-US" altLang="ja-JP" dirty="0"/>
              <a:t>2</a:t>
            </a:r>
            <a:r>
              <a:rPr lang="ko-KR" altLang="ja-JP" dirty="0"/>
              <a:t>의 개인들이 모여 이룬 일본의 조직</a:t>
            </a:r>
            <a:r>
              <a:rPr lang="en-US" altLang="ja-JP" dirty="0"/>
              <a:t>(</a:t>
            </a:r>
            <a:r>
              <a:rPr lang="ko-KR" altLang="ja-JP" dirty="0"/>
              <a:t>집단</a:t>
            </a:r>
            <a:r>
              <a:rPr lang="en-US" altLang="ja-JP" dirty="0" smtClean="0"/>
              <a:t>)</a:t>
            </a:r>
            <a:r>
              <a:rPr lang="ko-KR" altLang="ja-JP" dirty="0" smtClean="0"/>
              <a:t>의 </a:t>
            </a:r>
            <a:r>
              <a:rPr lang="ko-KR" altLang="ja-JP" dirty="0"/>
              <a:t>이미지를 보이고 </a:t>
            </a:r>
            <a:r>
              <a:rPr lang="ko-KR" altLang="ja-JP" dirty="0" smtClean="0"/>
              <a:t>있</a:t>
            </a:r>
            <a:r>
              <a:rPr lang="ko-KR" altLang="en-US" dirty="0" smtClean="0"/>
              <a:t>음</a:t>
            </a:r>
            <a:r>
              <a:rPr lang="en-US" altLang="ja-JP" dirty="0" smtClean="0"/>
              <a:t>.</a:t>
            </a:r>
            <a:endParaRPr kumimoji="1" lang="ja-JP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72</a:t>
            </a:fld>
            <a:endParaRPr lang="en-US" altLang="ja-JP"/>
          </a:p>
        </p:txBody>
      </p:sp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01328"/>
          </a:xfrm>
        </p:spPr>
        <p:txBody>
          <a:bodyPr/>
          <a:lstStyle/>
          <a:p>
            <a:pPr marL="571500" indent="-571500" algn="l">
              <a:buFont typeface="Wingdings" pitchFamily="2" charset="2"/>
              <a:buChar char="l"/>
            </a:pPr>
            <a:r>
              <a:rPr lang="ko-KR" altLang="en-US" sz="4000" b="1" dirty="0" smtClean="0"/>
              <a:t>단체전은</a:t>
            </a:r>
            <a:r>
              <a:rPr lang="en-US" altLang="ko-KR" sz="4000" b="1" dirty="0" smtClean="0"/>
              <a:t>?</a:t>
            </a:r>
            <a:endParaRPr kumimoji="1" lang="ja-JP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036605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33077-D245-419C-BC94-CBA8D9F7E004}" type="slidenum">
              <a:rPr lang="en-US" altLang="ja-JP" smtClean="0"/>
              <a:pPr/>
              <a:t>73</a:t>
            </a:fld>
            <a:endParaRPr lang="en-US" altLang="ja-JP"/>
          </a:p>
        </p:txBody>
      </p:sp>
      <p:pic>
        <p:nvPicPr>
          <p:cNvPr id="6" name="コンテンツ プレースホルダー 5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628800"/>
            <a:ext cx="6660740" cy="503657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正方形/長方形 6"/>
          <p:cNvSpPr/>
          <p:nvPr/>
        </p:nvSpPr>
        <p:spPr>
          <a:xfrm>
            <a:off x="467544" y="620688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ja-JP" sz="3600" b="1" dirty="0"/>
              <a:t>그림</a:t>
            </a:r>
            <a:r>
              <a:rPr lang="en-US" altLang="ja-JP" sz="3600" b="1" dirty="0"/>
              <a:t>3 </a:t>
            </a:r>
            <a:r>
              <a:rPr lang="ko-KR" altLang="ja-JP" sz="3600" b="1" dirty="0" smtClean="0"/>
              <a:t>일본 </a:t>
            </a:r>
            <a:r>
              <a:rPr lang="ko-KR" altLang="ja-JP" sz="3600" b="1" dirty="0"/>
              <a:t>조직</a:t>
            </a:r>
            <a:r>
              <a:rPr lang="en-US" altLang="ja-JP" sz="3600" b="1" dirty="0"/>
              <a:t>(</a:t>
            </a:r>
            <a:r>
              <a:rPr lang="ko-KR" altLang="ja-JP" sz="3600" b="1" dirty="0"/>
              <a:t>집단</a:t>
            </a:r>
            <a:r>
              <a:rPr lang="en-US" altLang="ja-JP" sz="3600" b="1" dirty="0"/>
              <a:t>) </a:t>
            </a:r>
            <a:r>
              <a:rPr lang="ko-KR" altLang="ja-JP" sz="3600" b="1" dirty="0"/>
              <a:t>연구자의 이미지</a:t>
            </a:r>
            <a:endParaRPr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02391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3528" y="1196752"/>
            <a:ext cx="8229600" cy="5184576"/>
          </a:xfrm>
        </p:spPr>
        <p:txBody>
          <a:bodyPr/>
          <a:lstStyle/>
          <a:p>
            <a:r>
              <a:rPr lang="ko-KR" altLang="ja-JP" dirty="0"/>
              <a:t>그림</a:t>
            </a:r>
            <a:r>
              <a:rPr lang="en-US" altLang="ja-JP" dirty="0"/>
              <a:t>3</a:t>
            </a:r>
            <a:r>
              <a:rPr lang="ko-KR" altLang="ja-JP" dirty="0"/>
              <a:t>에서 보듯이 각각의 높은 전문지식을 갖는 연구자들이 모이게 되면 다양한 분야에서의 전문가 집합이 </a:t>
            </a:r>
            <a:r>
              <a:rPr lang="ko-KR" altLang="en-US" dirty="0" smtClean="0"/>
              <a:t>됨</a:t>
            </a:r>
            <a:r>
              <a:rPr lang="en-US" altLang="ja-JP" dirty="0" smtClean="0"/>
              <a:t>. </a:t>
            </a:r>
          </a:p>
          <a:p>
            <a:r>
              <a:rPr lang="ko-KR" altLang="ja-JP" dirty="0" smtClean="0"/>
              <a:t>일본은 </a:t>
            </a:r>
            <a:r>
              <a:rPr lang="ko-KR" altLang="ja-JP" dirty="0"/>
              <a:t>종적 계열</a:t>
            </a:r>
            <a:r>
              <a:rPr lang="en-US" altLang="ja-JP" dirty="0"/>
              <a:t>(line)</a:t>
            </a:r>
            <a:r>
              <a:rPr lang="ko-KR" altLang="ja-JP" dirty="0"/>
              <a:t>의 영향력이 강하고 횡적 연결이 약한 </a:t>
            </a:r>
            <a:r>
              <a:rPr lang="ko-KR" altLang="ja-JP" dirty="0" smtClean="0"/>
              <a:t>편</a:t>
            </a:r>
            <a:r>
              <a:rPr lang="ko-KR" altLang="en-US" dirty="0" smtClean="0"/>
              <a:t>임</a:t>
            </a:r>
            <a:r>
              <a:rPr lang="en-US" altLang="ja-JP" dirty="0" smtClean="0"/>
              <a:t>. </a:t>
            </a:r>
          </a:p>
          <a:p>
            <a:pPr marL="355600" indent="-355600">
              <a:buNone/>
            </a:pPr>
            <a:r>
              <a:rPr lang="en-US" altLang="ja-JP" dirty="0"/>
              <a:t> </a:t>
            </a:r>
            <a:r>
              <a:rPr lang="en-US" altLang="ja-JP" dirty="0" smtClean="0"/>
              <a:t>  (</a:t>
            </a:r>
            <a:r>
              <a:rPr lang="ko-KR" altLang="ja-JP" dirty="0" err="1"/>
              <a:t>나카네</a:t>
            </a:r>
            <a:r>
              <a:rPr lang="ko-KR" altLang="ja-JP" dirty="0"/>
              <a:t> 치에</a:t>
            </a:r>
            <a:r>
              <a:rPr lang="en-US" altLang="ja-JP" dirty="0"/>
              <a:t>(</a:t>
            </a:r>
            <a:r>
              <a:rPr lang="ko-KR" altLang="ja-JP" dirty="0" err="1"/>
              <a:t>中根千枝</a:t>
            </a:r>
            <a:r>
              <a:rPr lang="en-US" altLang="ja-JP" dirty="0" smtClean="0"/>
              <a:t>)</a:t>
            </a:r>
            <a:r>
              <a:rPr lang="ko-KR" altLang="ja-JP" dirty="0" smtClean="0"/>
              <a:t> </a:t>
            </a:r>
            <a:r>
              <a:rPr lang="ko-KR" altLang="ja-JP" dirty="0"/>
              <a:t>『</a:t>
            </a:r>
            <a:r>
              <a:rPr lang="ko-KR" altLang="ja-JP" dirty="0" err="1"/>
              <a:t>종적사회의</a:t>
            </a:r>
            <a:r>
              <a:rPr lang="ko-KR" altLang="ja-JP" dirty="0"/>
              <a:t> </a:t>
            </a:r>
            <a:r>
              <a:rPr lang="ko-KR" altLang="ja-JP" dirty="0" smtClean="0"/>
              <a:t>인간</a:t>
            </a:r>
            <a:r>
              <a:rPr lang="en-US" altLang="ko-KR" dirty="0" smtClean="0"/>
              <a:t>  </a:t>
            </a:r>
            <a:r>
              <a:rPr lang="ko-KR" altLang="ja-JP" dirty="0" smtClean="0"/>
              <a:t>관계</a:t>
            </a:r>
            <a:r>
              <a:rPr lang="en-US" altLang="ja-JP" dirty="0"/>
              <a:t>(</a:t>
            </a:r>
            <a:r>
              <a:rPr lang="ja-JP" altLang="ja-JP" dirty="0"/>
              <a:t>タテ</a:t>
            </a:r>
            <a:r>
              <a:rPr lang="ko-KR" altLang="ja-JP" dirty="0"/>
              <a:t>社会</a:t>
            </a:r>
            <a:r>
              <a:rPr lang="ja-JP" altLang="ja-JP" dirty="0"/>
              <a:t>の</a:t>
            </a:r>
            <a:r>
              <a:rPr lang="ko-KR" altLang="ja-JP" dirty="0"/>
              <a:t>人間関係</a:t>
            </a:r>
            <a:r>
              <a:rPr lang="en-US" altLang="ja-JP" dirty="0"/>
              <a:t>)</a:t>
            </a:r>
            <a:r>
              <a:rPr lang="ko-KR" altLang="ja-JP" dirty="0"/>
              <a:t>』</a:t>
            </a:r>
            <a:r>
              <a:rPr lang="en-US" altLang="ja-JP" dirty="0" smtClean="0"/>
              <a:t>)</a:t>
            </a:r>
            <a:endParaRPr lang="en-US" altLang="ja-JP" dirty="0"/>
          </a:p>
          <a:p>
            <a:r>
              <a:rPr lang="en-US" altLang="ja-JP" dirty="0" smtClean="0"/>
              <a:t> </a:t>
            </a:r>
            <a:r>
              <a:rPr lang="ko-KR" altLang="ja-JP" dirty="0"/>
              <a:t>하여 평소에는 깊은 전문 지식이 활용되지 못하는 경우도 </a:t>
            </a:r>
            <a:r>
              <a:rPr lang="ko-KR" altLang="ja-JP" dirty="0" smtClean="0"/>
              <a:t>비일비재하</a:t>
            </a:r>
            <a:r>
              <a:rPr lang="ko-KR" altLang="en-US" dirty="0" smtClean="0"/>
              <a:t>고</a:t>
            </a:r>
            <a:r>
              <a:rPr lang="en-US" altLang="ja-JP" dirty="0" smtClean="0"/>
              <a:t> </a:t>
            </a:r>
            <a:r>
              <a:rPr lang="ko-KR" altLang="ja-JP" dirty="0"/>
              <a:t>일종의 잠재력처럼 숨어 </a:t>
            </a:r>
            <a:r>
              <a:rPr lang="ko-KR" altLang="ja-JP" dirty="0" smtClean="0"/>
              <a:t>있</a:t>
            </a:r>
            <a:r>
              <a:rPr lang="ko-KR" altLang="en-US" dirty="0" smtClean="0"/>
              <a:t>음</a:t>
            </a:r>
            <a:r>
              <a:rPr lang="en-US" altLang="ja-JP" dirty="0" smtClean="0"/>
              <a:t>.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74</a:t>
            </a:fld>
            <a:endParaRPr lang="en-US" altLang="ja-JP"/>
          </a:p>
        </p:txBody>
      </p:sp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01328"/>
          </a:xfrm>
        </p:spPr>
        <p:txBody>
          <a:bodyPr/>
          <a:lstStyle/>
          <a:p>
            <a:pPr marL="571500" indent="-571500" algn="l">
              <a:buFont typeface="Wingdings" pitchFamily="2" charset="2"/>
              <a:buChar char="l"/>
            </a:pPr>
            <a:r>
              <a:rPr lang="ko-KR" altLang="en-US" sz="4000" b="1" dirty="0" smtClean="0"/>
              <a:t>단체전의 경과</a:t>
            </a:r>
            <a:endParaRPr kumimoji="1" lang="ja-JP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43928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3528" y="1052736"/>
            <a:ext cx="8640960" cy="5328592"/>
          </a:xfrm>
        </p:spPr>
        <p:txBody>
          <a:bodyPr/>
          <a:lstStyle/>
          <a:p>
            <a:pPr latinLnBrk="1"/>
            <a:r>
              <a:rPr lang="ko-KR" altLang="ja-JP" dirty="0" smtClean="0"/>
              <a:t>그러다가 </a:t>
            </a:r>
            <a:r>
              <a:rPr lang="ko-KR" altLang="ja-JP" dirty="0"/>
              <a:t>예컨대 전쟁과 같은 비상사태가 발생하여 </a:t>
            </a:r>
            <a:r>
              <a:rPr lang="en-US" altLang="ja-JP" dirty="0"/>
              <a:t>‘</a:t>
            </a:r>
            <a:r>
              <a:rPr lang="ko-KR" altLang="ja-JP" dirty="0"/>
              <a:t>국가를 위해</a:t>
            </a:r>
            <a:r>
              <a:rPr lang="en-US" altLang="ja-JP" dirty="0"/>
              <a:t>’ </a:t>
            </a:r>
            <a:r>
              <a:rPr lang="ko-KR" altLang="ja-JP" dirty="0"/>
              <a:t>결집하는 전체주의 쪽으로 작용하면 엄청난 힘으로 나타날 수 </a:t>
            </a:r>
            <a:r>
              <a:rPr lang="ko-KR" altLang="ja-JP" dirty="0" smtClean="0"/>
              <a:t>있</a:t>
            </a:r>
            <a:r>
              <a:rPr lang="ko-KR" altLang="en-US" dirty="0" smtClean="0"/>
              <a:t>음</a:t>
            </a:r>
            <a:r>
              <a:rPr lang="en-US" altLang="ja-JP" dirty="0" smtClean="0"/>
              <a:t>. </a:t>
            </a:r>
          </a:p>
          <a:p>
            <a:pPr latinLnBrk="1"/>
            <a:r>
              <a:rPr lang="ko-KR" altLang="ja-JP" dirty="0" smtClean="0"/>
              <a:t>시바 </a:t>
            </a:r>
            <a:r>
              <a:rPr lang="ko-KR" altLang="ja-JP" dirty="0" err="1"/>
              <a:t>료타로</a:t>
            </a:r>
            <a:r>
              <a:rPr lang="en-US" altLang="ja-JP" dirty="0"/>
              <a:t>(</a:t>
            </a:r>
            <a:r>
              <a:rPr lang="ko-KR" altLang="ja-JP" dirty="0" err="1"/>
              <a:t>司馬遼太郎</a:t>
            </a:r>
            <a:r>
              <a:rPr lang="en-US" altLang="ja-JP" dirty="0" smtClean="0"/>
              <a:t>)</a:t>
            </a:r>
            <a:r>
              <a:rPr lang="ko-KR" altLang="ja-JP" dirty="0" smtClean="0"/>
              <a:t> </a:t>
            </a:r>
            <a:r>
              <a:rPr lang="ko-KR" altLang="ja-JP" dirty="0"/>
              <a:t>『언덕 위의 구름</a:t>
            </a:r>
            <a:r>
              <a:rPr lang="en-US" altLang="ja-JP" dirty="0"/>
              <a:t>(</a:t>
            </a:r>
            <a:r>
              <a:rPr lang="ko-KR" altLang="ja-JP" dirty="0"/>
              <a:t>坂</a:t>
            </a:r>
            <a:r>
              <a:rPr lang="ja-JP" altLang="ja-JP" dirty="0"/>
              <a:t>の</a:t>
            </a:r>
            <a:r>
              <a:rPr lang="ko-KR" altLang="ja-JP" dirty="0"/>
              <a:t>上</a:t>
            </a:r>
            <a:r>
              <a:rPr lang="ja-JP" altLang="ja-JP" dirty="0"/>
              <a:t>の</a:t>
            </a:r>
            <a:r>
              <a:rPr lang="ko-KR" altLang="ja-JP" dirty="0"/>
              <a:t>雲</a:t>
            </a:r>
            <a:r>
              <a:rPr lang="en-US" altLang="ja-JP" dirty="0"/>
              <a:t>)</a:t>
            </a:r>
            <a:r>
              <a:rPr lang="ko-KR" altLang="ja-JP" dirty="0"/>
              <a:t>』이란 </a:t>
            </a:r>
            <a:r>
              <a:rPr lang="ko-KR" altLang="ja-JP" dirty="0" smtClean="0"/>
              <a:t>대하소설</a:t>
            </a:r>
            <a:r>
              <a:rPr lang="ko-KR" altLang="en-US" dirty="0" smtClean="0"/>
              <a:t>에서는</a:t>
            </a:r>
            <a:r>
              <a:rPr lang="en-US" altLang="ja-JP" dirty="0" smtClean="0"/>
              <a:t> </a:t>
            </a:r>
            <a:r>
              <a:rPr lang="ko-KR" altLang="ja-JP" dirty="0" smtClean="0"/>
              <a:t>일본이 </a:t>
            </a:r>
            <a:r>
              <a:rPr lang="ko-KR" altLang="ja-JP" dirty="0"/>
              <a:t>러일전쟁에서 이기는 </a:t>
            </a:r>
            <a:r>
              <a:rPr lang="ko-KR" altLang="ja-JP" dirty="0" smtClean="0"/>
              <a:t>과정</a:t>
            </a:r>
            <a:r>
              <a:rPr lang="ko-KR" altLang="en-US" dirty="0" smtClean="0"/>
              <a:t>을</a:t>
            </a:r>
            <a:r>
              <a:rPr lang="ko-KR" altLang="ja-JP" dirty="0" smtClean="0"/>
              <a:t> </a:t>
            </a:r>
            <a:r>
              <a:rPr lang="ko-KR" altLang="ja-JP" dirty="0"/>
              <a:t>생생하게 </a:t>
            </a:r>
            <a:r>
              <a:rPr lang="ko-KR" altLang="ja-JP" dirty="0" smtClean="0"/>
              <a:t>묘사</a:t>
            </a:r>
            <a:r>
              <a:rPr lang="ko-KR" altLang="en-US" dirty="0" smtClean="0"/>
              <a:t>함</a:t>
            </a:r>
            <a:r>
              <a:rPr lang="en-US" altLang="ja-JP" dirty="0" smtClean="0"/>
              <a:t>. </a:t>
            </a:r>
            <a:endParaRPr lang="ja-JP" altLang="ja-JP" dirty="0"/>
          </a:p>
          <a:p>
            <a:pPr latinLnBrk="1"/>
            <a:r>
              <a:rPr lang="ko-KR" altLang="ja-JP" dirty="0"/>
              <a:t>그림</a:t>
            </a:r>
            <a:r>
              <a:rPr lang="en-US" altLang="ja-JP" dirty="0" smtClean="0"/>
              <a:t>1</a:t>
            </a:r>
            <a:r>
              <a:rPr lang="ko-KR" altLang="en-US" dirty="0" smtClean="0"/>
              <a:t>의</a:t>
            </a:r>
            <a:r>
              <a:rPr lang="ko-KR" altLang="ja-JP" dirty="0" smtClean="0"/>
              <a:t> 이미지</a:t>
            </a:r>
            <a:r>
              <a:rPr lang="ko-KR" altLang="en-US" dirty="0" smtClean="0"/>
              <a:t>를 갖는</a:t>
            </a:r>
            <a:r>
              <a:rPr lang="ko-KR" altLang="ja-JP" dirty="0" smtClean="0"/>
              <a:t> </a:t>
            </a:r>
            <a:r>
              <a:rPr lang="ko-KR" altLang="en-US" dirty="0" smtClean="0"/>
              <a:t>한국으로서 </a:t>
            </a:r>
            <a:r>
              <a:rPr lang="ko-KR" altLang="ja-JP" dirty="0" smtClean="0"/>
              <a:t>어떻게 </a:t>
            </a:r>
            <a:r>
              <a:rPr lang="ko-KR" altLang="ja-JP" dirty="0"/>
              <a:t>하면 힘을 결집하여 </a:t>
            </a:r>
            <a:r>
              <a:rPr lang="ko-KR" altLang="ja-JP" dirty="0" smtClean="0"/>
              <a:t>발휘할 </a:t>
            </a:r>
            <a:r>
              <a:rPr lang="ko-KR" altLang="ja-JP" dirty="0"/>
              <a:t>것인가가 큰 </a:t>
            </a:r>
            <a:r>
              <a:rPr lang="ko-KR" altLang="ja-JP" dirty="0" smtClean="0"/>
              <a:t>숙제임</a:t>
            </a:r>
            <a:r>
              <a:rPr lang="en-US" altLang="ja-JP" dirty="0" smtClean="0"/>
              <a:t>. </a:t>
            </a:r>
          </a:p>
          <a:p>
            <a:pPr latinLnBrk="1"/>
            <a:r>
              <a:rPr lang="ko-KR" altLang="en-US" dirty="0" smtClean="0"/>
              <a:t>한국으로선 </a:t>
            </a:r>
            <a:r>
              <a:rPr lang="en-US" altLang="ja-JP" dirty="0" smtClean="0"/>
              <a:t>‘</a:t>
            </a:r>
            <a:r>
              <a:rPr lang="ko-KR" altLang="ja-JP" dirty="0"/>
              <a:t>이거다</a:t>
            </a:r>
            <a:r>
              <a:rPr lang="en-US" altLang="ja-JP" dirty="0"/>
              <a:t>’ </a:t>
            </a:r>
            <a:r>
              <a:rPr lang="ko-KR" altLang="ja-JP" dirty="0"/>
              <a:t>하고 내세울 건더기</a:t>
            </a:r>
            <a:r>
              <a:rPr lang="en-US" altLang="ja-JP" dirty="0" smtClean="0"/>
              <a:t>(</a:t>
            </a:r>
            <a:r>
              <a:rPr lang="ko-KR" altLang="ja-JP" dirty="0" err="1" smtClean="0"/>
              <a:t>끈기있게</a:t>
            </a:r>
            <a:r>
              <a:rPr lang="ko-KR" altLang="ja-JP" dirty="0" smtClean="0"/>
              <a:t> </a:t>
            </a:r>
            <a:r>
              <a:rPr lang="ko-KR" altLang="ja-JP" dirty="0"/>
              <a:t>축적한 전문지식</a:t>
            </a:r>
            <a:r>
              <a:rPr lang="en-US" altLang="ja-JP" dirty="0" smtClean="0"/>
              <a:t>)</a:t>
            </a:r>
            <a:r>
              <a:rPr lang="ko-KR" altLang="ja-JP" dirty="0" smtClean="0"/>
              <a:t> 찾</a:t>
            </a:r>
            <a:r>
              <a:rPr lang="ko-KR" altLang="en-US" dirty="0" smtClean="0"/>
              <a:t>는 노력이 요구됨</a:t>
            </a:r>
            <a:r>
              <a:rPr lang="en-US" altLang="ja-JP" dirty="0" smtClean="0"/>
              <a:t>.</a:t>
            </a:r>
            <a:endParaRPr kumimoji="1" lang="ja-JP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75</a:t>
            </a:fld>
            <a:endParaRPr lang="en-US" altLang="ja-JP"/>
          </a:p>
        </p:txBody>
      </p:sp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01328"/>
          </a:xfrm>
        </p:spPr>
        <p:txBody>
          <a:bodyPr/>
          <a:lstStyle/>
          <a:p>
            <a:pPr marL="571500" indent="-571500" algn="l">
              <a:buFont typeface="Wingdings" pitchFamily="2" charset="2"/>
              <a:buChar char="l"/>
            </a:pPr>
            <a:r>
              <a:rPr lang="ko-KR" altLang="en-US" sz="4000" b="1" dirty="0" smtClean="0"/>
              <a:t>단체전은 일본이 이김</a:t>
            </a:r>
            <a:endParaRPr kumimoji="1" lang="ja-JP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168219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363272" cy="1143000"/>
          </a:xfrm>
        </p:spPr>
        <p:txBody>
          <a:bodyPr/>
          <a:lstStyle/>
          <a:p>
            <a:pPr algn="l"/>
            <a:r>
              <a:rPr lang="en-US" altLang="ko-KR" b="1" dirty="0" smtClean="0"/>
              <a:t>2. </a:t>
            </a:r>
            <a:r>
              <a:rPr lang="ko-KR" altLang="ja-JP" b="1" dirty="0" smtClean="0"/>
              <a:t>일</a:t>
            </a:r>
            <a:r>
              <a:rPr lang="ko-KR" altLang="en-US" b="1" dirty="0" smtClean="0"/>
              <a:t>본 </a:t>
            </a:r>
            <a:r>
              <a:rPr lang="ko-KR" altLang="en-US" b="1" dirty="0"/>
              <a:t>기업인의 </a:t>
            </a:r>
            <a:r>
              <a:rPr lang="ko-KR" altLang="en-US" b="1" dirty="0" smtClean="0"/>
              <a:t>사고방식</a:t>
            </a:r>
            <a:r>
              <a:rPr lang="en-US" altLang="ko-KR" b="1" dirty="0" smtClean="0"/>
              <a:t>(1)</a:t>
            </a:r>
            <a:br>
              <a:rPr lang="en-US" altLang="ko-KR" b="1" dirty="0" smtClean="0"/>
            </a:br>
            <a:r>
              <a:rPr lang="en-US" altLang="ko-KR" b="1" dirty="0" smtClean="0"/>
              <a:t>  </a:t>
            </a:r>
            <a:r>
              <a:rPr lang="en-US" altLang="ko-KR" sz="3200" b="1" dirty="0" smtClean="0"/>
              <a:t>(</a:t>
            </a:r>
            <a:r>
              <a:rPr lang="ko-KR" altLang="ja-JP" sz="3200" dirty="0" err="1"/>
              <a:t>이나모리</a:t>
            </a:r>
            <a:r>
              <a:rPr lang="ko-KR" altLang="ja-JP" sz="3200" dirty="0"/>
              <a:t> </a:t>
            </a:r>
            <a:r>
              <a:rPr lang="ko-KR" altLang="ja-JP" sz="3200" dirty="0" err="1"/>
              <a:t>가즈오</a:t>
            </a:r>
            <a:r>
              <a:rPr lang="en-US" altLang="ja-JP" sz="3200" dirty="0"/>
              <a:t>(</a:t>
            </a:r>
            <a:r>
              <a:rPr lang="ko-KR" altLang="ja-JP" sz="3200" dirty="0" err="1"/>
              <a:t>稻盛和夫</a:t>
            </a:r>
            <a:r>
              <a:rPr lang="en-US" altLang="ja-JP" sz="3200" dirty="0"/>
              <a:t>) </a:t>
            </a:r>
            <a:r>
              <a:rPr lang="ko-KR" altLang="ja-JP" sz="3200" dirty="0" smtClean="0"/>
              <a:t>교세라</a:t>
            </a:r>
            <a:r>
              <a:rPr lang="en-US" altLang="ja-JP" sz="3200" dirty="0" smtClean="0"/>
              <a:t> </a:t>
            </a:r>
            <a:r>
              <a:rPr lang="ko-KR" altLang="ja-JP" sz="3200" dirty="0" smtClean="0"/>
              <a:t>창업자</a:t>
            </a:r>
            <a:r>
              <a:rPr lang="en-US" altLang="ko-KR" sz="3200" dirty="0" smtClean="0"/>
              <a:t>)</a:t>
            </a:r>
            <a:endParaRPr kumimoji="1" lang="ja-JP" altLang="en-US" sz="32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1700808"/>
            <a:ext cx="8712968" cy="4997152"/>
          </a:xfrm>
        </p:spPr>
        <p:txBody>
          <a:bodyPr/>
          <a:lstStyle/>
          <a:p>
            <a:r>
              <a:rPr lang="ko-KR" altLang="ja-JP" dirty="0"/>
              <a:t>선천적으로 지능이 높거나 재능이 빼어나다면 그만큼 삶과 일의 성취에 유리한 고지를 </a:t>
            </a:r>
            <a:r>
              <a:rPr lang="ko-KR" altLang="ja-JP" dirty="0" smtClean="0"/>
              <a:t>점</a:t>
            </a:r>
            <a:r>
              <a:rPr lang="ko-KR" altLang="en-US" dirty="0" smtClean="0"/>
              <a:t>한다고 생각할 수 있으나</a:t>
            </a:r>
            <a:r>
              <a:rPr lang="en-US" altLang="ko-KR" dirty="0" smtClean="0"/>
              <a:t>, </a:t>
            </a:r>
          </a:p>
          <a:p>
            <a:r>
              <a:rPr lang="en-US" altLang="ja-JP" dirty="0"/>
              <a:t>‘</a:t>
            </a:r>
            <a:r>
              <a:rPr lang="ko-KR" altLang="ja-JP" dirty="0"/>
              <a:t>삶과 일의 결과</a:t>
            </a:r>
            <a:r>
              <a:rPr lang="en-US" altLang="ja-JP" dirty="0"/>
              <a:t>’ </a:t>
            </a:r>
            <a:r>
              <a:rPr lang="ko-KR" altLang="en-US" dirty="0" smtClean="0"/>
              <a:t>는 지능이나 재능만으로 결정되는 것은 아님</a:t>
            </a:r>
            <a:r>
              <a:rPr lang="en-US" altLang="ko-KR" dirty="0" smtClean="0"/>
              <a:t>.</a:t>
            </a:r>
          </a:p>
          <a:p>
            <a:r>
              <a:rPr lang="ko-KR" altLang="ja-JP" dirty="0" err="1" smtClean="0"/>
              <a:t>이나모리</a:t>
            </a:r>
            <a:r>
              <a:rPr lang="ko-KR" altLang="ja-JP" dirty="0" smtClean="0"/>
              <a:t> 교세라</a:t>
            </a:r>
            <a:r>
              <a:rPr lang="en-US" altLang="ja-JP" dirty="0"/>
              <a:t>(</a:t>
            </a:r>
            <a:r>
              <a:rPr lang="ko-KR" altLang="ja-JP" dirty="0"/>
              <a:t>京</a:t>
            </a:r>
            <a:r>
              <a:rPr lang="ja-JP" altLang="ja-JP" dirty="0"/>
              <a:t>セラ</a:t>
            </a:r>
            <a:r>
              <a:rPr lang="en-US" altLang="ja-JP" dirty="0"/>
              <a:t>) </a:t>
            </a:r>
            <a:r>
              <a:rPr lang="ko-KR" altLang="ja-JP" dirty="0"/>
              <a:t>창업자는</a:t>
            </a:r>
            <a:r>
              <a:rPr lang="en-US" altLang="ja-JP" dirty="0"/>
              <a:t>, </a:t>
            </a:r>
            <a:r>
              <a:rPr lang="ko-KR" altLang="ja-JP" dirty="0"/>
              <a:t>사고</a:t>
            </a:r>
            <a:r>
              <a:rPr lang="en-US" altLang="ja-JP" dirty="0"/>
              <a:t>(</a:t>
            </a:r>
            <a:r>
              <a:rPr lang="ko-KR" altLang="ja-JP" dirty="0"/>
              <a:t>思考</a:t>
            </a:r>
            <a:r>
              <a:rPr lang="en-US" altLang="ja-JP" dirty="0"/>
              <a:t>)</a:t>
            </a:r>
            <a:r>
              <a:rPr lang="ko-KR" altLang="ja-JP" dirty="0" err="1"/>
              <a:t>력</a:t>
            </a:r>
            <a:r>
              <a:rPr lang="en-US" altLang="ja-JP" dirty="0"/>
              <a:t>, </a:t>
            </a:r>
            <a:r>
              <a:rPr lang="ko-KR" altLang="ja-JP" dirty="0"/>
              <a:t>열의</a:t>
            </a:r>
            <a:r>
              <a:rPr lang="en-US" altLang="ja-JP" dirty="0"/>
              <a:t>(</a:t>
            </a:r>
            <a:r>
              <a:rPr lang="ko-KR" altLang="ja-JP" dirty="0"/>
              <a:t>熱意</a:t>
            </a:r>
            <a:r>
              <a:rPr lang="en-US" altLang="ja-JP" dirty="0"/>
              <a:t>), </a:t>
            </a:r>
            <a:r>
              <a:rPr lang="ko-KR" altLang="ja-JP" dirty="0" smtClean="0"/>
              <a:t>능력이 </a:t>
            </a:r>
            <a:r>
              <a:rPr lang="ko-KR" altLang="ja-JP" dirty="0"/>
              <a:t>어우러져 </a:t>
            </a:r>
            <a:r>
              <a:rPr lang="en-US" altLang="ja-JP" dirty="0"/>
              <a:t>‘</a:t>
            </a:r>
            <a:r>
              <a:rPr lang="ko-KR" altLang="ja-JP" dirty="0"/>
              <a:t>삶과 일의 결과</a:t>
            </a:r>
            <a:r>
              <a:rPr lang="en-US" altLang="ja-JP" dirty="0"/>
              <a:t>’</a:t>
            </a:r>
            <a:r>
              <a:rPr lang="ko-KR" altLang="ja-JP" dirty="0"/>
              <a:t>가 나타난다고 </a:t>
            </a:r>
            <a:r>
              <a:rPr lang="ko-KR" altLang="ja-JP" dirty="0" smtClean="0"/>
              <a:t>설파</a:t>
            </a:r>
            <a:r>
              <a:rPr lang="en-US" altLang="ja-JP" dirty="0" smtClean="0"/>
              <a:t>. </a:t>
            </a:r>
            <a:r>
              <a:rPr lang="ko-KR" altLang="ja-JP" dirty="0" smtClean="0"/>
              <a:t>곱셈으로 </a:t>
            </a:r>
            <a:r>
              <a:rPr lang="ko-KR" altLang="ja-JP" dirty="0"/>
              <a:t>나타내면</a:t>
            </a:r>
            <a:r>
              <a:rPr lang="en-US" altLang="ja-JP" dirty="0"/>
              <a:t>,</a:t>
            </a:r>
            <a:endParaRPr lang="ja-JP" altLang="ja-JP" dirty="0"/>
          </a:p>
          <a:p>
            <a:r>
              <a:rPr lang="ko-KR" altLang="ja-JP" sz="3400" dirty="0">
                <a:solidFill>
                  <a:srgbClr val="7030A0"/>
                </a:solidFill>
              </a:rPr>
              <a:t>삶과 일의 결과</a:t>
            </a:r>
            <a:r>
              <a:rPr lang="en-US" altLang="ja-JP" sz="3400" dirty="0">
                <a:solidFill>
                  <a:srgbClr val="7030A0"/>
                </a:solidFill>
              </a:rPr>
              <a:t> = </a:t>
            </a:r>
            <a:r>
              <a:rPr lang="ko-KR" altLang="ja-JP" sz="3400" dirty="0">
                <a:solidFill>
                  <a:srgbClr val="7030A0"/>
                </a:solidFill>
              </a:rPr>
              <a:t>사고력Ｘ열의Ｘ능력</a:t>
            </a:r>
            <a:r>
              <a:rPr lang="en-US" altLang="ja-JP" sz="3400" dirty="0">
                <a:solidFill>
                  <a:srgbClr val="7030A0"/>
                </a:solidFill>
              </a:rPr>
              <a:t> </a:t>
            </a:r>
            <a:r>
              <a:rPr lang="en-US" altLang="ja-JP" sz="3400" dirty="0" smtClean="0">
                <a:solidFill>
                  <a:srgbClr val="7030A0"/>
                </a:solidFill>
              </a:rPr>
              <a:t>  (*)</a:t>
            </a:r>
            <a:endParaRPr kumimoji="1" lang="ja-JP" altLang="en-US" sz="3400" dirty="0">
              <a:solidFill>
                <a:srgbClr val="7030A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76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47544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9600" cy="773336"/>
          </a:xfrm>
        </p:spPr>
        <p:txBody>
          <a:bodyPr/>
          <a:lstStyle/>
          <a:p>
            <a:pPr marL="571500" indent="-571500" algn="l">
              <a:buFont typeface="Wingdings" pitchFamily="2" charset="2"/>
              <a:buChar char="Ø"/>
            </a:pPr>
            <a:r>
              <a:rPr lang="ko-KR" altLang="ja-JP" sz="4000" dirty="0"/>
              <a:t>삶과 일의 </a:t>
            </a:r>
            <a:r>
              <a:rPr lang="ko-KR" altLang="ja-JP" sz="4000" dirty="0" err="1" smtClean="0"/>
              <a:t>결과</a:t>
            </a:r>
            <a:r>
              <a:rPr lang="ko-KR" altLang="en-US" sz="4000" dirty="0" err="1" smtClean="0"/>
              <a:t>식</a:t>
            </a:r>
            <a:r>
              <a:rPr lang="en-US" altLang="ko-KR" sz="4000" dirty="0" smtClean="0"/>
              <a:t>(*)</a:t>
            </a:r>
            <a:r>
              <a:rPr lang="ko-KR" altLang="en-US" sz="4000" dirty="0" smtClean="0"/>
              <a:t>의 해석</a:t>
            </a:r>
            <a:endParaRPr kumimoji="1" lang="ja-JP" altLang="en-US" sz="4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268760"/>
            <a:ext cx="8435280" cy="5256584"/>
          </a:xfrm>
        </p:spPr>
        <p:txBody>
          <a:bodyPr/>
          <a:lstStyle/>
          <a:p>
            <a:r>
              <a:rPr lang="ko-KR" altLang="en-US" dirty="0" err="1" smtClean="0"/>
              <a:t>결과식</a:t>
            </a:r>
            <a:r>
              <a:rPr lang="en-US" altLang="ko-KR" dirty="0" smtClean="0"/>
              <a:t>(*)</a:t>
            </a:r>
            <a:r>
              <a:rPr lang="ko-KR" altLang="en-US" dirty="0" smtClean="0"/>
              <a:t>은 그</a:t>
            </a:r>
            <a:r>
              <a:rPr lang="ko-KR" altLang="ja-JP" dirty="0" smtClean="0"/>
              <a:t>의 </a:t>
            </a:r>
            <a:r>
              <a:rPr lang="ko-KR" altLang="ja-JP" dirty="0"/>
              <a:t>경험에서 우러난 </a:t>
            </a:r>
            <a:r>
              <a:rPr lang="ko-KR" altLang="ja-JP" dirty="0" smtClean="0"/>
              <a:t>발상</a:t>
            </a:r>
            <a:r>
              <a:rPr lang="en-US" altLang="ko-KR" dirty="0" smtClean="0"/>
              <a:t>.</a:t>
            </a:r>
          </a:p>
          <a:p>
            <a:r>
              <a:rPr lang="ko-KR" altLang="en-US" dirty="0" err="1" smtClean="0"/>
              <a:t>결과</a:t>
            </a:r>
            <a:r>
              <a:rPr lang="ko-KR" altLang="ja-JP" dirty="0" err="1" smtClean="0"/>
              <a:t>식</a:t>
            </a:r>
            <a:r>
              <a:rPr lang="en-US" altLang="ja-JP" dirty="0" smtClean="0"/>
              <a:t>(*)</a:t>
            </a:r>
            <a:r>
              <a:rPr lang="ko-KR" altLang="ja-JP" dirty="0" smtClean="0"/>
              <a:t>은 </a:t>
            </a:r>
            <a:r>
              <a:rPr lang="ko-KR" altLang="ja-JP" dirty="0"/>
              <a:t>좋은 사고력과 열의가 있고 능력이 출중하면 그만큼 높은 수준의 삶과 일의 결과를 이룰 수 있음을 </a:t>
            </a:r>
            <a:r>
              <a:rPr lang="ko-KR" altLang="ja-JP" dirty="0" smtClean="0"/>
              <a:t>보여</a:t>
            </a:r>
            <a:r>
              <a:rPr lang="ko-KR" altLang="en-US" dirty="0" smtClean="0"/>
              <a:t>줌</a:t>
            </a:r>
            <a:r>
              <a:rPr lang="en-US" altLang="ko-KR" dirty="0" smtClean="0"/>
              <a:t>.</a:t>
            </a:r>
          </a:p>
          <a:p>
            <a:r>
              <a:rPr lang="ko-KR" altLang="ja-JP" dirty="0"/>
              <a:t>능력이 많은 사람한테 특히 문제가 되는 것은</a:t>
            </a:r>
            <a:r>
              <a:rPr lang="en-US" altLang="ja-JP" dirty="0"/>
              <a:t>, </a:t>
            </a:r>
            <a:r>
              <a:rPr lang="ko-KR" altLang="ja-JP" dirty="0"/>
              <a:t>방향이 잘못되어 버리면 엄청난 마이너스</a:t>
            </a:r>
            <a:r>
              <a:rPr lang="en-US" altLang="ja-JP" dirty="0"/>
              <a:t>(</a:t>
            </a:r>
            <a:r>
              <a:rPr lang="ko-KR" altLang="ja-JP" dirty="0"/>
              <a:t>負</a:t>
            </a:r>
            <a:r>
              <a:rPr lang="en-US" altLang="ja-JP" dirty="0"/>
              <a:t>)</a:t>
            </a:r>
            <a:r>
              <a:rPr lang="ko-KR" altLang="ja-JP" dirty="0"/>
              <a:t>의 영향력을 끼친다는 </a:t>
            </a:r>
            <a:r>
              <a:rPr lang="ko-KR" altLang="ja-JP" dirty="0" smtClean="0"/>
              <a:t>점</a:t>
            </a:r>
            <a:r>
              <a:rPr lang="ko-KR" altLang="en-US" dirty="0" smtClean="0"/>
              <a:t>임</a:t>
            </a:r>
            <a:r>
              <a:rPr lang="en-US" altLang="ja-JP" dirty="0" smtClean="0"/>
              <a:t>.</a:t>
            </a:r>
          </a:p>
          <a:p>
            <a:r>
              <a:rPr lang="ko-KR" altLang="en-US" dirty="0" smtClean="0"/>
              <a:t>이는</a:t>
            </a:r>
            <a:r>
              <a:rPr lang="en-US" altLang="ja-JP" dirty="0" smtClean="0"/>
              <a:t> </a:t>
            </a:r>
            <a:r>
              <a:rPr lang="ko-KR" altLang="ja-JP" dirty="0"/>
              <a:t>얼마나 건전한 사고력</a:t>
            </a:r>
            <a:r>
              <a:rPr lang="en-US" altLang="ja-JP" dirty="0"/>
              <a:t>(</a:t>
            </a:r>
            <a:r>
              <a:rPr lang="ko-KR" altLang="ja-JP" dirty="0"/>
              <a:t>또는 사고방식</a:t>
            </a:r>
            <a:r>
              <a:rPr lang="en-US" altLang="ja-JP" dirty="0"/>
              <a:t>)</a:t>
            </a:r>
            <a:r>
              <a:rPr lang="ko-KR" altLang="ja-JP" dirty="0"/>
              <a:t>을 갖고 있느냐에 따라 삶과 일의 결과가 좌우되기 </a:t>
            </a:r>
            <a:r>
              <a:rPr lang="ko-KR" altLang="ja-JP" dirty="0" smtClean="0"/>
              <a:t>때문</a:t>
            </a:r>
            <a:r>
              <a:rPr lang="ko-KR" altLang="en-US" dirty="0" smtClean="0"/>
              <a:t>임</a:t>
            </a:r>
            <a:r>
              <a:rPr lang="en-US" altLang="ja-JP" dirty="0" smtClean="0"/>
              <a:t>.</a:t>
            </a:r>
            <a:endParaRPr lang="ja-JP" altLang="ja-JP" dirty="0"/>
          </a:p>
          <a:p>
            <a:endParaRPr kumimoji="1" lang="ja-JP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77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1482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79400"/>
            <a:ext cx="8712968" cy="845344"/>
          </a:xfrm>
        </p:spPr>
        <p:txBody>
          <a:bodyPr/>
          <a:lstStyle/>
          <a:p>
            <a:pPr marL="571500" indent="-571500" algn="l">
              <a:buFont typeface="Wingdings" pitchFamily="2" charset="2"/>
              <a:buChar char="l"/>
            </a:pPr>
            <a:r>
              <a:rPr kumimoji="1" lang="ko-KR" altLang="en-US" sz="3600" dirty="0" err="1" smtClean="0"/>
              <a:t>결과식</a:t>
            </a:r>
            <a:r>
              <a:rPr kumimoji="1" lang="en-US" altLang="ko-KR" sz="3600" dirty="0" smtClean="0"/>
              <a:t>(*)</a:t>
            </a:r>
            <a:r>
              <a:rPr kumimoji="1" lang="ko-KR" altLang="en-US" sz="3600" dirty="0" smtClean="0"/>
              <a:t>에서 </a:t>
            </a:r>
            <a:r>
              <a:rPr kumimoji="1" lang="ko-KR" altLang="en-US" sz="3600" dirty="0" err="1" smtClean="0"/>
              <a:t>이나모리씨의</a:t>
            </a:r>
            <a:r>
              <a:rPr kumimoji="1" lang="ko-KR" altLang="en-US" sz="3600" dirty="0" smtClean="0"/>
              <a:t> 점수 배분</a:t>
            </a:r>
            <a:endParaRPr kumimoji="1" lang="ja-JP" altLang="en-US" sz="3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4116" y="1268760"/>
            <a:ext cx="8498364" cy="5400600"/>
          </a:xfrm>
        </p:spPr>
        <p:txBody>
          <a:bodyPr/>
          <a:lstStyle/>
          <a:p>
            <a:r>
              <a:rPr lang="ko-KR" altLang="ja-JP" dirty="0"/>
              <a:t>열의</a:t>
            </a:r>
            <a:r>
              <a:rPr lang="en-US" altLang="ko-KR" dirty="0"/>
              <a:t>, </a:t>
            </a:r>
            <a:r>
              <a:rPr lang="ko-KR" altLang="ja-JP" dirty="0" smtClean="0"/>
              <a:t>능력</a:t>
            </a:r>
            <a:r>
              <a:rPr lang="ko-KR" altLang="en-US" dirty="0" smtClean="0"/>
              <a:t>은 </a:t>
            </a:r>
            <a:r>
              <a:rPr lang="en-US" altLang="ja-JP" dirty="0" smtClean="0"/>
              <a:t> </a:t>
            </a:r>
            <a:r>
              <a:rPr lang="en-US" altLang="ja-JP" dirty="0"/>
              <a:t>0</a:t>
            </a:r>
            <a:r>
              <a:rPr lang="ko-KR" altLang="ja-JP" dirty="0"/>
              <a:t>점에서</a:t>
            </a:r>
            <a:r>
              <a:rPr lang="en-US" altLang="ja-JP" dirty="0"/>
              <a:t> 100</a:t>
            </a:r>
            <a:r>
              <a:rPr lang="ko-KR" altLang="ja-JP" dirty="0" smtClean="0"/>
              <a:t>점까지</a:t>
            </a:r>
            <a:r>
              <a:rPr lang="en-US" altLang="ko-KR" dirty="0" smtClean="0"/>
              <a:t>,</a:t>
            </a:r>
          </a:p>
          <a:p>
            <a:r>
              <a:rPr lang="ko-KR" altLang="ja-JP" dirty="0"/>
              <a:t>사고력은 </a:t>
            </a:r>
            <a:r>
              <a:rPr lang="en-US" altLang="ja-JP" dirty="0" smtClean="0"/>
              <a:t>-</a:t>
            </a:r>
            <a:r>
              <a:rPr lang="en-US" altLang="ja-JP" dirty="0"/>
              <a:t>100</a:t>
            </a:r>
            <a:r>
              <a:rPr lang="ko-KR" altLang="ja-JP" dirty="0"/>
              <a:t>점에서</a:t>
            </a:r>
            <a:r>
              <a:rPr lang="en-US" altLang="ja-JP" dirty="0"/>
              <a:t> +100</a:t>
            </a:r>
            <a:r>
              <a:rPr lang="ko-KR" altLang="ja-JP" dirty="0" smtClean="0"/>
              <a:t>점까지</a:t>
            </a:r>
            <a:r>
              <a:rPr lang="en-US" altLang="ja-JP" dirty="0" smtClean="0"/>
              <a:t> </a:t>
            </a:r>
            <a:r>
              <a:rPr lang="en-US" altLang="ko-KR" dirty="0" smtClean="0"/>
              <a:t>.</a:t>
            </a:r>
          </a:p>
          <a:p>
            <a:r>
              <a:rPr lang="ko-KR" altLang="ja-JP" dirty="0" smtClean="0"/>
              <a:t>사고력의 </a:t>
            </a:r>
            <a:r>
              <a:rPr lang="ko-KR" altLang="ja-JP" dirty="0"/>
              <a:t>한쪽 자락이 마이너스</a:t>
            </a:r>
            <a:r>
              <a:rPr lang="en-US" altLang="ja-JP" dirty="0"/>
              <a:t>(-) 100</a:t>
            </a:r>
            <a:r>
              <a:rPr lang="ko-KR" altLang="ja-JP" dirty="0"/>
              <a:t>점까지 있다고 함은</a:t>
            </a:r>
            <a:r>
              <a:rPr lang="en-US" altLang="ja-JP" dirty="0"/>
              <a:t>, </a:t>
            </a:r>
            <a:r>
              <a:rPr lang="ko-KR" altLang="ja-JP" dirty="0"/>
              <a:t>삶과 일의 결과를 벼랑 끝으로 내몰 수 있음을 </a:t>
            </a:r>
            <a:r>
              <a:rPr lang="ko-KR" altLang="ja-JP" dirty="0" smtClean="0"/>
              <a:t>깨우쳐</a:t>
            </a:r>
            <a:r>
              <a:rPr lang="en-US" altLang="ko-KR" dirty="0" smtClean="0"/>
              <a:t> </a:t>
            </a:r>
            <a:r>
              <a:rPr lang="ko-KR" altLang="en-US" dirty="0" smtClean="0"/>
              <a:t>줌</a:t>
            </a:r>
            <a:r>
              <a:rPr lang="en-US" altLang="ja-JP" dirty="0" smtClean="0"/>
              <a:t>.</a:t>
            </a:r>
          </a:p>
          <a:p>
            <a:r>
              <a:rPr lang="ko-KR" altLang="ja-JP" dirty="0" smtClean="0"/>
              <a:t>달리 </a:t>
            </a:r>
            <a:r>
              <a:rPr lang="ko-KR" altLang="ja-JP" dirty="0"/>
              <a:t>말해</a:t>
            </a:r>
            <a:r>
              <a:rPr lang="en-US" altLang="ja-JP" dirty="0"/>
              <a:t>, </a:t>
            </a:r>
            <a:r>
              <a:rPr lang="ko-KR" altLang="ja-JP" dirty="0"/>
              <a:t>열의와 능력이 어떠한 사고력과 결합되느냐에 따라 </a:t>
            </a:r>
            <a:r>
              <a:rPr lang="ko-KR" altLang="ja-JP" dirty="0" err="1"/>
              <a:t>약성</a:t>
            </a:r>
            <a:r>
              <a:rPr lang="en-US" altLang="ja-JP" dirty="0"/>
              <a:t>(</a:t>
            </a:r>
            <a:r>
              <a:rPr lang="ko-KR" altLang="ja-JP" dirty="0" err="1"/>
              <a:t>藥性</a:t>
            </a:r>
            <a:r>
              <a:rPr lang="en-US" altLang="ja-JP" dirty="0"/>
              <a:t>)</a:t>
            </a:r>
            <a:r>
              <a:rPr lang="ko-KR" altLang="ja-JP" dirty="0"/>
              <a:t>으로 작용하기도 하고 </a:t>
            </a:r>
            <a:r>
              <a:rPr lang="ko-KR" altLang="ja-JP" dirty="0" smtClean="0"/>
              <a:t>독성</a:t>
            </a:r>
            <a:r>
              <a:rPr lang="en-US" altLang="ko-KR" dirty="0" smtClean="0"/>
              <a:t>(</a:t>
            </a:r>
            <a:r>
              <a:rPr lang="ko-KR" altLang="ja-JP" dirty="0" smtClean="0"/>
              <a:t>毒性</a:t>
            </a:r>
            <a:r>
              <a:rPr lang="en-US" altLang="ko-KR" dirty="0" smtClean="0"/>
              <a:t>)</a:t>
            </a:r>
            <a:r>
              <a:rPr lang="ko-KR" altLang="ja-JP" dirty="0" smtClean="0"/>
              <a:t>으로 </a:t>
            </a:r>
            <a:r>
              <a:rPr lang="ko-KR" altLang="ja-JP" dirty="0"/>
              <a:t>나타나기도 </a:t>
            </a:r>
            <a:r>
              <a:rPr lang="ko-KR" altLang="en-US" dirty="0" smtClean="0"/>
              <a:t>함</a:t>
            </a:r>
            <a:r>
              <a:rPr lang="en-US" altLang="ja-JP" dirty="0" smtClean="0"/>
              <a:t>.</a:t>
            </a:r>
          </a:p>
          <a:p>
            <a:endParaRPr kumimoji="1" lang="en-US" altLang="ja-JP" sz="1400" dirty="0" smtClean="0"/>
          </a:p>
          <a:p>
            <a:pPr marL="0" indent="0">
              <a:buNone/>
            </a:pPr>
            <a:r>
              <a:rPr lang="en-US" altLang="ko-KR" dirty="0" smtClean="0"/>
              <a:t>    </a:t>
            </a:r>
            <a:r>
              <a:rPr lang="ko-KR" altLang="ja-JP" dirty="0" err="1" smtClean="0"/>
              <a:t>약성이</a:t>
            </a:r>
            <a:r>
              <a:rPr lang="ko-KR" altLang="ja-JP" dirty="0" smtClean="0"/>
              <a:t> </a:t>
            </a:r>
            <a:r>
              <a:rPr lang="ko-KR" altLang="ja-JP" dirty="0"/>
              <a:t>독성을 </a:t>
            </a:r>
            <a:r>
              <a:rPr lang="ko-KR" altLang="ja-JP" dirty="0" smtClean="0"/>
              <a:t>넘</a:t>
            </a:r>
            <a:r>
              <a:rPr lang="ko-KR" altLang="en-US" dirty="0" smtClean="0"/>
              <a:t>도</a:t>
            </a:r>
            <a:r>
              <a:rPr lang="ko-KR" altLang="ja-JP" dirty="0" smtClean="0"/>
              <a:t>록 </a:t>
            </a:r>
            <a:r>
              <a:rPr lang="ko-KR" altLang="ja-JP" dirty="0" err="1" smtClean="0"/>
              <a:t>심지있게</a:t>
            </a:r>
            <a:r>
              <a:rPr lang="ko-KR" altLang="ja-JP" dirty="0" smtClean="0"/>
              <a:t> 고뇌</a:t>
            </a:r>
            <a:r>
              <a:rPr lang="ko-KR" altLang="en-US" dirty="0" smtClean="0"/>
              <a:t>해야</a:t>
            </a:r>
            <a:r>
              <a:rPr lang="en-US" altLang="ko-KR" dirty="0" smtClean="0"/>
              <a:t>!</a:t>
            </a:r>
            <a:endParaRPr kumimoji="1" lang="ja-JP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78</a:t>
            </a:fld>
            <a:endParaRPr lang="en-US" altLang="ja-JP"/>
          </a:p>
        </p:txBody>
      </p:sp>
      <p:sp>
        <p:nvSpPr>
          <p:cNvPr id="5" name="오른쪽 화살표 4"/>
          <p:cNvSpPr/>
          <p:nvPr/>
        </p:nvSpPr>
        <p:spPr bwMode="auto">
          <a:xfrm>
            <a:off x="402108" y="5949280"/>
            <a:ext cx="360040" cy="216024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ja-JP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5101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23312" cy="1143000"/>
          </a:xfrm>
        </p:spPr>
        <p:txBody>
          <a:bodyPr/>
          <a:lstStyle/>
          <a:p>
            <a:pPr algn="l"/>
            <a:r>
              <a:rPr lang="en-US" altLang="ko-KR" b="1" dirty="0" smtClean="0"/>
              <a:t>2. </a:t>
            </a:r>
            <a:r>
              <a:rPr lang="ko-KR" altLang="en-US" b="1" dirty="0" smtClean="0"/>
              <a:t>기업인의 사고방식</a:t>
            </a:r>
            <a:r>
              <a:rPr lang="en-US" altLang="ko-KR" b="1" dirty="0" smtClean="0"/>
              <a:t>(2)</a:t>
            </a:r>
            <a:br>
              <a:rPr lang="en-US" altLang="ko-KR" b="1" dirty="0" smtClean="0"/>
            </a:br>
            <a:r>
              <a:rPr lang="en-US" altLang="ko-KR" sz="3200" b="1" dirty="0" smtClean="0"/>
              <a:t>(</a:t>
            </a:r>
            <a:r>
              <a:rPr lang="ko-KR" altLang="ja-JP" sz="3200" dirty="0"/>
              <a:t>손정의</a:t>
            </a:r>
            <a:r>
              <a:rPr lang="en-US" altLang="ja-JP" sz="3200" dirty="0"/>
              <a:t>(</a:t>
            </a:r>
            <a:r>
              <a:rPr lang="ko-KR" altLang="ja-JP" sz="3200" dirty="0" smtClean="0"/>
              <a:t>孫正義</a:t>
            </a:r>
            <a:r>
              <a:rPr lang="en-US" altLang="ko-KR" sz="3200" dirty="0" smtClean="0"/>
              <a:t>, </a:t>
            </a:r>
            <a:r>
              <a:rPr lang="ko-KR" altLang="ja-JP" sz="3200" dirty="0" smtClean="0"/>
              <a:t>손 </a:t>
            </a:r>
            <a:r>
              <a:rPr lang="ko-KR" altLang="ja-JP" sz="3200" dirty="0" err="1"/>
              <a:t>마사요시</a:t>
            </a:r>
            <a:r>
              <a:rPr lang="en-US" altLang="ja-JP" sz="3200" dirty="0"/>
              <a:t>)</a:t>
            </a:r>
            <a:r>
              <a:rPr lang="en-US" altLang="ja-JP" sz="3200" dirty="0" smtClean="0"/>
              <a:t> </a:t>
            </a:r>
            <a:r>
              <a:rPr lang="ko-KR" altLang="en-US" sz="3200" dirty="0" smtClean="0"/>
              <a:t>소프트뱅크 사장</a:t>
            </a:r>
            <a:r>
              <a:rPr lang="en-US" altLang="ko-KR" sz="3200" dirty="0" smtClean="0"/>
              <a:t>)</a:t>
            </a:r>
            <a:endParaRPr kumimoji="1" lang="ja-JP" altLang="en-US" sz="32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1556792"/>
            <a:ext cx="8784976" cy="4997152"/>
          </a:xfrm>
        </p:spPr>
        <p:txBody>
          <a:bodyPr/>
          <a:lstStyle/>
          <a:p>
            <a:r>
              <a:rPr lang="ko-KR" altLang="ja-JP" dirty="0"/>
              <a:t>어릴 적 </a:t>
            </a:r>
            <a:r>
              <a:rPr lang="ko-KR" altLang="ja-JP" dirty="0" smtClean="0"/>
              <a:t>손 </a:t>
            </a:r>
            <a:r>
              <a:rPr lang="ko-KR" altLang="ja-JP" dirty="0"/>
              <a:t>사장이 되고 싶었던 </a:t>
            </a:r>
            <a:r>
              <a:rPr lang="ko-KR" altLang="ja-JP" dirty="0" smtClean="0"/>
              <a:t>희망직업</a:t>
            </a:r>
            <a:r>
              <a:rPr lang="en-US" altLang="ko-KR" dirty="0" smtClean="0"/>
              <a:t>:</a:t>
            </a:r>
          </a:p>
          <a:p>
            <a:pPr marL="0" indent="0">
              <a:buNone/>
            </a:pPr>
            <a:r>
              <a:rPr lang="ko-KR" altLang="ja-JP" dirty="0" smtClean="0"/>
              <a:t> 초등학교선생님</a:t>
            </a:r>
            <a:r>
              <a:rPr lang="en-US" altLang="ja-JP" dirty="0"/>
              <a:t>, </a:t>
            </a:r>
            <a:r>
              <a:rPr lang="ko-KR" altLang="ja-JP" dirty="0"/>
              <a:t>사업가</a:t>
            </a:r>
            <a:r>
              <a:rPr lang="en-US" altLang="ja-JP" dirty="0"/>
              <a:t>, </a:t>
            </a:r>
            <a:r>
              <a:rPr lang="ko-KR" altLang="ja-JP" dirty="0"/>
              <a:t>가난한 화가</a:t>
            </a:r>
            <a:r>
              <a:rPr lang="en-US" altLang="ja-JP" dirty="0"/>
              <a:t>, </a:t>
            </a:r>
            <a:r>
              <a:rPr lang="ko-KR" altLang="ja-JP" dirty="0" smtClean="0"/>
              <a:t>정치가</a:t>
            </a:r>
            <a:r>
              <a:rPr lang="en-US" altLang="ja-JP" dirty="0" smtClean="0"/>
              <a:t>. </a:t>
            </a:r>
          </a:p>
          <a:p>
            <a:r>
              <a:rPr lang="ko-KR" altLang="ja-JP" dirty="0" smtClean="0"/>
              <a:t>이 </a:t>
            </a:r>
            <a:r>
              <a:rPr lang="ko-KR" altLang="ja-JP" dirty="0"/>
              <a:t>중 초등학교 선생님과 정치가는 한국 국적으로는 될 수 없다는 얘기를 부모님으로부터 듣고 울며 포기했고 사업가가 되기로 </a:t>
            </a:r>
            <a:r>
              <a:rPr lang="ko-KR" altLang="ja-JP" dirty="0" smtClean="0"/>
              <a:t>결심</a:t>
            </a:r>
            <a:r>
              <a:rPr lang="en-US" altLang="ja-JP" dirty="0" smtClean="0"/>
              <a:t>.</a:t>
            </a:r>
          </a:p>
          <a:p>
            <a:pPr marL="0" indent="0">
              <a:buNone/>
            </a:pPr>
            <a:r>
              <a:rPr lang="en-US" altLang="ko-KR" sz="3000" dirty="0" smtClean="0"/>
              <a:t>   (</a:t>
            </a:r>
            <a:r>
              <a:rPr lang="ko-KR" altLang="ja-JP" sz="3000" dirty="0" smtClean="0"/>
              <a:t>좋아하는 화가</a:t>
            </a:r>
            <a:r>
              <a:rPr lang="en-US" altLang="ko-KR" sz="3000" dirty="0" smtClean="0"/>
              <a:t>:</a:t>
            </a:r>
            <a:r>
              <a:rPr lang="ko-KR" altLang="ja-JP" sz="3000" dirty="0" err="1" smtClean="0"/>
              <a:t>고호</a:t>
            </a:r>
            <a:r>
              <a:rPr lang="en-US" altLang="ja-JP" sz="3000" dirty="0"/>
              <a:t>, </a:t>
            </a:r>
            <a:r>
              <a:rPr lang="ko-KR" altLang="ja-JP" sz="3000" dirty="0"/>
              <a:t>모네</a:t>
            </a:r>
            <a:r>
              <a:rPr lang="en-US" altLang="ja-JP" sz="3000" dirty="0"/>
              <a:t>, </a:t>
            </a:r>
            <a:r>
              <a:rPr lang="ko-KR" altLang="ja-JP" sz="3000" dirty="0" err="1"/>
              <a:t>센쥬</a:t>
            </a:r>
            <a:r>
              <a:rPr lang="ko-KR" altLang="ja-JP" sz="3000" dirty="0"/>
              <a:t> </a:t>
            </a:r>
            <a:r>
              <a:rPr lang="ko-KR" altLang="ja-JP" sz="3000" dirty="0" err="1"/>
              <a:t>히로시</a:t>
            </a:r>
            <a:r>
              <a:rPr lang="en-US" altLang="ja-JP" sz="3000" dirty="0"/>
              <a:t>(</a:t>
            </a:r>
            <a:r>
              <a:rPr lang="ko-KR" altLang="ja-JP" sz="3000" dirty="0" err="1"/>
              <a:t>千住博</a:t>
            </a:r>
            <a:r>
              <a:rPr lang="en-US" altLang="ja-JP" sz="3000" dirty="0" smtClean="0"/>
              <a:t>))</a:t>
            </a:r>
          </a:p>
          <a:p>
            <a:r>
              <a:rPr kumimoji="1" lang="ko-KR" altLang="en-US" dirty="0" smtClean="0"/>
              <a:t>사업이념</a:t>
            </a:r>
            <a:endParaRPr kumimoji="1" lang="en-US" altLang="ko-KR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</a:t>
            </a:r>
            <a:r>
              <a:rPr kumimoji="1" lang="en-US" altLang="ko-KR" dirty="0" smtClean="0">
                <a:solidFill>
                  <a:srgbClr val="7030A0"/>
                </a:solidFill>
              </a:rPr>
              <a:t> </a:t>
            </a:r>
            <a:r>
              <a:rPr lang="ko-KR" altLang="ja-JP" dirty="0" smtClean="0">
                <a:solidFill>
                  <a:srgbClr val="7030A0"/>
                </a:solidFill>
              </a:rPr>
              <a:t>‘</a:t>
            </a:r>
            <a:r>
              <a:rPr lang="ko-KR" altLang="ja-JP" dirty="0">
                <a:solidFill>
                  <a:srgbClr val="7030A0"/>
                </a:solidFill>
              </a:rPr>
              <a:t>정보혁명으로 사람들을 행복하게 </a:t>
            </a:r>
            <a:r>
              <a:rPr lang="ko-KR" altLang="ja-JP" dirty="0" smtClean="0">
                <a:solidFill>
                  <a:srgbClr val="7030A0"/>
                </a:solidFill>
              </a:rPr>
              <a:t>한다’</a:t>
            </a:r>
            <a:endParaRPr lang="en-US" altLang="ko-KR" dirty="0" smtClean="0">
              <a:solidFill>
                <a:srgbClr val="7030A0"/>
              </a:solidFill>
            </a:endParaRPr>
          </a:p>
          <a:p>
            <a:r>
              <a:rPr lang="ko-KR" altLang="en-US" dirty="0" smtClean="0"/>
              <a:t>사업자세</a:t>
            </a:r>
            <a:r>
              <a:rPr lang="en-US" altLang="ko-KR" dirty="0" smtClean="0"/>
              <a:t>:  </a:t>
            </a:r>
            <a:r>
              <a:rPr lang="ko-KR" altLang="ja-JP" dirty="0" smtClean="0"/>
              <a:t>지는 </a:t>
            </a:r>
            <a:r>
              <a:rPr lang="ko-KR" altLang="ja-JP" dirty="0"/>
              <a:t>싸움은 하지 </a:t>
            </a:r>
            <a:r>
              <a:rPr lang="ko-KR" altLang="ja-JP" dirty="0" smtClean="0"/>
              <a:t>않는다</a:t>
            </a:r>
            <a:r>
              <a:rPr lang="en-US" altLang="ko-KR" dirty="0" smtClean="0"/>
              <a:t>.</a:t>
            </a:r>
            <a:r>
              <a:rPr lang="ko-KR" altLang="ja-JP" dirty="0" smtClean="0"/>
              <a:t> </a:t>
            </a:r>
            <a:r>
              <a:rPr lang="en-US" altLang="ko-KR" dirty="0" smtClean="0"/>
              <a:t>            </a:t>
            </a:r>
            <a:endParaRPr kumimoji="1" lang="ja-JP" altLang="en-US" dirty="0">
              <a:solidFill>
                <a:srgbClr val="7030A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79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56738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9600" cy="989360"/>
          </a:xfrm>
        </p:spPr>
        <p:txBody>
          <a:bodyPr/>
          <a:lstStyle/>
          <a:p>
            <a:pPr marL="571500" indent="-571500" algn="l">
              <a:buFont typeface="Wingdings" pitchFamily="2" charset="2"/>
              <a:buChar char="l"/>
            </a:pPr>
            <a:r>
              <a:rPr lang="ko-KR" altLang="en-US" sz="4000" dirty="0" smtClean="0"/>
              <a:t>다른</a:t>
            </a:r>
            <a:r>
              <a:rPr lang="ko-KR" altLang="ja-JP" sz="4000" dirty="0" smtClean="0"/>
              <a:t> 일본기업</a:t>
            </a:r>
            <a:r>
              <a:rPr lang="ko-KR" altLang="en-US" sz="4000" dirty="0" smtClean="0"/>
              <a:t>인들과의 차별성</a:t>
            </a:r>
            <a:endParaRPr kumimoji="1" lang="ja-JP" altLang="en-US" sz="4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3528" y="1412776"/>
            <a:ext cx="8568952" cy="5184576"/>
          </a:xfrm>
        </p:spPr>
        <p:txBody>
          <a:bodyPr/>
          <a:lstStyle/>
          <a:p>
            <a:r>
              <a:rPr lang="ko-KR" altLang="ja-JP" dirty="0"/>
              <a:t>대개 일본의 제조기업 등은 자신의 분야에서는 두각을 나타내지만 이종조직과의 교차적인 교류는 서툴며 별 관심을 </a:t>
            </a:r>
            <a:r>
              <a:rPr lang="ko-KR" altLang="ja-JP" dirty="0" smtClean="0"/>
              <a:t>두려</a:t>
            </a:r>
            <a:r>
              <a:rPr lang="en-US" altLang="ko-KR" dirty="0" smtClean="0"/>
              <a:t> </a:t>
            </a:r>
            <a:r>
              <a:rPr lang="ko-KR" altLang="ja-JP" dirty="0" smtClean="0"/>
              <a:t>하지 </a:t>
            </a:r>
            <a:r>
              <a:rPr lang="ko-KR" altLang="ja-JP" dirty="0"/>
              <a:t>않</a:t>
            </a:r>
            <a:r>
              <a:rPr lang="ko-KR" altLang="en-US" dirty="0"/>
              <a:t>음</a:t>
            </a:r>
            <a:r>
              <a:rPr lang="en-US" altLang="ja-JP" dirty="0" smtClean="0"/>
              <a:t>.</a:t>
            </a:r>
            <a:endParaRPr lang="en-US" altLang="ko-KR" dirty="0" smtClean="0"/>
          </a:p>
          <a:p>
            <a:r>
              <a:rPr lang="ko-KR" altLang="ja-JP" dirty="0" smtClean="0"/>
              <a:t>보통의 </a:t>
            </a:r>
            <a:r>
              <a:rPr lang="ko-KR" altLang="ja-JP" dirty="0"/>
              <a:t>일본기업들이 손정의 사장의 사업방식을 따라오기 어려운 것이 </a:t>
            </a:r>
            <a:r>
              <a:rPr lang="ko-KR" altLang="ja-JP" dirty="0" smtClean="0">
                <a:solidFill>
                  <a:srgbClr val="FF0000"/>
                </a:solidFill>
              </a:rPr>
              <a:t>이종</a:t>
            </a:r>
            <a:r>
              <a:rPr lang="en-US" altLang="ja-JP" dirty="0">
                <a:solidFill>
                  <a:srgbClr val="FF0000"/>
                </a:solidFill>
              </a:rPr>
              <a:t>(</a:t>
            </a:r>
            <a:r>
              <a:rPr lang="ko-KR" altLang="ja-JP" dirty="0">
                <a:solidFill>
                  <a:srgbClr val="FF0000"/>
                </a:solidFill>
              </a:rPr>
              <a:t>異種</a:t>
            </a:r>
            <a:r>
              <a:rPr lang="en-US" altLang="ja-JP" dirty="0">
                <a:solidFill>
                  <a:srgbClr val="FF0000"/>
                </a:solidFill>
              </a:rPr>
              <a:t>)</a:t>
            </a:r>
            <a:r>
              <a:rPr lang="ko-KR" altLang="ja-JP" dirty="0">
                <a:solidFill>
                  <a:srgbClr val="FF0000"/>
                </a:solidFill>
              </a:rPr>
              <a:t>조직과의 </a:t>
            </a:r>
            <a:r>
              <a:rPr lang="ko-KR" altLang="ja-JP" dirty="0" err="1" smtClean="0">
                <a:solidFill>
                  <a:srgbClr val="FF0000"/>
                </a:solidFill>
              </a:rPr>
              <a:t>횡적교류</a:t>
            </a:r>
            <a:r>
              <a:rPr lang="ko-KR" altLang="en-US" dirty="0" err="1" smtClean="0"/>
              <a:t>임</a:t>
            </a:r>
            <a:r>
              <a:rPr lang="en-US" altLang="ja-JP" dirty="0" smtClean="0"/>
              <a:t>. </a:t>
            </a:r>
          </a:p>
          <a:p>
            <a:r>
              <a:rPr lang="ja-JP" altLang="ja-JP" dirty="0"/>
              <a:t> </a:t>
            </a:r>
            <a:r>
              <a:rPr lang="en-US" altLang="ja-JP" dirty="0">
                <a:solidFill>
                  <a:srgbClr val="FF0000"/>
                </a:solidFill>
              </a:rPr>
              <a:t>‘</a:t>
            </a:r>
            <a:r>
              <a:rPr lang="ko-KR" altLang="ja-JP" dirty="0">
                <a:solidFill>
                  <a:srgbClr val="FF0000"/>
                </a:solidFill>
              </a:rPr>
              <a:t>이질적인 부류나 다른 업종 종사자와 함께 일을 하다 보면 새로운 발상이나 약동감이 생겨 일의 달성시간이 단축된다</a:t>
            </a:r>
            <a:r>
              <a:rPr lang="en-US" altLang="ja-JP" dirty="0">
                <a:solidFill>
                  <a:srgbClr val="FF0000"/>
                </a:solidFill>
              </a:rPr>
              <a:t>’</a:t>
            </a:r>
            <a:r>
              <a:rPr lang="ko-KR" altLang="ja-JP" dirty="0">
                <a:solidFill>
                  <a:srgbClr val="FF0000"/>
                </a:solidFill>
              </a:rPr>
              <a:t>고 보기 </a:t>
            </a:r>
            <a:r>
              <a:rPr lang="ko-KR" altLang="ja-JP" dirty="0" smtClean="0">
                <a:solidFill>
                  <a:srgbClr val="FF0000"/>
                </a:solidFill>
              </a:rPr>
              <a:t>때문</a:t>
            </a:r>
            <a:r>
              <a:rPr lang="en-US" altLang="ko-KR" dirty="0" smtClean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80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373417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9600" cy="701328"/>
          </a:xfrm>
        </p:spPr>
        <p:txBody>
          <a:bodyPr/>
          <a:lstStyle/>
          <a:p>
            <a:r>
              <a:rPr lang="ko-KR" altLang="ja-JP" sz="3600" b="1" dirty="0" smtClean="0"/>
              <a:t>그림</a:t>
            </a:r>
            <a:r>
              <a:rPr lang="en-US" altLang="ko-KR" sz="3600" b="1" dirty="0" smtClean="0"/>
              <a:t>4</a:t>
            </a:r>
            <a:r>
              <a:rPr lang="ko-KR" altLang="ja-JP" sz="3600" b="1" dirty="0"/>
              <a:t>　손</a:t>
            </a:r>
            <a:r>
              <a:rPr lang="en-US" altLang="ja-JP" sz="3600" b="1" dirty="0"/>
              <a:t>(</a:t>
            </a:r>
            <a:r>
              <a:rPr lang="ko-KR" altLang="ja-JP" sz="3600" b="1" dirty="0"/>
              <a:t>孫</a:t>
            </a:r>
            <a:r>
              <a:rPr lang="en-US" altLang="ja-JP" sz="3600" b="1" dirty="0"/>
              <a:t>)</a:t>
            </a:r>
            <a:r>
              <a:rPr lang="ko-KR" altLang="ja-JP" sz="3600" b="1" dirty="0"/>
              <a:t>의 제곱 병법</a:t>
            </a:r>
            <a:endParaRPr kumimoji="1" lang="ja-JP" altLang="en-US" sz="36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81</a:t>
            </a:fld>
            <a:endParaRPr lang="en-US" altLang="ja-JP"/>
          </a:p>
        </p:txBody>
      </p:sp>
      <p:graphicFrame>
        <p:nvGraphicFramePr>
          <p:cNvPr id="5" name="내용 개체 틀 4"/>
          <p:cNvGraphicFramePr>
            <a:graphicFrameLocks noGrp="1" noChangeAspect="1"/>
          </p:cNvGraphicFramePr>
          <p:nvPr>
            <p:ph idx="1"/>
            <p:extLst/>
          </p:nvPr>
        </p:nvGraphicFramePr>
        <p:xfrm>
          <a:off x="107505" y="1052736"/>
          <a:ext cx="8856984" cy="5544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0" name="문서" r:id="rId3" imgW="5281136" imgH="1922315" progId="Word.Document.12">
                  <p:embed/>
                </p:oleObj>
              </mc:Choice>
              <mc:Fallback>
                <p:oleObj name="문서" r:id="rId3" imgW="5281136" imgH="192231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7505" y="1052736"/>
                        <a:ext cx="8856984" cy="55446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1929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94502"/>
            <a:ext cx="8229600" cy="900360"/>
          </a:xfrm>
        </p:spPr>
        <p:txBody>
          <a:bodyPr/>
          <a:lstStyle/>
          <a:p>
            <a:pPr marL="571500" indent="-571500" algn="l">
              <a:buFont typeface="Wingdings" panose="05000000000000000000" pitchFamily="2" charset="2"/>
              <a:buChar char="l"/>
            </a:pPr>
            <a:r>
              <a:rPr lang="ko-KR" altLang="en-US" sz="3600" dirty="0" smtClean="0"/>
              <a:t>주요 참고문헌</a:t>
            </a:r>
            <a:endParaRPr lang="ko-KR" altLang="en-US" sz="3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5040560"/>
          </a:xfrm>
        </p:spPr>
        <p:txBody>
          <a:bodyPr/>
          <a:lstStyle/>
          <a:p>
            <a:pPr latinLnBrk="1"/>
            <a:r>
              <a:rPr lang="ko-KR" altLang="en-US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국중호</a:t>
            </a:r>
            <a:r>
              <a:rPr lang="en-US" altLang="ko-KR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(</a:t>
            </a:r>
            <a:r>
              <a:rPr lang="en-US" altLang="ko-KR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2018)</a:t>
            </a:r>
            <a:r>
              <a:rPr lang="ko-KR" altLang="ja-JP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「</a:t>
            </a:r>
            <a:r>
              <a:rPr lang="ko-KR" altLang="ko-KR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양적</a:t>
            </a:r>
            <a:r>
              <a:rPr lang="ko-KR" altLang="ko-KR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·질적 속성이 판이한 한국과 일본의 국가 채무」『재정포럼</a:t>
            </a:r>
            <a:r>
              <a:rPr lang="ko-KR" altLang="ko-KR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』</a:t>
            </a:r>
            <a:r>
              <a:rPr lang="en-US" altLang="ko-KR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4</a:t>
            </a:r>
            <a:r>
              <a:rPr lang="ja-JP" altLang="ko-KR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월</a:t>
            </a:r>
            <a:r>
              <a:rPr lang="ja-JP" altLang="ko-KR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호</a:t>
            </a:r>
            <a:r>
              <a:rPr lang="en-US" altLang="ja-JP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 </a:t>
            </a:r>
            <a:r>
              <a:rPr lang="ko-KR" altLang="en-US" sz="2600" dirty="0" err="1" smtClean="0">
                <a:latin typeface="ＭＳ 明朝" panose="02020609040205080304" pitchFamily="17" charset="-128"/>
                <a:ea typeface="Gulim" panose="020B0600000101010101" pitchFamily="34" charset="-127"/>
              </a:rPr>
              <a:t>권두컬럼</a:t>
            </a:r>
            <a:r>
              <a:rPr lang="en-US" altLang="ja-JP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,</a:t>
            </a:r>
            <a:r>
              <a:rPr lang="ja-JP" altLang="ko-KR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한</a:t>
            </a:r>
            <a:r>
              <a:rPr lang="ja-JP" altLang="ko-KR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국조세재정연구</a:t>
            </a:r>
            <a:r>
              <a:rPr lang="ja-JP" altLang="ko-KR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원</a:t>
            </a:r>
            <a:r>
              <a:rPr lang="en-US" altLang="ja-JP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, </a:t>
            </a:r>
            <a:r>
              <a:rPr lang="en-US" altLang="ko-KR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pp.2-4.</a:t>
            </a:r>
          </a:p>
          <a:p>
            <a:pPr latinLnBrk="1"/>
            <a:r>
              <a:rPr lang="ko-KR" altLang="en-US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국중호</a:t>
            </a:r>
            <a:r>
              <a:rPr lang="en-US" altLang="ko-KR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(2018)</a:t>
            </a:r>
            <a:r>
              <a:rPr lang="ko-KR" altLang="ja-JP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「</a:t>
            </a:r>
            <a:r>
              <a:rPr lang="ko-KR" altLang="ko-KR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일본 </a:t>
            </a:r>
            <a:r>
              <a:rPr lang="ko-KR" altLang="ko-KR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경제 진상 파악과 전망」『</a:t>
            </a:r>
            <a:r>
              <a:rPr lang="en-US" altLang="ko-KR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Economy21</a:t>
            </a:r>
            <a:r>
              <a:rPr lang="ko-KR" altLang="ko-KR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』</a:t>
            </a:r>
            <a:r>
              <a:rPr lang="en-US" altLang="ko-KR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,2</a:t>
            </a:r>
            <a:r>
              <a:rPr lang="ko-KR" altLang="ko-KR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월호</a:t>
            </a:r>
            <a:r>
              <a:rPr lang="en-US" altLang="ko-KR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(</a:t>
            </a:r>
            <a:r>
              <a:rPr lang="ko-KR" altLang="ko-KR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통권</a:t>
            </a:r>
            <a:r>
              <a:rPr lang="en-US" altLang="ko-KR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446</a:t>
            </a:r>
            <a:r>
              <a:rPr lang="ko-KR" altLang="ko-KR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호</a:t>
            </a:r>
            <a:r>
              <a:rPr lang="en-US" altLang="ko-KR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), </a:t>
            </a:r>
            <a:r>
              <a:rPr lang="en-US" altLang="ko-KR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pp.42-49.</a:t>
            </a:r>
            <a:endParaRPr lang="en-US" altLang="ko-KR" sz="2600" dirty="0">
              <a:latin typeface="ＭＳ 明朝" panose="02020609040205080304" pitchFamily="17" charset="-128"/>
              <a:ea typeface="Gulim" panose="020B0600000101010101" pitchFamily="34" charset="-127"/>
            </a:endParaRPr>
          </a:p>
          <a:p>
            <a:pPr latinLnBrk="1"/>
            <a:r>
              <a:rPr lang="ko-KR" altLang="en-US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국중호</a:t>
            </a:r>
            <a:r>
              <a:rPr lang="en-US" altLang="ko-KR" sz="2600" dirty="0" smtClean="0">
                <a:latin typeface="ＭＳ 明朝" panose="02020609040205080304" pitchFamily="17" charset="-128"/>
                <a:ea typeface="ＭＳ 明朝" panose="02020609040205080304" pitchFamily="17" charset="-128"/>
              </a:rPr>
              <a:t>(2017)</a:t>
            </a:r>
            <a:r>
              <a:rPr lang="ko-KR" altLang="ja-JP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「한국과 </a:t>
            </a:r>
            <a:r>
              <a:rPr lang="ko-KR" altLang="ja-JP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일본 교수의 </a:t>
            </a:r>
            <a:r>
              <a:rPr lang="ko-KR" altLang="ja-JP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특징비교」『</a:t>
            </a:r>
            <a:r>
              <a:rPr lang="ko-KR" altLang="ja-JP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대학교육』한국대학교육협의회</a:t>
            </a:r>
            <a:r>
              <a:rPr lang="en-US" altLang="ja-JP" sz="2600" dirty="0">
                <a:latin typeface="ＭＳ 明朝" panose="02020609040205080304" pitchFamily="17" charset="-128"/>
                <a:ea typeface="ＭＳ 明朝" panose="02020609040205080304" pitchFamily="17" charset="-128"/>
              </a:rPr>
              <a:t>, 196</a:t>
            </a:r>
            <a:r>
              <a:rPr lang="ko-KR" altLang="ja-JP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호</a:t>
            </a:r>
            <a:r>
              <a:rPr lang="ko-KR" altLang="ja-JP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（</a:t>
            </a:r>
            <a:r>
              <a:rPr lang="en-US" altLang="ja-JP" sz="2600" dirty="0">
                <a:latin typeface="ＭＳ 明朝" panose="02020609040205080304" pitchFamily="17" charset="-128"/>
                <a:ea typeface="ＭＳ 明朝" panose="02020609040205080304" pitchFamily="17" charset="-128"/>
              </a:rPr>
              <a:t>04+05+06</a:t>
            </a:r>
            <a:r>
              <a:rPr lang="ko-KR" altLang="ja-JP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월호）</a:t>
            </a:r>
            <a:r>
              <a:rPr lang="en-US" altLang="ja-JP" sz="2600" dirty="0" smtClean="0">
                <a:latin typeface="ＭＳ 明朝" panose="02020609040205080304" pitchFamily="17" charset="-128"/>
                <a:ea typeface="ＭＳ 明朝" panose="02020609040205080304" pitchFamily="17" charset="-128"/>
              </a:rPr>
              <a:t>, pp.40-46.</a:t>
            </a:r>
          </a:p>
          <a:p>
            <a:pPr latinLnBrk="1"/>
            <a:r>
              <a:rPr lang="ko-KR" altLang="en-US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국중호</a:t>
            </a:r>
            <a:r>
              <a:rPr lang="en-US" altLang="ko-KR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(2016.8</a:t>
            </a:r>
            <a:r>
              <a:rPr lang="ja-JP" altLang="en-US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～</a:t>
            </a:r>
            <a:r>
              <a:rPr lang="en-US" altLang="ko-KR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)</a:t>
            </a:r>
            <a:r>
              <a:rPr lang="ko-KR" altLang="en-US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한국경제신문 </a:t>
            </a:r>
            <a:r>
              <a:rPr lang="en-US" altLang="ko-KR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&lt;</a:t>
            </a:r>
            <a:r>
              <a:rPr lang="ko-KR" altLang="en-US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세계의 </a:t>
            </a:r>
            <a:r>
              <a:rPr lang="ko-KR" altLang="en-US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창</a:t>
            </a:r>
            <a:r>
              <a:rPr lang="en-US" altLang="ko-KR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&gt; </a:t>
            </a:r>
            <a:r>
              <a:rPr lang="ko-KR" altLang="en-US" sz="2600" dirty="0" err="1">
                <a:latin typeface="ＭＳ 明朝" panose="02020609040205080304" pitchFamily="17" charset="-128"/>
                <a:ea typeface="Gulim" panose="020B0600000101010101" pitchFamily="34" charset="-127"/>
              </a:rPr>
              <a:t>컬럼</a:t>
            </a:r>
            <a:r>
              <a:rPr lang="en-US" altLang="ko-KR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.</a:t>
            </a:r>
            <a:endParaRPr lang="en-US" altLang="ko-KR" sz="2600" dirty="0">
              <a:latin typeface="ＭＳ 明朝" panose="02020609040205080304" pitchFamily="17" charset="-128"/>
              <a:ea typeface="ＭＳ 明朝" panose="02020609040205080304" pitchFamily="17" charset="-128"/>
            </a:endParaRPr>
          </a:p>
          <a:p>
            <a:pPr latinLnBrk="1"/>
            <a:r>
              <a:rPr lang="ko-KR" altLang="en-US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국중호</a:t>
            </a:r>
            <a:r>
              <a:rPr lang="en-US" altLang="ko-KR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(</a:t>
            </a:r>
            <a:r>
              <a:rPr lang="en-US" altLang="ko-KR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2014</a:t>
            </a:r>
            <a:r>
              <a:rPr lang="ja-JP" altLang="en-US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～</a:t>
            </a:r>
            <a:r>
              <a:rPr lang="en-US" altLang="ja-JP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2018</a:t>
            </a:r>
            <a:r>
              <a:rPr lang="en-US" altLang="ko-KR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)</a:t>
            </a:r>
            <a:r>
              <a:rPr lang="ko-KR" altLang="en-US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국가미래연구원</a:t>
            </a:r>
            <a:r>
              <a:rPr lang="en-US" altLang="ko-KR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&lt;</a:t>
            </a:r>
            <a:r>
              <a:rPr lang="ko-KR" altLang="en-US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정경일침</a:t>
            </a:r>
            <a:r>
              <a:rPr lang="en-US" altLang="ko-KR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&gt; </a:t>
            </a:r>
            <a:r>
              <a:rPr lang="ko-KR" altLang="en-US" sz="2600" dirty="0" err="1" smtClean="0">
                <a:latin typeface="ＭＳ 明朝" panose="02020609040205080304" pitchFamily="17" charset="-128"/>
                <a:ea typeface="Gulim" panose="020B0600000101010101" pitchFamily="34" charset="-127"/>
              </a:rPr>
              <a:t>컬럼</a:t>
            </a:r>
            <a:r>
              <a:rPr lang="en-US" altLang="ko-KR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.</a:t>
            </a:r>
          </a:p>
          <a:p>
            <a:pPr latinLnBrk="1"/>
            <a:r>
              <a:rPr lang="ko-KR" altLang="en-US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국중호</a:t>
            </a:r>
            <a:r>
              <a:rPr lang="en-US" altLang="ko-KR" sz="2600" dirty="0">
                <a:latin typeface="ＭＳ 明朝" panose="02020609040205080304" pitchFamily="17" charset="-128"/>
                <a:ea typeface="ＭＳ 明朝" panose="02020609040205080304" pitchFamily="17" charset="-128"/>
              </a:rPr>
              <a:t>(2013)</a:t>
            </a:r>
            <a:r>
              <a:rPr lang="ko-KR" altLang="ja-JP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『호리병 속의 일본』도서출판한울</a:t>
            </a:r>
            <a:r>
              <a:rPr lang="en-US" altLang="ko-KR" sz="2600" dirty="0">
                <a:latin typeface="ＭＳ 明朝" panose="02020609040205080304" pitchFamily="17" charset="-128"/>
                <a:ea typeface="ＭＳ 明朝" panose="02020609040205080304" pitchFamily="17" charset="-128"/>
              </a:rPr>
              <a:t>.</a:t>
            </a:r>
            <a:endParaRPr lang="en-US" altLang="ko-KR" sz="2600" dirty="0" smtClean="0">
              <a:latin typeface="ＭＳ 明朝" panose="02020609040205080304" pitchFamily="17" charset="-128"/>
              <a:ea typeface="ＭＳ 明朝" panose="02020609040205080304" pitchFamily="17" charset="-128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82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182838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9552" y="557098"/>
            <a:ext cx="8229600" cy="6120680"/>
          </a:xfrm>
        </p:spPr>
        <p:txBody>
          <a:bodyPr/>
          <a:lstStyle/>
          <a:p>
            <a:pPr latinLnBrk="1"/>
            <a:r>
              <a:rPr lang="ko-KR" altLang="en-US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통계청</a:t>
            </a:r>
            <a:r>
              <a:rPr lang="en-US" altLang="ko-KR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(</a:t>
            </a:r>
            <a:r>
              <a:rPr lang="ko-KR" altLang="en-US" sz="2600" dirty="0" err="1">
                <a:latin typeface="ＭＳ 明朝" panose="02020609040205080304" pitchFamily="17" charset="-128"/>
                <a:ea typeface="Gulim" panose="020B0600000101010101" pitchFamily="34" charset="-127"/>
              </a:rPr>
              <a:t>각년</a:t>
            </a:r>
            <a:r>
              <a:rPr lang="en-US" altLang="ko-KR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)</a:t>
            </a:r>
            <a:r>
              <a:rPr lang="ko-KR" altLang="ja-JP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『</a:t>
            </a:r>
            <a:r>
              <a:rPr lang="ko-KR" altLang="en-US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가계동향조사</a:t>
            </a:r>
            <a:r>
              <a:rPr lang="ko-KR" altLang="ja-JP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』</a:t>
            </a:r>
            <a:r>
              <a:rPr lang="en-US" altLang="ko-KR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(KOSIS).</a:t>
            </a:r>
          </a:p>
          <a:p>
            <a:pPr latinLnBrk="1"/>
            <a:r>
              <a:rPr lang="ko-KR" altLang="en-US" sz="2600" dirty="0">
                <a:latin typeface="ＭＳ 明朝" panose="02020609040205080304" pitchFamily="17" charset="-128"/>
                <a:ea typeface="Gulim" panose="020B0600000101010101" pitchFamily="34" charset="-127"/>
              </a:rPr>
              <a:t>한국은행 통계자료</a:t>
            </a:r>
            <a:r>
              <a:rPr lang="en-US" altLang="ko-KR" sz="2600" dirty="0" smtClean="0">
                <a:latin typeface="ＭＳ 明朝" panose="02020609040205080304" pitchFamily="17" charset="-128"/>
                <a:ea typeface="Gulim" panose="020B0600000101010101" pitchFamily="34" charset="-127"/>
              </a:rPr>
              <a:t>.</a:t>
            </a:r>
          </a:p>
          <a:p>
            <a:pPr marL="0" indent="0" latinLnBrk="1">
              <a:buNone/>
            </a:pPr>
            <a:endParaRPr lang="en-US" altLang="ja-JP" sz="2600" dirty="0">
              <a:latin typeface="ＭＳ 明朝" panose="02020609040205080304" pitchFamily="17" charset="-128"/>
              <a:ea typeface="Gulim" panose="020B0600000101010101" pitchFamily="34" charset="-127"/>
            </a:endParaRPr>
          </a:p>
          <a:p>
            <a:r>
              <a:rPr lang="ja-JP" altLang="ja-JP" sz="2600" dirty="0" smtClean="0"/>
              <a:t>鞠</a:t>
            </a:r>
            <a:r>
              <a:rPr lang="ja-JP" altLang="ja-JP" sz="2600" dirty="0"/>
              <a:t>重鎬</a:t>
            </a:r>
            <a:r>
              <a:rPr lang="en-US" altLang="ja-JP" sz="2600" dirty="0"/>
              <a:t>(2015)</a:t>
            </a:r>
            <a:r>
              <a:rPr lang="ja-JP" altLang="ja-JP" sz="2600" dirty="0"/>
              <a:t>『韓国の財政と地方財政』横浜市立大学学術研究会新叢書　</a:t>
            </a:r>
            <a:r>
              <a:rPr lang="en-US" altLang="ja-JP" sz="2600" dirty="0"/>
              <a:t>No7</a:t>
            </a:r>
            <a:r>
              <a:rPr lang="ja-JP" altLang="ja-JP" sz="2600" dirty="0"/>
              <a:t>、９月、春風社</a:t>
            </a:r>
            <a:r>
              <a:rPr lang="en-US" altLang="ja-JP" sz="2600" dirty="0"/>
              <a:t>.</a:t>
            </a:r>
            <a:endParaRPr lang="ja-JP" altLang="ja-JP" sz="2600" dirty="0"/>
          </a:p>
          <a:p>
            <a:r>
              <a:rPr lang="ja-JP" altLang="ja-JP" sz="2600" dirty="0"/>
              <a:t>金明中</a:t>
            </a:r>
            <a:r>
              <a:rPr lang="en-US" altLang="ja-JP" sz="2600" dirty="0"/>
              <a:t>(2017)</a:t>
            </a:r>
            <a:r>
              <a:rPr lang="ja-JP" altLang="ja-JP" sz="2600" dirty="0"/>
              <a:t>「日本経済と働き方改革、そして社会保障制度の現状や課題」横浜市立大学国際総合科学部　教室セミナー発表原稿、</a:t>
            </a:r>
            <a:r>
              <a:rPr lang="en-US" altLang="ja-JP" sz="2600" dirty="0"/>
              <a:t>7</a:t>
            </a:r>
            <a:r>
              <a:rPr lang="ja-JP" altLang="ja-JP" sz="2600" dirty="0"/>
              <a:t>月</a:t>
            </a:r>
            <a:r>
              <a:rPr lang="en-US" altLang="ja-JP" sz="2600" dirty="0"/>
              <a:t>24</a:t>
            </a:r>
            <a:r>
              <a:rPr lang="ja-JP" altLang="ja-JP" sz="2600" dirty="0"/>
              <a:t>日</a:t>
            </a:r>
            <a:r>
              <a:rPr lang="en-US" altLang="ja-JP" sz="2600" dirty="0"/>
              <a:t>.</a:t>
            </a:r>
            <a:endParaRPr lang="ja-JP" altLang="ja-JP" sz="2600" dirty="0"/>
          </a:p>
          <a:p>
            <a:r>
              <a:rPr lang="ja-JP" altLang="ja-JP" sz="2600" dirty="0"/>
              <a:t>司馬遼太郎 </a:t>
            </a:r>
            <a:r>
              <a:rPr lang="en-US" altLang="ja-JP" sz="2600" dirty="0"/>
              <a:t>(1999)</a:t>
            </a:r>
            <a:r>
              <a:rPr lang="ja-JP" altLang="ja-JP" sz="2600" dirty="0"/>
              <a:t>『坂の上の雲』文春文庫</a:t>
            </a:r>
            <a:r>
              <a:rPr lang="en-US" altLang="ja-JP" sz="2600" dirty="0"/>
              <a:t>.</a:t>
            </a:r>
            <a:endParaRPr lang="ja-JP" altLang="ja-JP" sz="2600" dirty="0"/>
          </a:p>
          <a:p>
            <a:r>
              <a:rPr lang="ko-KR" altLang="ja-JP" sz="2600" dirty="0" err="1"/>
              <a:t>総務省統計局</a:t>
            </a:r>
            <a:r>
              <a:rPr lang="en-US" altLang="ja-JP" sz="2600" dirty="0"/>
              <a:t>, </a:t>
            </a:r>
            <a:r>
              <a:rPr lang="ko-KR" altLang="ja-JP" sz="2600" dirty="0"/>
              <a:t>『</a:t>
            </a:r>
            <a:r>
              <a:rPr lang="ko-KR" altLang="ja-JP" sz="2600" dirty="0" err="1"/>
              <a:t>労働力調査</a:t>
            </a:r>
            <a:r>
              <a:rPr lang="en-US" altLang="ja-JP" sz="2600" dirty="0"/>
              <a:t>(</a:t>
            </a:r>
            <a:r>
              <a:rPr lang="ko-KR" altLang="ja-JP" sz="2600" dirty="0"/>
              <a:t>基本集計</a:t>
            </a:r>
            <a:r>
              <a:rPr lang="en-US" altLang="ja-JP" sz="2600" dirty="0"/>
              <a:t>)</a:t>
            </a:r>
            <a:r>
              <a:rPr lang="ko-KR" altLang="ja-JP" sz="2600" dirty="0"/>
              <a:t>』</a:t>
            </a:r>
            <a:r>
              <a:rPr lang="en-US" altLang="ja-JP" sz="2600" dirty="0"/>
              <a:t>, </a:t>
            </a:r>
            <a:r>
              <a:rPr lang="ko-KR" altLang="ja-JP" sz="2600" dirty="0"/>
              <a:t>平成</a:t>
            </a:r>
            <a:r>
              <a:rPr lang="en-US" altLang="ja-JP" sz="2600" dirty="0"/>
              <a:t>24</a:t>
            </a:r>
            <a:r>
              <a:rPr lang="ko-KR" altLang="ja-JP" sz="2600" dirty="0"/>
              <a:t>年</a:t>
            </a:r>
            <a:r>
              <a:rPr lang="en-US" altLang="ja-JP" sz="2600" dirty="0"/>
              <a:t>(2012</a:t>
            </a:r>
            <a:r>
              <a:rPr lang="ko-KR" altLang="ja-JP" sz="2600" dirty="0"/>
              <a:t>년</a:t>
            </a:r>
            <a:r>
              <a:rPr lang="en-US" altLang="ja-JP" sz="2600" dirty="0"/>
              <a:t>) 3</a:t>
            </a:r>
            <a:r>
              <a:rPr lang="ko-KR" altLang="ja-JP" sz="2600" dirty="0"/>
              <a:t>月</a:t>
            </a:r>
            <a:r>
              <a:rPr lang="en-US" altLang="ja-JP" sz="2600" dirty="0"/>
              <a:t>.</a:t>
            </a:r>
            <a:endParaRPr lang="ja-JP" altLang="ja-JP" sz="2600" dirty="0"/>
          </a:p>
          <a:p>
            <a:r>
              <a:rPr lang="ja-JP" altLang="ja-JP" sz="2600" dirty="0"/>
              <a:t>孫正義</a:t>
            </a:r>
            <a:r>
              <a:rPr lang="en-US" altLang="ja-JP" sz="2600" dirty="0"/>
              <a:t>, </a:t>
            </a:r>
            <a:r>
              <a:rPr lang="ja-JP" altLang="ja-JP" sz="2600" dirty="0"/>
              <a:t>「孫正義の白熱教室」</a:t>
            </a:r>
            <a:r>
              <a:rPr lang="en-US" altLang="ja-JP" sz="2600" dirty="0"/>
              <a:t>, </a:t>
            </a:r>
            <a:r>
              <a:rPr lang="ja-JP" altLang="ja-JP" sz="2600" dirty="0"/>
              <a:t>『プレジデント</a:t>
            </a:r>
            <a:r>
              <a:rPr lang="en-US" altLang="ja-JP" sz="2600" dirty="0"/>
              <a:t>(President)</a:t>
            </a:r>
            <a:r>
              <a:rPr lang="ja-JP" altLang="ja-JP" sz="2600" dirty="0"/>
              <a:t>』</a:t>
            </a:r>
            <a:r>
              <a:rPr lang="en-US" altLang="ja-JP" sz="2600" dirty="0"/>
              <a:t>, 2011</a:t>
            </a:r>
            <a:r>
              <a:rPr lang="ja-JP" altLang="ja-JP" sz="2600" dirty="0"/>
              <a:t>年</a:t>
            </a:r>
            <a:r>
              <a:rPr lang="en-US" altLang="ja-JP" sz="2600" dirty="0"/>
              <a:t>3</a:t>
            </a:r>
            <a:r>
              <a:rPr lang="ja-JP" altLang="ja-JP" sz="2600" dirty="0"/>
              <a:t>月</a:t>
            </a:r>
            <a:r>
              <a:rPr lang="en-US" altLang="ja-JP" sz="2600" dirty="0"/>
              <a:t>7</a:t>
            </a:r>
            <a:r>
              <a:rPr lang="ja-JP" altLang="ja-JP" sz="2600" dirty="0"/>
              <a:t>日号</a:t>
            </a:r>
            <a:r>
              <a:rPr lang="en-US" altLang="ja-JP" sz="2600" dirty="0"/>
              <a:t>, </a:t>
            </a:r>
            <a:r>
              <a:rPr lang="ja-JP" altLang="ja-JP" sz="2600" dirty="0"/>
              <a:t>プレジデント社</a:t>
            </a:r>
            <a:r>
              <a:rPr lang="en-US" altLang="ja-JP" sz="2600" dirty="0"/>
              <a:t>, pp.28-87</a:t>
            </a:r>
            <a:r>
              <a:rPr lang="en-US" altLang="ja-JP" sz="2600" dirty="0" smtClean="0"/>
              <a:t>.</a:t>
            </a:r>
            <a:endParaRPr lang="en-US" altLang="ja-JP" sz="260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83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285514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9552" y="620688"/>
            <a:ext cx="8229600" cy="5763344"/>
          </a:xfrm>
        </p:spPr>
        <p:txBody>
          <a:bodyPr/>
          <a:lstStyle/>
          <a:p>
            <a:r>
              <a:rPr lang="ja-JP" altLang="ja-JP" sz="2600" dirty="0"/>
              <a:t>孫正義</a:t>
            </a:r>
            <a:r>
              <a:rPr lang="en-US" altLang="ja-JP" sz="2600" dirty="0"/>
              <a:t>,</a:t>
            </a:r>
            <a:r>
              <a:rPr lang="ja-JP" altLang="ja-JP" sz="2600" dirty="0"/>
              <a:t>「孫の二乘兵法」開校式・戦略特別講座</a:t>
            </a:r>
            <a:r>
              <a:rPr lang="en-US" altLang="ja-JP" sz="2600" dirty="0"/>
              <a:t>, </a:t>
            </a:r>
            <a:r>
              <a:rPr lang="ja-JP" altLang="ja-JP" sz="2600" dirty="0"/>
              <a:t>ソフトバンク・アカデミア</a:t>
            </a:r>
            <a:r>
              <a:rPr lang="en-US" altLang="ja-JP" sz="2600" dirty="0"/>
              <a:t>, 2010</a:t>
            </a:r>
            <a:r>
              <a:rPr lang="ja-JP" altLang="ja-JP" sz="2600" dirty="0"/>
              <a:t>年</a:t>
            </a:r>
            <a:r>
              <a:rPr lang="en-US" altLang="ja-JP" sz="2600" dirty="0"/>
              <a:t>7</a:t>
            </a:r>
            <a:r>
              <a:rPr lang="ja-JP" altLang="ja-JP" sz="2600" dirty="0"/>
              <a:t>月</a:t>
            </a:r>
            <a:r>
              <a:rPr lang="en-US" altLang="ja-JP" sz="2600" dirty="0"/>
              <a:t>28</a:t>
            </a:r>
            <a:r>
              <a:rPr lang="ja-JP" altLang="ja-JP" sz="2600" dirty="0"/>
              <a:t>日</a:t>
            </a:r>
            <a:r>
              <a:rPr lang="en-US" altLang="ja-JP" sz="2600" dirty="0"/>
              <a:t>.</a:t>
            </a:r>
            <a:r>
              <a:rPr lang="ja-JP" altLang="ja-JP" sz="2600" dirty="0"/>
              <a:t>（</a:t>
            </a:r>
            <a:r>
              <a:rPr lang="en-US" altLang="ja-JP" sz="2600" u="sng" dirty="0">
                <a:hlinkClick r:id="rId2"/>
              </a:rPr>
              <a:t>http://www.softbank.co.jp/academia/</a:t>
            </a:r>
            <a:r>
              <a:rPr lang="ja-JP" altLang="ja-JP" sz="2600" dirty="0"/>
              <a:t>）</a:t>
            </a:r>
            <a:r>
              <a:rPr lang="en-US" altLang="ja-JP" sz="2600" dirty="0"/>
              <a:t>.</a:t>
            </a:r>
            <a:endParaRPr lang="ko-KR" altLang="en-US" sz="2600" dirty="0"/>
          </a:p>
          <a:p>
            <a:r>
              <a:rPr lang="ja-JP" altLang="ja-JP" sz="2600" dirty="0" smtClean="0"/>
              <a:t>中</a:t>
            </a:r>
            <a:r>
              <a:rPr lang="ja-JP" altLang="ja-JP" sz="2600" dirty="0"/>
              <a:t>根千枝</a:t>
            </a:r>
            <a:r>
              <a:rPr lang="en-US" altLang="ja-JP" sz="2600" dirty="0"/>
              <a:t>, </a:t>
            </a:r>
            <a:r>
              <a:rPr lang="ja-JP" altLang="ja-JP" sz="2600" dirty="0"/>
              <a:t>『タテ社会の人間関係</a:t>
            </a:r>
            <a:r>
              <a:rPr lang="en-US" altLang="ja-JP" sz="2600" dirty="0"/>
              <a:t> - </a:t>
            </a:r>
            <a:r>
              <a:rPr lang="ja-JP" altLang="ja-JP" sz="2600" dirty="0"/>
              <a:t>単一社会の理論</a:t>
            </a:r>
            <a:r>
              <a:rPr lang="en-US" altLang="ja-JP" sz="2600" dirty="0"/>
              <a:t> - </a:t>
            </a:r>
            <a:r>
              <a:rPr lang="ja-JP" altLang="ja-JP" sz="2600" dirty="0"/>
              <a:t>』</a:t>
            </a:r>
            <a:r>
              <a:rPr lang="en-US" altLang="ja-JP" sz="2600" dirty="0"/>
              <a:t>, </a:t>
            </a:r>
            <a:r>
              <a:rPr lang="ja-JP" altLang="ja-JP" sz="2600" dirty="0"/>
              <a:t>講談社現代新書</a:t>
            </a:r>
            <a:r>
              <a:rPr lang="en-US" altLang="ja-JP" sz="2600" dirty="0"/>
              <a:t>, 1967..</a:t>
            </a:r>
            <a:endParaRPr lang="ja-JP" altLang="ja-JP" sz="2600" dirty="0"/>
          </a:p>
          <a:p>
            <a:r>
              <a:rPr lang="ja-JP" altLang="ja-JP" sz="2600" dirty="0"/>
              <a:t>土居丈朗（</a:t>
            </a:r>
            <a:r>
              <a:rPr lang="en-US" altLang="ja-JP" sz="2600" dirty="0"/>
              <a:t>2017</a:t>
            </a:r>
            <a:r>
              <a:rPr lang="ja-JP" altLang="ja-JP" sz="2600" dirty="0"/>
              <a:t>）『入門財政学』日本評論社．</a:t>
            </a:r>
          </a:p>
          <a:p>
            <a:r>
              <a:rPr lang="ko-KR" altLang="ja-JP" sz="2600" dirty="0" err="1"/>
              <a:t>内閣府</a:t>
            </a:r>
            <a:r>
              <a:rPr lang="en-US" altLang="ja-JP" sz="2600" dirty="0" smtClean="0"/>
              <a:t>(</a:t>
            </a:r>
            <a:r>
              <a:rPr lang="ko-KR" altLang="ja-JP" sz="2600" dirty="0" err="1" smtClean="0"/>
              <a:t>各年</a:t>
            </a:r>
            <a:r>
              <a:rPr lang="en-US" altLang="ja-JP" sz="2600" dirty="0" smtClean="0"/>
              <a:t>) </a:t>
            </a:r>
            <a:r>
              <a:rPr lang="ko-KR" altLang="ja-JP" sz="2600" dirty="0"/>
              <a:t>『家計調査』</a:t>
            </a:r>
            <a:r>
              <a:rPr lang="en-US" altLang="ja-JP" sz="2600" dirty="0"/>
              <a:t>.</a:t>
            </a:r>
            <a:endParaRPr lang="ja-JP" altLang="ja-JP" sz="2600" dirty="0"/>
          </a:p>
          <a:p>
            <a:r>
              <a:rPr lang="ko-KR" altLang="ja-JP" sz="2600" dirty="0" err="1"/>
              <a:t>内閣府</a:t>
            </a:r>
            <a:r>
              <a:rPr lang="en-US" altLang="ja-JP" sz="2600" dirty="0" smtClean="0"/>
              <a:t>(</a:t>
            </a:r>
            <a:r>
              <a:rPr lang="ko-KR" altLang="ja-JP" sz="2600" dirty="0" err="1" smtClean="0"/>
              <a:t>各年</a:t>
            </a:r>
            <a:r>
              <a:rPr lang="en-US" altLang="ja-JP" sz="2600" dirty="0" smtClean="0"/>
              <a:t>) </a:t>
            </a:r>
            <a:r>
              <a:rPr lang="ko-KR" altLang="ja-JP" sz="2600" dirty="0"/>
              <a:t>『国民経済計算』（</a:t>
            </a:r>
            <a:r>
              <a:rPr lang="en-US" altLang="ja-JP" sz="2600" dirty="0"/>
              <a:t>GDP</a:t>
            </a:r>
            <a:r>
              <a:rPr lang="ko-KR" altLang="ja-JP" sz="2600" dirty="0"/>
              <a:t>統計）</a:t>
            </a:r>
            <a:r>
              <a:rPr lang="en-US" altLang="ja-JP" sz="2600" dirty="0"/>
              <a:t>.</a:t>
            </a:r>
            <a:endParaRPr lang="ja-JP" altLang="ja-JP" sz="2600" dirty="0"/>
          </a:p>
          <a:p>
            <a:r>
              <a:rPr lang="ja-JP" altLang="ja-JP" sz="2600" dirty="0"/>
              <a:t>内閣府「科学技術関係予算のプロセス（平成</a:t>
            </a:r>
            <a:r>
              <a:rPr lang="en-US" altLang="ja-JP" sz="2600" dirty="0"/>
              <a:t>25</a:t>
            </a:r>
            <a:r>
              <a:rPr lang="ja-JP" altLang="ja-JP" sz="2600" dirty="0"/>
              <a:t>年度まで） 」</a:t>
            </a:r>
            <a:r>
              <a:rPr lang="en-US" altLang="ja-JP" sz="2600" dirty="0"/>
              <a:t>.  (</a:t>
            </a:r>
            <a:r>
              <a:rPr lang="ja-JP" altLang="ja-JP" sz="2600" dirty="0"/>
              <a:t>総合科学技術会議</a:t>
            </a:r>
            <a:r>
              <a:rPr lang="en-US" altLang="ja-JP" sz="2600" dirty="0"/>
              <a:t>)</a:t>
            </a:r>
            <a:endParaRPr lang="ja-JP" altLang="ja-JP" sz="2600" dirty="0"/>
          </a:p>
          <a:p>
            <a:r>
              <a:rPr lang="ja-JP" altLang="ja-JP" sz="2600" dirty="0"/>
              <a:t>内閣府「科学技術関係予算のプロセス（平成</a:t>
            </a:r>
            <a:r>
              <a:rPr lang="en-US" altLang="ja-JP" sz="2600" dirty="0"/>
              <a:t>26</a:t>
            </a:r>
            <a:r>
              <a:rPr lang="ja-JP" altLang="ja-JP" sz="2600" dirty="0"/>
              <a:t>年度～） 」</a:t>
            </a:r>
            <a:r>
              <a:rPr lang="en-US" altLang="ja-JP" sz="2600" dirty="0"/>
              <a:t>. (</a:t>
            </a:r>
            <a:r>
              <a:rPr lang="ja-JP" altLang="ja-JP" sz="2600" dirty="0"/>
              <a:t>総合科学技術・イノベーション会議</a:t>
            </a:r>
            <a:r>
              <a:rPr lang="en-US" altLang="ja-JP" sz="2600" dirty="0" smtClean="0"/>
              <a:t>).</a:t>
            </a:r>
            <a:endParaRPr kumimoji="1" lang="ja-JP" altLang="en-US" sz="26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84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10134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60648"/>
            <a:ext cx="8496944" cy="6192688"/>
          </a:xfrm>
        </p:spPr>
        <p:txBody>
          <a:bodyPr/>
          <a:lstStyle/>
          <a:p>
            <a:r>
              <a:rPr lang="ja-JP" altLang="ja-JP" sz="2600" dirty="0"/>
              <a:t>内閣府政策統括官</a:t>
            </a:r>
            <a:r>
              <a:rPr lang="en-US" altLang="ja-JP" sz="2600" dirty="0"/>
              <a:t>(2017)</a:t>
            </a:r>
            <a:r>
              <a:rPr lang="ja-JP" altLang="ja-JP" sz="2600" dirty="0"/>
              <a:t>「科学技術関係予算　平成２９年度当初予算案及び平成２８年度補正予算について」　 （科学技術・イノベーション担当）平成２９年１月１３日．</a:t>
            </a:r>
          </a:p>
          <a:p>
            <a:r>
              <a:rPr lang="ko-KR" altLang="ja-JP" sz="2600" dirty="0"/>
              <a:t>日本銀行</a:t>
            </a:r>
            <a:r>
              <a:rPr lang="en-US" altLang="ja-JP" sz="2600" dirty="0"/>
              <a:t>(</a:t>
            </a:r>
            <a:r>
              <a:rPr lang="ko-KR" altLang="ja-JP" sz="2600" dirty="0" err="1"/>
              <a:t>各年</a:t>
            </a:r>
            <a:r>
              <a:rPr lang="en-US" altLang="ja-JP" sz="2600" dirty="0"/>
              <a:t>)</a:t>
            </a:r>
            <a:r>
              <a:rPr lang="ko-KR" altLang="ja-JP" sz="2600" dirty="0"/>
              <a:t>「</a:t>
            </a:r>
            <a:r>
              <a:rPr lang="ko-KR" altLang="ja-JP" sz="2600" dirty="0" err="1"/>
              <a:t>営業毎旬報告</a:t>
            </a:r>
            <a:r>
              <a:rPr lang="ko-KR" altLang="ja-JP" sz="2600" dirty="0"/>
              <a:t>」</a:t>
            </a:r>
            <a:r>
              <a:rPr lang="en-US" altLang="ja-JP" sz="2600" dirty="0"/>
              <a:t>.</a:t>
            </a:r>
            <a:endParaRPr lang="ja-JP" altLang="ja-JP" sz="2600" dirty="0"/>
          </a:p>
          <a:p>
            <a:r>
              <a:rPr lang="ja-JP" altLang="ja-JP" sz="2600" dirty="0" smtClean="0"/>
              <a:t>日</a:t>
            </a:r>
            <a:r>
              <a:rPr lang="ja-JP" altLang="ja-JP" sz="2600" dirty="0" smtClean="0"/>
              <a:t>本銀行（</a:t>
            </a:r>
            <a:r>
              <a:rPr lang="en-US" altLang="ja-JP" sz="2600" dirty="0" smtClean="0"/>
              <a:t>2016</a:t>
            </a:r>
            <a:r>
              <a:rPr lang="ja-JP" altLang="ja-JP" sz="2600" dirty="0" smtClean="0"/>
              <a:t>）「金融政策の評価と展望」</a:t>
            </a:r>
            <a:r>
              <a:rPr lang="en-US" altLang="ja-JP" sz="2600" dirty="0" smtClean="0"/>
              <a:t>.</a:t>
            </a:r>
            <a:endParaRPr lang="ja-JP" altLang="ja-JP" sz="2600" dirty="0" smtClean="0"/>
          </a:p>
          <a:p>
            <a:r>
              <a:rPr lang="ja-JP" altLang="ja-JP" sz="2600" dirty="0" smtClean="0"/>
              <a:t>野口悠紀雄（</a:t>
            </a:r>
            <a:r>
              <a:rPr lang="en-US" altLang="ja-JP" sz="2600" dirty="0" smtClean="0"/>
              <a:t>2013</a:t>
            </a:r>
            <a:r>
              <a:rPr lang="ja-JP" altLang="ja-JP" sz="2600" dirty="0" smtClean="0"/>
              <a:t>） 『虚構のアベノミクス』ダイヤモンド社</a:t>
            </a:r>
            <a:r>
              <a:rPr lang="en-US" altLang="ja-JP" sz="2600" dirty="0" smtClean="0"/>
              <a:t>.</a:t>
            </a:r>
            <a:endParaRPr lang="ja-JP" altLang="ja-JP" sz="2600" dirty="0" smtClean="0"/>
          </a:p>
          <a:p>
            <a:r>
              <a:rPr lang="ja-JP" altLang="ja-JP" sz="2600" dirty="0" smtClean="0"/>
              <a:t>野口悠紀雄（</a:t>
            </a:r>
            <a:r>
              <a:rPr lang="en-US" altLang="ja-JP" sz="2600" dirty="0" smtClean="0"/>
              <a:t>2013</a:t>
            </a:r>
            <a:r>
              <a:rPr lang="ja-JP" altLang="ja-JP" sz="2600" dirty="0" smtClean="0"/>
              <a:t>） 『金融緩和で日本は破綻する』ダイヤモンド社</a:t>
            </a:r>
            <a:r>
              <a:rPr lang="en-US" altLang="ja-JP" sz="2600" dirty="0" smtClean="0"/>
              <a:t>.</a:t>
            </a:r>
            <a:endParaRPr lang="ja-JP" altLang="ja-JP" sz="2600" dirty="0" smtClean="0"/>
          </a:p>
          <a:p>
            <a:r>
              <a:rPr lang="ja-JP" altLang="ja-JP" sz="2600" dirty="0" smtClean="0"/>
              <a:t>野口悠紀雄（</a:t>
            </a:r>
            <a:r>
              <a:rPr lang="en-US" altLang="ja-JP" sz="2600" dirty="0" smtClean="0"/>
              <a:t>2014</a:t>
            </a:r>
            <a:r>
              <a:rPr lang="ja-JP" altLang="ja-JP" sz="2600" dirty="0" smtClean="0"/>
              <a:t>） 『期待バブル崩壊』ダイヤモンド社</a:t>
            </a:r>
            <a:r>
              <a:rPr lang="en-US" altLang="ja-JP" sz="2600" dirty="0" smtClean="0"/>
              <a:t>.</a:t>
            </a:r>
          </a:p>
          <a:p>
            <a:r>
              <a:rPr lang="en-US" altLang="ja-JP" sz="2400" dirty="0" smtClean="0"/>
              <a:t>Principal </a:t>
            </a:r>
            <a:r>
              <a:rPr lang="en-US" altLang="ja-JP" sz="2400" dirty="0"/>
              <a:t>Global Indicators (</a:t>
            </a:r>
            <a:r>
              <a:rPr lang="en-US" altLang="ja-JP" sz="2400" dirty="0">
                <a:hlinkClick r:id="rId2"/>
              </a:rPr>
              <a:t>http://www.principalglobalindicators.org/?sk=E30FAADE-77D0-4F8E-953C-C48DD9D14735</a:t>
            </a:r>
            <a:r>
              <a:rPr lang="en-US" altLang="ja-JP" sz="2400" dirty="0"/>
              <a:t>). </a:t>
            </a:r>
          </a:p>
          <a:p>
            <a:r>
              <a:rPr lang="en-US" altLang="ja-JP" sz="24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OECD(each year) </a:t>
            </a:r>
            <a:r>
              <a:rPr lang="en-US" altLang="ja-JP" sz="2400" i="1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Economic Outlook</a:t>
            </a:r>
            <a:r>
              <a:rPr lang="en-US" altLang="ja-JP" sz="24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.</a:t>
            </a:r>
          </a:p>
          <a:p>
            <a:r>
              <a:rPr lang="en-US" altLang="ja-JP" sz="24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OECD(each year) </a:t>
            </a:r>
            <a:r>
              <a:rPr lang="en-US" altLang="ja-JP" sz="2400" i="1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Household savings forecast</a:t>
            </a:r>
            <a:r>
              <a:rPr lang="en-US" altLang="ja-JP" sz="24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.</a:t>
            </a:r>
          </a:p>
          <a:p>
            <a:endParaRPr lang="ja-JP" altLang="en-US" sz="2400" dirty="0"/>
          </a:p>
          <a:p>
            <a:endParaRPr kumimoji="1" lang="ja-JP" altLang="en-US" sz="26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85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94548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83568" y="908720"/>
            <a:ext cx="7787208" cy="4495800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ko-KR" alt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감사합니다</a:t>
            </a:r>
            <a:r>
              <a:rPr lang="en-US" altLang="ko-K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n-US" altLang="ja-JP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ja-JP" i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Many </a:t>
            </a:r>
            <a:r>
              <a:rPr lang="en-US" altLang="ja-JP" i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Thanks!</a:t>
            </a:r>
          </a:p>
          <a:p>
            <a:pPr>
              <a:lnSpc>
                <a:spcPct val="150000"/>
              </a:lnSpc>
              <a:buNone/>
            </a:pPr>
            <a:r>
              <a:rPr lang="ja-JP" altLang="en-US" i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謝謝。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ありがとうございま</a:t>
            </a:r>
            <a:r>
              <a:rPr lang="ja-JP" altLang="en-US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す</a:t>
            </a:r>
            <a:r>
              <a:rPr lang="ja-JP" altLang="en-US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。</a:t>
            </a:r>
            <a:endParaRPr kumimoji="1" lang="ja-JP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20EB-D195-47CC-A029-C0AEF7959C69}" type="slidenum">
              <a:rPr lang="en-US" altLang="ja-JP" smtClean="0"/>
              <a:pPr/>
              <a:t>86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5476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yoto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kyoto">
      <a:majorFont>
        <a:latin typeface="Times New Roman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ＭＳ Ｐゴシック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ＭＳ Ｐゴシック" pitchFamily="50" charset="-128"/>
          </a:defRPr>
        </a:defPPr>
      </a:lstStyle>
    </a:lnDef>
  </a:objectDefaults>
  <a:extraClrSchemeLst>
    <a:extraClrScheme>
      <a:clrScheme name="kyoto 1">
        <a:dk1>
          <a:srgbClr val="000000"/>
        </a:dk1>
        <a:lt1>
          <a:srgbClr val="FFFFFF"/>
        </a:lt1>
        <a:dk2>
          <a:srgbClr val="000099"/>
        </a:dk2>
        <a:lt2>
          <a:srgbClr val="FFFFCC"/>
        </a:lt2>
        <a:accent1>
          <a:srgbClr val="D5AC63"/>
        </a:accent1>
        <a:accent2>
          <a:srgbClr val="500050"/>
        </a:accent2>
        <a:accent3>
          <a:srgbClr val="AAAACA"/>
        </a:accent3>
        <a:accent4>
          <a:srgbClr val="DADADA"/>
        </a:accent4>
        <a:accent5>
          <a:srgbClr val="E7D2B7"/>
        </a:accent5>
        <a:accent6>
          <a:srgbClr val="480048"/>
        </a:accent6>
        <a:hlink>
          <a:srgbClr val="8FA850"/>
        </a:hlink>
        <a:folHlink>
          <a:srgbClr val="CC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yoto 2">
        <a:dk1>
          <a:srgbClr val="57472B"/>
        </a:dk1>
        <a:lt1>
          <a:srgbClr val="CCECFF"/>
        </a:lt1>
        <a:dk2>
          <a:srgbClr val="003366"/>
        </a:dk2>
        <a:lt2>
          <a:srgbClr val="AB967D"/>
        </a:lt2>
        <a:accent1>
          <a:srgbClr val="FFCCCC"/>
        </a:accent1>
        <a:accent2>
          <a:srgbClr val="D8B38E"/>
        </a:accent2>
        <a:accent3>
          <a:srgbClr val="E2F4FF"/>
        </a:accent3>
        <a:accent4>
          <a:srgbClr val="493B23"/>
        </a:accent4>
        <a:accent5>
          <a:srgbClr val="FFE2E2"/>
        </a:accent5>
        <a:accent6>
          <a:srgbClr val="C4A280"/>
        </a:accent6>
        <a:hlink>
          <a:srgbClr val="CCCCFF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yot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DDDDDD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1A1A1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yoto 4">
        <a:dk1>
          <a:srgbClr val="000000"/>
        </a:dk1>
        <a:lt1>
          <a:srgbClr val="003399"/>
        </a:lt1>
        <a:dk2>
          <a:srgbClr val="FFFFFF"/>
        </a:dk2>
        <a:lt2>
          <a:srgbClr val="5E553C"/>
        </a:lt2>
        <a:accent1>
          <a:srgbClr val="FFCCCC"/>
        </a:accent1>
        <a:accent2>
          <a:srgbClr val="D0A34A"/>
        </a:accent2>
        <a:accent3>
          <a:srgbClr val="AAADCA"/>
        </a:accent3>
        <a:accent4>
          <a:srgbClr val="000000"/>
        </a:accent4>
        <a:accent5>
          <a:srgbClr val="FFE2E2"/>
        </a:accent5>
        <a:accent6>
          <a:srgbClr val="BC9342"/>
        </a:accent6>
        <a:hlink>
          <a:srgbClr val="CCCC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​​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​​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Arial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entury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KYOTO</Template>
  <TotalTime>4057</TotalTime>
  <Words>4143</Words>
  <Application>Microsoft Office PowerPoint</Application>
  <PresentationFormat>화면 슬라이드 쇼(4:3)</PresentationFormat>
  <Paragraphs>471</Paragraphs>
  <Slides>86</Slides>
  <Notes>1</Notes>
  <HiddenSlides>0</HiddenSlides>
  <MMClips>0</MMClips>
  <ScaleCrop>false</ScaleCrop>
  <HeadingPairs>
    <vt:vector size="8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4</vt:i4>
      </vt:variant>
      <vt:variant>
        <vt:lpstr>슬라이드 제목</vt:lpstr>
      </vt:variant>
      <vt:variant>
        <vt:i4>86</vt:i4>
      </vt:variant>
    </vt:vector>
  </HeadingPairs>
  <TitlesOfParts>
    <vt:vector size="100" baseType="lpstr">
      <vt:lpstr>HG丸ｺﾞｼｯｸM-PRO</vt:lpstr>
      <vt:lpstr>HGP創英角ﾎﾟｯﾌﾟ体</vt:lpstr>
      <vt:lpstr>ＭＳ 明朝</vt:lpstr>
      <vt:lpstr>ＭＳ Ｐゴシック</vt:lpstr>
      <vt:lpstr>ＭＳ Ｐ明朝</vt:lpstr>
      <vt:lpstr>굴림</vt:lpstr>
      <vt:lpstr>굴림</vt:lpstr>
      <vt:lpstr>Times New Roman</vt:lpstr>
      <vt:lpstr>Wingdings</vt:lpstr>
      <vt:lpstr>kyoto</vt:lpstr>
      <vt:lpstr>문서</vt:lpstr>
      <vt:lpstr>Microsoft Word 문서</vt:lpstr>
      <vt:lpstr>Acrobat Document</vt:lpstr>
      <vt:lpstr>文書</vt:lpstr>
      <vt:lpstr>PowerPoint 프레젠테이션</vt:lpstr>
      <vt:lpstr>자기소개</vt:lpstr>
      <vt:lpstr>내용구성</vt:lpstr>
      <vt:lpstr>PowerPoint 프레젠테이션</vt:lpstr>
      <vt:lpstr>1. 거시 경제지표에 따른 진상파악</vt:lpstr>
      <vt:lpstr> 일본의 시기별 경제성장률 추이 </vt:lpstr>
      <vt:lpstr>일본의 주요 경제지표 추이</vt:lpstr>
      <vt:lpstr>한일 실질 경제（GDP）성장률（%） 비교</vt:lpstr>
      <vt:lpstr>５년 터울의  한일 평균실질경제（GDP）성장률（％）</vt:lpstr>
      <vt:lpstr>일본 GDP 규모의 추이（2000～2016년도）</vt:lpstr>
      <vt:lpstr>주의</vt:lpstr>
      <vt:lpstr>PowerPoint 프레젠테이션</vt:lpstr>
      <vt:lpstr>거시 경제 가계저축률의 한일 비교(%)</vt:lpstr>
      <vt:lpstr>PowerPoint 프레젠테이션</vt:lpstr>
      <vt:lpstr>PowerPoint 프레젠테이션</vt:lpstr>
      <vt:lpstr>1965년 이후 일인당 GDP의 日韓倍率</vt:lpstr>
      <vt:lpstr>일본(J)과 한국(K)의  일인당 GDP 배율(J/K)의 추이와 추세선</vt:lpstr>
      <vt:lpstr>언제 일본의 일인당 GDP를 따라잡을까?</vt:lpstr>
      <vt:lpstr>한국과 일본의 合計特殊出生率 추이</vt:lpstr>
      <vt:lpstr>한국과 일본의 고령화 추이</vt:lpstr>
      <vt:lpstr>PowerPoint 프레젠테이션</vt:lpstr>
      <vt:lpstr>일본 失業率 추이</vt:lpstr>
      <vt:lpstr>2. 일본의 재정정책과 일본은행의 개입 </vt:lpstr>
      <vt:lpstr>2017年度予算</vt:lpstr>
      <vt:lpstr>PowerPoint 프레젠테이션</vt:lpstr>
      <vt:lpstr>일반회계 세출, 조세수입, 공채발행액의 추이</vt:lpstr>
      <vt:lpstr>社会保障給付費의 推移</vt:lpstr>
      <vt:lpstr>財政収支의 국제비교（ＧＤＰ대비 비율）</vt:lpstr>
      <vt:lpstr>국내총생산에 대한 支出構成 推移：日本</vt:lpstr>
      <vt:lpstr>국내총생산에 대한 支出構成 推移：한국</vt:lpstr>
      <vt:lpstr>한일 국가채무(장기채무)의 GDP대비 비율</vt:lpstr>
      <vt:lpstr>일본 국채의 보유 내역（2016年12月末）</vt:lpstr>
      <vt:lpstr>PowerPoint 프레젠테이션</vt:lpstr>
      <vt:lpstr>일본 은행의 보유국채 추이</vt:lpstr>
      <vt:lpstr>최근 5년간 일본은행의 총자산과 보유국채의 변화</vt:lpstr>
      <vt:lpstr>3. 아베정권의 경제정책(아베노믹스) 평가</vt:lpstr>
      <vt:lpstr>아베정권의 명목 GDP 600조엔 달성 목표</vt:lpstr>
      <vt:lpstr>아베노믹스에 대한 평가(1):   소득성장 목표는 달성하기 어려울 듯</vt:lpstr>
      <vt:lpstr>아베노믹스에 대한 평가(2):       달러표시 소득은 크게 하락</vt:lpstr>
      <vt:lpstr>아베노믹스에 대한 평가(3): 일자리마련과 소득나누기가 주된 성과</vt:lpstr>
      <vt:lpstr>아베노믹스에 대한 평가(4): 선언효과에 기대려는 경제정책</vt:lpstr>
      <vt:lpstr>아베노믹스에 대한 비판적인 견해</vt:lpstr>
      <vt:lpstr>이자율이 아주 낮은 상화에서는 금융완화 정책의 효과는 미미</vt:lpstr>
      <vt:lpstr>4. 전망: 출구전략의 성공 여부가 관건?</vt:lpstr>
      <vt:lpstr>5.속성이 너무 다른 한일간의 국가 채무</vt:lpstr>
      <vt:lpstr>한국의 적자 재정에 대한 취약 요인</vt:lpstr>
      <vt:lpstr>1) 한일간 가계 순자산 차이</vt:lpstr>
      <vt:lpstr>2) 대외 불안정성의 차이</vt:lpstr>
      <vt:lpstr>3) 정주성(定住性) 성향 차이</vt:lpstr>
      <vt:lpstr>  ‘정부’채무가 많은 일본</vt:lpstr>
      <vt:lpstr>양적·질적 차이의 인식 필요성</vt:lpstr>
      <vt:lpstr>6. 관제민추(官制民追)의 일본사회</vt:lpstr>
      <vt:lpstr>관제 (官制)OO 의 몇몇 예</vt:lpstr>
      <vt:lpstr>관제민추 일본사회의 허와 실</vt:lpstr>
      <vt:lpstr>관제민추 일본사회의 허와 실</vt:lpstr>
      <vt:lpstr> 7.한일 특징 차이 및 시사점</vt:lpstr>
      <vt:lpstr>(1) 독차지 하려는 한국  vs.         나누어 가지려는 일본</vt:lpstr>
      <vt:lpstr>(2) ‘디지털’ 한국  vs. ‘아날로그’ 일본</vt:lpstr>
      <vt:lpstr>(3) ‘플로(flow)’의 한국  vs. ‘스톡(stock)’의 일본</vt:lpstr>
      <vt:lpstr> ‘플로’ 한국과 ‘스톡’ 일본의 특성 차이</vt:lpstr>
      <vt:lpstr> ‘플로’와 스톡의 조화</vt:lpstr>
      <vt:lpstr>4) KJ망(網, 그물)의 구축은?</vt:lpstr>
      <vt:lpstr>PowerPoint 프레젠테이션</vt:lpstr>
      <vt:lpstr>5.서양의 논리와 동양의 직관</vt:lpstr>
      <vt:lpstr>일본의 딜레마와 한국의 고뇌</vt:lpstr>
      <vt:lpstr>제2부 한일 양국민의 사고방식과 경쟁력 </vt:lpstr>
      <vt:lpstr>1. 한일 양국민의 사고방식 비교와 경쟁력</vt:lpstr>
      <vt:lpstr>단기전의 승부</vt:lpstr>
      <vt:lpstr>장기전의 승부(1)</vt:lpstr>
      <vt:lpstr>장기전의 승부(2)</vt:lpstr>
      <vt:lpstr> 한국인과 일본인의 이미지 비교</vt:lpstr>
      <vt:lpstr>단체전은?</vt:lpstr>
      <vt:lpstr>PowerPoint 프레젠테이션</vt:lpstr>
      <vt:lpstr>단체전의 경과</vt:lpstr>
      <vt:lpstr>단체전은 일본이 이김</vt:lpstr>
      <vt:lpstr>2. 일본 기업인의 사고방식(1)   (이나모리 가즈오(稻盛和夫) 교세라 창업자)</vt:lpstr>
      <vt:lpstr>삶과 일의 결과식(*)의 해석</vt:lpstr>
      <vt:lpstr>결과식(*)에서 이나모리씨의 점수 배분</vt:lpstr>
      <vt:lpstr>2. 기업인의 사고방식(2) (손정의(孫正義, 손 마사요시) 소프트뱅크 사장)</vt:lpstr>
      <vt:lpstr>다른 일본기업인들과의 차별성</vt:lpstr>
      <vt:lpstr>그림4　손(孫)의 제곱 병법</vt:lpstr>
      <vt:lpstr>주요 참고문헌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Yokohama City Univ.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Comments                        Joong-Ho Kook (Yokohama City University)</dc:title>
  <dc:creator>Kook, Joong-Ho</dc:creator>
  <cp:lastModifiedBy>asus</cp:lastModifiedBy>
  <cp:revision>392</cp:revision>
  <cp:lastPrinted>2017-08-27T04:27:04Z</cp:lastPrinted>
  <dcterms:created xsi:type="dcterms:W3CDTF">2004-02-19T15:45:22Z</dcterms:created>
  <dcterms:modified xsi:type="dcterms:W3CDTF">2018-04-09T08:43:10Z</dcterms:modified>
</cp:coreProperties>
</file>