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omments/comment1.xml" ContentType="application/vnd.openxmlformats-officedocument.presentationml.comment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335" r:id="rId2"/>
    <p:sldId id="331" r:id="rId3"/>
    <p:sldId id="256" r:id="rId4"/>
    <p:sldId id="259" r:id="rId5"/>
    <p:sldId id="260" r:id="rId6"/>
    <p:sldId id="261" r:id="rId7"/>
    <p:sldId id="262" r:id="rId8"/>
    <p:sldId id="263" r:id="rId9"/>
    <p:sldId id="265" r:id="rId10"/>
    <p:sldId id="266" r:id="rId11"/>
    <p:sldId id="267" r:id="rId12"/>
    <p:sldId id="268" r:id="rId13"/>
    <p:sldId id="269" r:id="rId14"/>
    <p:sldId id="270" r:id="rId15"/>
    <p:sldId id="272" r:id="rId16"/>
    <p:sldId id="273" r:id="rId17"/>
    <p:sldId id="274" r:id="rId18"/>
    <p:sldId id="275" r:id="rId19"/>
    <p:sldId id="322" r:id="rId20"/>
    <p:sldId id="323" r:id="rId21"/>
    <p:sldId id="324" r:id="rId22"/>
    <p:sldId id="325" r:id="rId23"/>
    <p:sldId id="321" r:id="rId24"/>
    <p:sldId id="276" r:id="rId25"/>
    <p:sldId id="281" r:id="rId26"/>
    <p:sldId id="328" r:id="rId27"/>
    <p:sldId id="326" r:id="rId28"/>
    <p:sldId id="327" r:id="rId29"/>
    <p:sldId id="333" r:id="rId30"/>
    <p:sldId id="334" r:id="rId31"/>
    <p:sldId id="330" r:id="rId32"/>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im John" initials="KJ" lastIdx="2" clrIdx="0">
    <p:extLst>
      <p:ext uri="{19B8F6BF-5375-455C-9EA6-DF929625EA0E}">
        <p15:presenceInfo xmlns:p15="http://schemas.microsoft.com/office/powerpoint/2012/main" userId="266b988985d2258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465" autoAdjust="0"/>
  </p:normalViewPr>
  <p:slideViewPr>
    <p:cSldViewPr snapToGrid="0">
      <p:cViewPr varScale="1">
        <p:scale>
          <a:sx n="118" d="100"/>
          <a:sy n="118" d="100"/>
        </p:scale>
        <p:origin x="189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10-10T07:28:12.232" idx="2">
    <p:pos x="10" y="10"/>
    <p:text>사업 지속하는 한 구조조정 못한다. 대부분 사업의 핵심경쟁력과 관련되어 있다.</p:text>
    <p:extLst>
      <p:ext uri="{C676402C-5697-4E1C-873F-D02D1690AC5C}">
        <p15:threadingInfo xmlns:p15="http://schemas.microsoft.com/office/powerpoint/2012/main" timeZoneBias="-54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30C815-20EC-485A-AE57-9485A768D729}" type="datetimeFigureOut">
              <a:rPr lang="ko-KR" altLang="en-US" smtClean="0"/>
              <a:t>2018-11-18</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36F8CB-DA21-4FD6-A638-A47A93247281}" type="slidenum">
              <a:rPr lang="ko-KR" altLang="en-US" smtClean="0"/>
              <a:t>‹#›</a:t>
            </a:fld>
            <a:endParaRPr lang="ko-KR" altLang="en-US"/>
          </a:p>
        </p:txBody>
      </p:sp>
    </p:spTree>
    <p:extLst>
      <p:ext uri="{BB962C8B-B14F-4D97-AF65-F5344CB8AC3E}">
        <p14:creationId xmlns:p14="http://schemas.microsoft.com/office/powerpoint/2010/main" val="496897918"/>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s://en.wikipedia.org/wiki/Fluid_Concepts_and_Creative_Analogies" TargetMode="External"/><Relationship Id="rId13" Type="http://schemas.openxmlformats.org/officeDocument/2006/relationships/hyperlink" Target="https://en.wikipedia.org/wiki/Initial_public_offering_of_Facebook" TargetMode="External"/><Relationship Id="rId18" Type="http://schemas.openxmlformats.org/officeDocument/2006/relationships/hyperlink" Target="https://en.wikipedia.org/wiki/Excite" TargetMode="External"/><Relationship Id="rId3" Type="http://schemas.openxmlformats.org/officeDocument/2006/relationships/hyperlink" Target="https://en.wikipedia.org/wiki/Amazon_(company)#cite_note-byers-26" TargetMode="External"/><Relationship Id="rId7" Type="http://schemas.openxmlformats.org/officeDocument/2006/relationships/hyperlink" Target="https://en.wikipedia.org/wiki/Douglas_Hofstadter" TargetMode="External"/><Relationship Id="rId12" Type="http://schemas.openxmlformats.org/officeDocument/2006/relationships/hyperlink" Target="https://en.wikipedia.org/wiki/NASDAQ" TargetMode="External"/><Relationship Id="rId17" Type="http://schemas.openxmlformats.org/officeDocument/2006/relationships/hyperlink" Target="https://en.wikipedia.org/wiki/Stanford,_California" TargetMode="External"/><Relationship Id="rId2" Type="http://schemas.openxmlformats.org/officeDocument/2006/relationships/slide" Target="../slides/slide2.xml"/><Relationship Id="rId16" Type="http://schemas.openxmlformats.org/officeDocument/2006/relationships/hyperlink" Target="https://en.wikipedia.org/wiki/Stanford_University" TargetMode="External"/><Relationship Id="rId1" Type="http://schemas.openxmlformats.org/officeDocument/2006/relationships/notesMaster" Target="../notesMasters/notesMaster1.xml"/><Relationship Id="rId6" Type="http://schemas.openxmlformats.org/officeDocument/2006/relationships/hyperlink" Target="https://en.wikipedia.org/wiki/Bookstore" TargetMode="External"/><Relationship Id="rId11" Type="http://schemas.openxmlformats.org/officeDocument/2006/relationships/hyperlink" Target="https://en.wikipedia.org/wiki/Stock" TargetMode="External"/><Relationship Id="rId5" Type="http://schemas.openxmlformats.org/officeDocument/2006/relationships/hyperlink" Target="https://en.wikipedia.org/wiki/Amazon_(company)#cite_note-30" TargetMode="External"/><Relationship Id="rId15" Type="http://schemas.openxmlformats.org/officeDocument/2006/relationships/hyperlink" Target="https://en.wikipedia.org/wiki/Sergey_Brin" TargetMode="External"/><Relationship Id="rId10" Type="http://schemas.openxmlformats.org/officeDocument/2006/relationships/hyperlink" Target="https://en.wikipedia.org/wiki/Initial_public_offering" TargetMode="External"/><Relationship Id="rId19" Type="http://schemas.openxmlformats.org/officeDocument/2006/relationships/hyperlink" Target="https://en.wikipedia.org/wiki/Vinod_Khosla" TargetMode="External"/><Relationship Id="rId4" Type="http://schemas.openxmlformats.org/officeDocument/2006/relationships/hyperlink" Target="https://en.wikipedia.org/wiki/Amazon_(company)#cite_note-29" TargetMode="External"/><Relationship Id="rId9" Type="http://schemas.openxmlformats.org/officeDocument/2006/relationships/hyperlink" Target="https://en.wikipedia.org/wiki/Delaware" TargetMode="External"/><Relationship Id="rId14" Type="http://schemas.openxmlformats.org/officeDocument/2006/relationships/hyperlink" Target="https://en.wikipedia.org/wiki/Larry_Page" TargetMode="Externa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en.wikipedia.org/wiki/Network_congestion" TargetMode="External"/><Relationship Id="rId3" Type="http://schemas.openxmlformats.org/officeDocument/2006/relationships/hyperlink" Target="https://en.wikipedia.org/wiki/Positive_feedback" TargetMode="External"/><Relationship Id="rId7" Type="http://schemas.openxmlformats.org/officeDocument/2006/relationships/hyperlink" Target="https://en.wikipedia.org/wiki/Traffic_congestion" TargetMode="External"/><Relationship Id="rId2" Type="http://schemas.openxmlformats.org/officeDocument/2006/relationships/slide" Target="../slides/slide3.xml"/><Relationship Id="rId1" Type="http://schemas.openxmlformats.org/officeDocument/2006/relationships/notesMaster" Target="../notesMasters/notesMaster1.xml"/><Relationship Id="rId6" Type="http://schemas.openxmlformats.org/officeDocument/2006/relationships/hyperlink" Target="https://en.wikipedia.org/wiki/Exponential_decay" TargetMode="External"/><Relationship Id="rId5" Type="http://schemas.openxmlformats.org/officeDocument/2006/relationships/hyperlink" Target="https://en.wikipedia.org/wiki/Negative_feedback" TargetMode="External"/><Relationship Id="rId4" Type="http://schemas.openxmlformats.org/officeDocument/2006/relationships/hyperlink" Target="https://en.wikipedia.org/wiki/Exponential_growth" TargetMode="Externa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s://en.wikipedia.org/wiki/Network_effect#cite_note-3" TargetMode="External"/><Relationship Id="rId3" Type="http://schemas.openxmlformats.org/officeDocument/2006/relationships/hyperlink" Target="https://en.wikipedia.org/wiki/Robert_Metcalfe" TargetMode="External"/><Relationship Id="rId7" Type="http://schemas.openxmlformats.org/officeDocument/2006/relationships/hyperlink" Target="https://en.wikipedia.org/wiki/Critical_mass_(sociodynamics)"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en.wikipedia.org/wiki/3Com" TargetMode="External"/><Relationship Id="rId5" Type="http://schemas.openxmlformats.org/officeDocument/2006/relationships/hyperlink" Target="https://en.wikipedia.org/wiki/Ethernet" TargetMode="External"/><Relationship Id="rId10" Type="http://schemas.openxmlformats.org/officeDocument/2006/relationships/hyperlink" Target="https://en.wikipedia.org/wiki/Network_effect#cite_note-4" TargetMode="External"/><Relationship Id="rId4" Type="http://schemas.openxmlformats.org/officeDocument/2006/relationships/hyperlink" Target="https://en.wikipedia.org/wiki/Metcalfe's_law" TargetMode="External"/><Relationship Id="rId9" Type="http://schemas.openxmlformats.org/officeDocument/2006/relationships/hyperlink" Target="https://en.wikipedia.org/wiki/Rod_Beckstrom"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en.wikipedia.org/wiki/Google"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en.wikipedia.org/wiki/Sergey_Brin"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en.wikipedia.org/wiki/First-mover_advantage"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terms.naver.com/entry.nhn?docId=783065&amp;ref=y" TargetMode="External"/><Relationship Id="rId7" Type="http://schemas.openxmlformats.org/officeDocument/2006/relationships/hyperlink" Target="https://terms.naver.com/entry.nhn?docId=779213"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terms.naver.com/entry.nhn?docId=779477&amp;ref=y" TargetMode="External"/><Relationship Id="rId5" Type="http://schemas.openxmlformats.org/officeDocument/2006/relationships/hyperlink" Target="https://terms.naver.com/entry.nhn?docId=779120&amp;ref=y" TargetMode="External"/><Relationship Id="rId4" Type="http://schemas.openxmlformats.org/officeDocument/2006/relationships/hyperlink" Target="https://terms.naver.com/entry.nhn?docId=778910&amp;ref=y"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sz="1200" b="1" i="0" kern="1200" dirty="0" smtClean="0">
                <a:solidFill>
                  <a:schemeClr val="tx1"/>
                </a:solidFill>
                <a:effectLst/>
                <a:latin typeface="+mn-lt"/>
                <a:ea typeface="+mn-ea"/>
                <a:cs typeface="+mn-cs"/>
              </a:rPr>
              <a:t>Amazon </a:t>
            </a:r>
            <a:r>
              <a:rPr lang="en-US" altLang="ko-KR" sz="1200" b="0" i="0" kern="1200" dirty="0" smtClean="0">
                <a:solidFill>
                  <a:schemeClr val="tx1"/>
                </a:solidFill>
                <a:effectLst/>
                <a:latin typeface="+mn-lt"/>
                <a:ea typeface="+mn-ea"/>
                <a:cs typeface="+mn-cs"/>
              </a:rPr>
              <a:t>was founded in the garage of Bezos' rented home in Bellevue, Washington.</a:t>
            </a:r>
            <a:r>
              <a:rPr lang="en-US" altLang="ko-KR" sz="1200" b="0" i="0" u="none" strike="noStrike" kern="1200" baseline="30000" dirty="0" smtClean="0">
                <a:solidFill>
                  <a:schemeClr val="tx1"/>
                </a:solidFill>
                <a:effectLst/>
                <a:latin typeface="+mn-lt"/>
                <a:ea typeface="+mn-ea"/>
                <a:cs typeface="+mn-cs"/>
                <a:hlinkClick r:id="rId3"/>
              </a:rPr>
              <a:t>[26]</a:t>
            </a:r>
            <a:r>
              <a:rPr lang="en-US" altLang="ko-KR" sz="1200" b="0" i="0" u="none" strike="noStrike" kern="1200" baseline="30000" dirty="0" smtClean="0">
                <a:solidFill>
                  <a:schemeClr val="tx1"/>
                </a:solidFill>
                <a:effectLst/>
                <a:latin typeface="+mn-lt"/>
                <a:ea typeface="+mn-ea"/>
                <a:cs typeface="+mn-cs"/>
                <a:hlinkClick r:id="rId4"/>
              </a:rPr>
              <a:t>[29]</a:t>
            </a:r>
            <a:r>
              <a:rPr lang="en-US" altLang="ko-KR" sz="1200" b="0" i="0" u="none" strike="noStrike" kern="1200" baseline="30000" dirty="0" smtClean="0">
                <a:solidFill>
                  <a:schemeClr val="tx1"/>
                </a:solidFill>
                <a:effectLst/>
                <a:latin typeface="+mn-lt"/>
                <a:ea typeface="+mn-ea"/>
                <a:cs typeface="+mn-cs"/>
                <a:hlinkClick r:id="rId5"/>
              </a:rPr>
              <a:t>[30]</a:t>
            </a:r>
            <a:r>
              <a:rPr lang="en-US" altLang="ko-KR" sz="1200" b="0" i="0" kern="1200" dirty="0" smtClean="0">
                <a:solidFill>
                  <a:schemeClr val="tx1"/>
                </a:solidFill>
                <a:effectLst/>
                <a:latin typeface="+mn-lt"/>
                <a:ea typeface="+mn-ea"/>
                <a:cs typeface="+mn-cs"/>
              </a:rPr>
              <a:t> Bezos' parents invested almost $250,000 in the start-up.</a:t>
            </a:r>
          </a:p>
          <a:p>
            <a:r>
              <a:rPr lang="en-US" altLang="ko-KR" sz="1200" b="0" i="0" kern="1200" dirty="0" smtClean="0">
                <a:solidFill>
                  <a:schemeClr val="tx1"/>
                </a:solidFill>
                <a:effectLst/>
                <a:latin typeface="+mn-lt"/>
                <a:ea typeface="+mn-ea"/>
                <a:cs typeface="+mn-cs"/>
              </a:rPr>
              <a:t>In July 1995, the company began service as an online </a:t>
            </a:r>
            <a:r>
              <a:rPr lang="en-US" altLang="ko-KR" sz="1200" b="0" i="0" u="none" strike="noStrike" kern="1200" dirty="0" smtClean="0">
                <a:solidFill>
                  <a:schemeClr val="tx1"/>
                </a:solidFill>
                <a:effectLst/>
                <a:latin typeface="+mn-lt"/>
                <a:ea typeface="+mn-ea"/>
                <a:cs typeface="+mn-cs"/>
                <a:hlinkClick r:id="rId6" tooltip="Bookstore"/>
              </a:rPr>
              <a:t>bookstore</a:t>
            </a:r>
            <a:r>
              <a:rPr lang="en-US" altLang="ko-KR" sz="1200" b="0" i="0" kern="1200" dirty="0" smtClean="0">
                <a:solidFill>
                  <a:schemeClr val="tx1"/>
                </a:solidFill>
                <a:effectLst/>
                <a:latin typeface="+mn-lt"/>
                <a:ea typeface="+mn-ea"/>
                <a:cs typeface="+mn-cs"/>
              </a:rPr>
              <a:t>. The first book sold on Amazon.com was </a:t>
            </a:r>
            <a:r>
              <a:rPr lang="en-US" altLang="ko-KR" sz="1200" b="0" i="0" u="none" strike="noStrike" kern="1200" dirty="0" smtClean="0">
                <a:solidFill>
                  <a:schemeClr val="tx1"/>
                </a:solidFill>
                <a:effectLst/>
                <a:latin typeface="+mn-lt"/>
                <a:ea typeface="+mn-ea"/>
                <a:cs typeface="+mn-cs"/>
                <a:hlinkClick r:id="rId7" tooltip="Douglas Hofstadter"/>
              </a:rPr>
              <a:t>Douglas Hofstadter</a:t>
            </a:r>
            <a:r>
              <a:rPr lang="en-US" altLang="ko-KR" sz="1200" b="0" i="0" kern="1200" dirty="0" smtClean="0">
                <a:solidFill>
                  <a:schemeClr val="tx1"/>
                </a:solidFill>
                <a:effectLst/>
                <a:latin typeface="+mn-lt"/>
                <a:ea typeface="+mn-ea"/>
                <a:cs typeface="+mn-cs"/>
              </a:rPr>
              <a:t>'s </a:t>
            </a:r>
            <a:r>
              <a:rPr lang="en-US" altLang="ko-KR" sz="1200" b="0" i="1" u="none" strike="noStrike" kern="1200" dirty="0" smtClean="0">
                <a:solidFill>
                  <a:schemeClr val="tx1"/>
                </a:solidFill>
                <a:effectLst/>
                <a:latin typeface="+mn-lt"/>
                <a:ea typeface="+mn-ea"/>
                <a:cs typeface="+mn-cs"/>
                <a:hlinkClick r:id="rId8" tooltip="Fluid Concepts and Creative Analogies"/>
              </a:rPr>
              <a:t>Fluid Concepts and Creative Analogies</a:t>
            </a:r>
            <a:r>
              <a:rPr lang="en-US" altLang="ko-KR" sz="1200" b="0" i="1" kern="1200" dirty="0" smtClean="0">
                <a:solidFill>
                  <a:schemeClr val="tx1"/>
                </a:solidFill>
                <a:effectLst/>
                <a:latin typeface="+mn-lt"/>
                <a:ea typeface="+mn-ea"/>
                <a:cs typeface="+mn-cs"/>
              </a:rPr>
              <a:t>: Computer Models of the Fundamental Mechanisms of Thought</a:t>
            </a:r>
            <a:r>
              <a:rPr lang="en-US" altLang="ko-KR" sz="1200" b="0" i="0" kern="1200" dirty="0" smtClean="0">
                <a:solidFill>
                  <a:schemeClr val="tx1"/>
                </a:solidFill>
                <a:effectLst/>
                <a:latin typeface="+mn-lt"/>
                <a:ea typeface="+mn-ea"/>
                <a:cs typeface="+mn-cs"/>
              </a:rPr>
              <a:t>. In the first two months of business, Amazon sold to all 50 states and over 45 countries. Within two months, Amazon's sales were up to $20,000/week. In October 1995, the company announced itself to the public.</a:t>
            </a:r>
            <a:r>
              <a:rPr lang="en-US" altLang="ko-KR" sz="1200" b="0" i="0" u="none" strike="noStrike" kern="1200" baseline="30000" dirty="0" smtClean="0">
                <a:solidFill>
                  <a:schemeClr val="tx1"/>
                </a:solidFill>
                <a:effectLst/>
                <a:latin typeface="+mn-lt"/>
                <a:ea typeface="+mn-ea"/>
                <a:cs typeface="+mn-cs"/>
              </a:rPr>
              <a:t> </a:t>
            </a:r>
            <a:r>
              <a:rPr lang="en-US" altLang="ko-KR" sz="1200" b="0" i="0" kern="1200" dirty="0" smtClean="0">
                <a:solidFill>
                  <a:schemeClr val="tx1"/>
                </a:solidFill>
                <a:effectLst/>
                <a:latin typeface="+mn-lt"/>
                <a:ea typeface="+mn-ea"/>
                <a:cs typeface="+mn-cs"/>
              </a:rPr>
              <a:t>In 1996, it was reincorporated in </a:t>
            </a:r>
            <a:r>
              <a:rPr lang="en-US" altLang="ko-KR" sz="1200" b="0" i="0" u="none" strike="noStrike" kern="1200" dirty="0" smtClean="0">
                <a:solidFill>
                  <a:schemeClr val="tx1"/>
                </a:solidFill>
                <a:effectLst/>
                <a:latin typeface="+mn-lt"/>
                <a:ea typeface="+mn-ea"/>
                <a:cs typeface="+mn-cs"/>
                <a:hlinkClick r:id="rId9" tooltip="Delaware"/>
              </a:rPr>
              <a:t>Delaware</a:t>
            </a:r>
            <a:r>
              <a:rPr lang="en-US" altLang="ko-KR" sz="1200" b="0" i="0" kern="1200" dirty="0" smtClean="0">
                <a:solidFill>
                  <a:schemeClr val="tx1"/>
                </a:solidFill>
                <a:effectLst/>
                <a:latin typeface="+mn-lt"/>
                <a:ea typeface="+mn-ea"/>
                <a:cs typeface="+mn-cs"/>
              </a:rPr>
              <a:t>. Amazon issued its </a:t>
            </a:r>
            <a:r>
              <a:rPr lang="en-US" altLang="ko-KR" sz="1200" b="0" i="0" u="none" strike="noStrike" kern="1200" dirty="0" smtClean="0">
                <a:solidFill>
                  <a:schemeClr val="tx1"/>
                </a:solidFill>
                <a:effectLst/>
                <a:latin typeface="+mn-lt"/>
                <a:ea typeface="+mn-ea"/>
                <a:cs typeface="+mn-cs"/>
                <a:hlinkClick r:id="rId10" tooltip="Initial public offering"/>
              </a:rPr>
              <a:t>initial public offering</a:t>
            </a:r>
            <a:r>
              <a:rPr lang="en-US" altLang="ko-KR" sz="1200" b="0" i="0" kern="1200" dirty="0" smtClean="0">
                <a:solidFill>
                  <a:schemeClr val="tx1"/>
                </a:solidFill>
                <a:effectLst/>
                <a:latin typeface="+mn-lt"/>
                <a:ea typeface="+mn-ea"/>
                <a:cs typeface="+mn-cs"/>
              </a:rPr>
              <a:t> of </a:t>
            </a:r>
            <a:r>
              <a:rPr lang="en-US" altLang="ko-KR" sz="1200" b="0" i="0" u="none" strike="noStrike" kern="1200" dirty="0" smtClean="0">
                <a:solidFill>
                  <a:schemeClr val="tx1"/>
                </a:solidFill>
                <a:effectLst/>
                <a:latin typeface="+mn-lt"/>
                <a:ea typeface="+mn-ea"/>
                <a:cs typeface="+mn-cs"/>
                <a:hlinkClick r:id="rId11" tooltip="Stock"/>
              </a:rPr>
              <a:t>stock</a:t>
            </a:r>
            <a:r>
              <a:rPr lang="en-US" altLang="ko-KR" sz="1200" b="0" i="0" kern="1200" dirty="0" smtClean="0">
                <a:solidFill>
                  <a:schemeClr val="tx1"/>
                </a:solidFill>
                <a:effectLst/>
                <a:latin typeface="+mn-lt"/>
                <a:ea typeface="+mn-ea"/>
                <a:cs typeface="+mn-cs"/>
              </a:rPr>
              <a:t> on May 15, 1997, at $18 per share, trading under the </a:t>
            </a:r>
            <a:r>
              <a:rPr lang="en-US" altLang="ko-KR" sz="1200" b="0" i="0" u="none" strike="noStrike" kern="1200" dirty="0" smtClean="0">
                <a:solidFill>
                  <a:schemeClr val="tx1"/>
                </a:solidFill>
                <a:effectLst/>
                <a:latin typeface="+mn-lt"/>
                <a:ea typeface="+mn-ea"/>
                <a:cs typeface="+mn-cs"/>
                <a:hlinkClick r:id="rId12" tooltip="NASDAQ"/>
              </a:rPr>
              <a:t>NASDAQ</a:t>
            </a:r>
            <a:r>
              <a:rPr lang="en-US" altLang="ko-KR" sz="1200" b="0" i="0" kern="1200" dirty="0" smtClean="0">
                <a:solidFill>
                  <a:schemeClr val="tx1"/>
                </a:solidFill>
                <a:effectLst/>
                <a:latin typeface="+mn-lt"/>
                <a:ea typeface="+mn-ea"/>
                <a:cs typeface="+mn-cs"/>
              </a:rPr>
              <a:t> stock exchange symbol </a:t>
            </a:r>
            <a:r>
              <a:rPr lang="en-US" altLang="ko-KR" sz="1200" b="1" i="0" kern="1200" dirty="0" smtClean="0">
                <a:solidFill>
                  <a:schemeClr val="tx1"/>
                </a:solidFill>
                <a:effectLst/>
                <a:latin typeface="+mn-lt"/>
                <a:ea typeface="+mn-ea"/>
                <a:cs typeface="+mn-cs"/>
              </a:rPr>
              <a:t>AMZN</a:t>
            </a:r>
            <a:r>
              <a:rPr lang="en-US" altLang="ko-KR" sz="1200" b="0" i="0" kern="1200" dirty="0" smtClean="0">
                <a:solidFill>
                  <a:schemeClr val="tx1"/>
                </a:solidFill>
                <a:effectLst/>
                <a:latin typeface="+mn-lt"/>
                <a:ea typeface="+mn-ea"/>
                <a:cs typeface="+mn-cs"/>
              </a:rPr>
              <a:t>.</a:t>
            </a:r>
          </a:p>
          <a:p>
            <a:r>
              <a:rPr lang="en-US" altLang="ko-KR" sz="1200" b="0" i="0" kern="1200" dirty="0" smtClean="0">
                <a:solidFill>
                  <a:schemeClr val="tx1"/>
                </a:solidFill>
                <a:effectLst/>
                <a:latin typeface="+mn-lt"/>
                <a:ea typeface="+mn-ea"/>
                <a:cs typeface="+mn-cs"/>
              </a:rPr>
              <a:t>On February 4, 2004, Zuckerberg launched "</a:t>
            </a:r>
            <a:r>
              <a:rPr lang="en-US" altLang="ko-KR" sz="1200" b="0" i="0" kern="1200" dirty="0" err="1" smtClean="0">
                <a:solidFill>
                  <a:schemeClr val="tx1"/>
                </a:solidFill>
                <a:effectLst/>
                <a:latin typeface="+mn-lt"/>
                <a:ea typeface="+mn-ea"/>
                <a:cs typeface="+mn-cs"/>
              </a:rPr>
              <a:t>TheFacebook</a:t>
            </a:r>
            <a:r>
              <a:rPr lang="en-US" altLang="ko-KR" sz="1200" b="0" i="0" kern="1200" dirty="0" smtClean="0">
                <a:solidFill>
                  <a:schemeClr val="tx1"/>
                </a:solidFill>
                <a:effectLst/>
                <a:latin typeface="+mn-lt"/>
                <a:ea typeface="+mn-ea"/>
                <a:cs typeface="+mn-cs"/>
              </a:rPr>
              <a:t>", originally located at thefacebook.com.</a:t>
            </a:r>
            <a:r>
              <a:rPr lang="en-US" altLang="ko-KR" sz="1200" b="0" i="0" u="none" strike="noStrike" kern="1200" baseline="30000" dirty="0" smtClean="0">
                <a:solidFill>
                  <a:schemeClr val="tx1"/>
                </a:solidFill>
                <a:effectLst/>
                <a:latin typeface="+mn-lt"/>
                <a:ea typeface="+mn-ea"/>
                <a:cs typeface="+mn-cs"/>
              </a:rPr>
              <a:t> </a:t>
            </a:r>
            <a:r>
              <a:rPr lang="en-US" altLang="ko-KR" sz="1200" b="1" i="0" kern="1200" dirty="0" smtClean="0">
                <a:solidFill>
                  <a:schemeClr val="tx1"/>
                </a:solidFill>
                <a:effectLst/>
                <a:latin typeface="+mn-lt"/>
                <a:ea typeface="+mn-ea"/>
                <a:cs typeface="+mn-cs"/>
              </a:rPr>
              <a:t>Facebook</a:t>
            </a:r>
            <a:r>
              <a:rPr lang="en-US" altLang="ko-KR" sz="1200" b="0" i="0" kern="1200" dirty="0" smtClean="0">
                <a:solidFill>
                  <a:schemeClr val="tx1"/>
                </a:solidFill>
                <a:effectLst/>
                <a:latin typeface="+mn-lt"/>
                <a:ea typeface="+mn-ea"/>
                <a:cs typeface="+mn-cs"/>
              </a:rPr>
              <a:t> </a:t>
            </a:r>
            <a:r>
              <a:rPr lang="en-US" altLang="ko-KR" sz="1200" b="0" i="0" u="none" strike="noStrike" kern="1200" dirty="0" smtClean="0">
                <a:solidFill>
                  <a:schemeClr val="tx1"/>
                </a:solidFill>
                <a:effectLst/>
                <a:latin typeface="+mn-lt"/>
                <a:ea typeface="+mn-ea"/>
                <a:cs typeface="+mn-cs"/>
                <a:hlinkClick r:id="rId13" tooltip="Initial public offering of Facebook"/>
              </a:rPr>
              <a:t>held an initial public offering</a:t>
            </a:r>
            <a:r>
              <a:rPr lang="en-US" altLang="ko-KR" sz="1200" b="0" i="0" kern="1200" dirty="0" smtClean="0">
                <a:solidFill>
                  <a:schemeClr val="tx1"/>
                </a:solidFill>
                <a:effectLst/>
                <a:latin typeface="+mn-lt"/>
                <a:ea typeface="+mn-ea"/>
                <a:cs typeface="+mn-cs"/>
              </a:rPr>
              <a:t> on May 17, 2012. The company was valued at $104 billion, the largest valuation to date for a newly listed public company.</a:t>
            </a:r>
            <a:endParaRPr lang="en-US" altLang="ko-KR" sz="1200" b="0" i="0" u="none" strike="noStrike" kern="1200" baseline="30000" dirty="0" smtClean="0">
              <a:solidFill>
                <a:schemeClr val="tx1"/>
              </a:solidFill>
              <a:effectLst/>
              <a:latin typeface="+mn-lt"/>
              <a:ea typeface="+mn-ea"/>
              <a:cs typeface="+mn-cs"/>
            </a:endParaRPr>
          </a:p>
          <a:p>
            <a:r>
              <a:rPr lang="en-US" altLang="ko-KR" sz="1200" b="0" i="0" kern="1200" dirty="0" smtClean="0">
                <a:solidFill>
                  <a:schemeClr val="tx1"/>
                </a:solidFill>
                <a:effectLst/>
                <a:latin typeface="+mn-lt"/>
                <a:ea typeface="+mn-ea"/>
                <a:cs typeface="+mn-cs"/>
              </a:rPr>
              <a:t>Google began in January 1996 as a research project by </a:t>
            </a:r>
            <a:r>
              <a:rPr lang="en-US" altLang="ko-KR" sz="1200" b="0" i="0" u="none" strike="noStrike" kern="1200" dirty="0" smtClean="0">
                <a:solidFill>
                  <a:schemeClr val="tx1"/>
                </a:solidFill>
                <a:effectLst/>
                <a:latin typeface="+mn-lt"/>
                <a:ea typeface="+mn-ea"/>
                <a:cs typeface="+mn-cs"/>
                <a:hlinkClick r:id="rId14" tooltip="Larry Page"/>
              </a:rPr>
              <a:t>Larry Page</a:t>
            </a:r>
            <a:r>
              <a:rPr lang="en-US" altLang="ko-KR" sz="1200" b="0" i="0" kern="1200" dirty="0" smtClean="0">
                <a:solidFill>
                  <a:schemeClr val="tx1"/>
                </a:solidFill>
                <a:effectLst/>
                <a:latin typeface="+mn-lt"/>
                <a:ea typeface="+mn-ea"/>
                <a:cs typeface="+mn-cs"/>
              </a:rPr>
              <a:t> and </a:t>
            </a:r>
            <a:r>
              <a:rPr lang="en-US" altLang="ko-KR" sz="1200" b="0" i="0" u="none" strike="noStrike" kern="1200" dirty="0" smtClean="0">
                <a:solidFill>
                  <a:schemeClr val="tx1"/>
                </a:solidFill>
                <a:effectLst/>
                <a:latin typeface="+mn-lt"/>
                <a:ea typeface="+mn-ea"/>
                <a:cs typeface="+mn-cs"/>
                <a:hlinkClick r:id="rId15" tooltip="Sergey Brin"/>
              </a:rPr>
              <a:t>Sergey </a:t>
            </a:r>
            <a:r>
              <a:rPr lang="en-US" altLang="ko-KR" sz="1200" b="0" i="0" u="none" strike="noStrike" kern="1200" dirty="0" err="1" smtClean="0">
                <a:solidFill>
                  <a:schemeClr val="tx1"/>
                </a:solidFill>
                <a:effectLst/>
                <a:latin typeface="+mn-lt"/>
                <a:ea typeface="+mn-ea"/>
                <a:cs typeface="+mn-cs"/>
                <a:hlinkClick r:id="rId15" tooltip="Sergey Brin"/>
              </a:rPr>
              <a:t>Brin</a:t>
            </a:r>
            <a:r>
              <a:rPr lang="en-US" altLang="ko-KR" sz="1200" b="0" i="0" kern="1200" dirty="0" smtClean="0">
                <a:solidFill>
                  <a:schemeClr val="tx1"/>
                </a:solidFill>
                <a:effectLst/>
                <a:latin typeface="+mn-lt"/>
                <a:ea typeface="+mn-ea"/>
                <a:cs typeface="+mn-cs"/>
              </a:rPr>
              <a:t> when they were both PhD students at </a:t>
            </a:r>
            <a:r>
              <a:rPr lang="en-US" altLang="ko-KR" sz="1200" b="0" i="0" u="none" strike="noStrike" kern="1200" dirty="0" smtClean="0">
                <a:solidFill>
                  <a:schemeClr val="tx1"/>
                </a:solidFill>
                <a:effectLst/>
                <a:latin typeface="+mn-lt"/>
                <a:ea typeface="+mn-ea"/>
                <a:cs typeface="+mn-cs"/>
                <a:hlinkClick r:id="rId16" tooltip="Stanford University"/>
              </a:rPr>
              <a:t>Stanford University</a:t>
            </a:r>
            <a:r>
              <a:rPr lang="en-US" altLang="ko-KR" sz="1200" b="0" i="0" kern="1200" dirty="0" smtClean="0">
                <a:solidFill>
                  <a:schemeClr val="tx1"/>
                </a:solidFill>
                <a:effectLst/>
                <a:latin typeface="+mn-lt"/>
                <a:ea typeface="+mn-ea"/>
                <a:cs typeface="+mn-cs"/>
              </a:rPr>
              <a:t> in </a:t>
            </a:r>
            <a:r>
              <a:rPr lang="en-US" altLang="ko-KR" sz="1200" b="0" i="0" u="none" strike="noStrike" kern="1200" dirty="0" smtClean="0">
                <a:solidFill>
                  <a:schemeClr val="tx1"/>
                </a:solidFill>
                <a:effectLst/>
                <a:latin typeface="+mn-lt"/>
                <a:ea typeface="+mn-ea"/>
                <a:cs typeface="+mn-cs"/>
                <a:hlinkClick r:id="rId17" tooltip="Stanford, California"/>
              </a:rPr>
              <a:t>Stanford, California</a:t>
            </a:r>
            <a:r>
              <a:rPr lang="en-US" altLang="ko-KR" sz="1200" b="0" i="0" kern="1200" dirty="0" smtClean="0">
                <a:solidFill>
                  <a:schemeClr val="tx1"/>
                </a:solidFill>
                <a:effectLst/>
                <a:latin typeface="+mn-lt"/>
                <a:ea typeface="+mn-ea"/>
                <a:cs typeface="+mn-cs"/>
              </a:rPr>
              <a:t>. Early in 1999, </a:t>
            </a:r>
            <a:r>
              <a:rPr lang="en-US" altLang="ko-KR" sz="1200" b="0" i="0" kern="1200" dirty="0" err="1" smtClean="0">
                <a:solidFill>
                  <a:schemeClr val="tx1"/>
                </a:solidFill>
                <a:effectLst/>
                <a:latin typeface="+mn-lt"/>
                <a:ea typeface="+mn-ea"/>
                <a:cs typeface="+mn-cs"/>
              </a:rPr>
              <a:t>Brin</a:t>
            </a:r>
            <a:r>
              <a:rPr lang="en-US" altLang="ko-KR" sz="1200" b="0" i="0" kern="1200" dirty="0" smtClean="0">
                <a:solidFill>
                  <a:schemeClr val="tx1"/>
                </a:solidFill>
                <a:effectLst/>
                <a:latin typeface="+mn-lt"/>
                <a:ea typeface="+mn-ea"/>
                <a:cs typeface="+mn-cs"/>
              </a:rPr>
              <a:t> and Page decided they wanted to sell Google to </a:t>
            </a:r>
            <a:r>
              <a:rPr lang="en-US" altLang="ko-KR" sz="1200" b="0" i="0" u="none" strike="noStrike" kern="1200" dirty="0" smtClean="0">
                <a:solidFill>
                  <a:schemeClr val="tx1"/>
                </a:solidFill>
                <a:effectLst/>
                <a:latin typeface="+mn-lt"/>
                <a:ea typeface="+mn-ea"/>
                <a:cs typeface="+mn-cs"/>
                <a:hlinkClick r:id="rId18" tooltip="Excite"/>
              </a:rPr>
              <a:t>Excite</a:t>
            </a:r>
            <a:r>
              <a:rPr lang="en-US" altLang="ko-KR" sz="1200" b="0" i="0" kern="1200" dirty="0" smtClean="0">
                <a:solidFill>
                  <a:schemeClr val="tx1"/>
                </a:solidFill>
                <a:effectLst/>
                <a:latin typeface="+mn-lt"/>
                <a:ea typeface="+mn-ea"/>
                <a:cs typeface="+mn-cs"/>
              </a:rPr>
              <a:t>. They went to Excite CEO George Bell and offered to sell it to him for $1 million. He rejected the offer. </a:t>
            </a:r>
            <a:r>
              <a:rPr lang="en-US" altLang="ko-KR" sz="1200" b="0" i="0" u="none" strike="noStrike" kern="1200" dirty="0" smtClean="0">
                <a:solidFill>
                  <a:schemeClr val="tx1"/>
                </a:solidFill>
                <a:effectLst/>
                <a:latin typeface="+mn-lt"/>
                <a:ea typeface="+mn-ea"/>
                <a:cs typeface="+mn-cs"/>
                <a:hlinkClick r:id="rId19" tooltip="Vinod Khosla"/>
              </a:rPr>
              <a:t>Vinod Khosla</a:t>
            </a:r>
            <a:r>
              <a:rPr lang="en-US" altLang="ko-KR" sz="1200" b="0" i="0" kern="1200" dirty="0" smtClean="0">
                <a:solidFill>
                  <a:schemeClr val="tx1"/>
                </a:solidFill>
                <a:effectLst/>
                <a:latin typeface="+mn-lt"/>
                <a:ea typeface="+mn-ea"/>
                <a:cs typeface="+mn-cs"/>
              </a:rPr>
              <a:t>, one of </a:t>
            </a:r>
            <a:r>
              <a:rPr lang="en-US" altLang="ko-KR" sz="1200" b="0" i="0" kern="1200" dirty="0" err="1" smtClean="0">
                <a:solidFill>
                  <a:schemeClr val="tx1"/>
                </a:solidFill>
                <a:effectLst/>
                <a:latin typeface="+mn-lt"/>
                <a:ea typeface="+mn-ea"/>
                <a:cs typeface="+mn-cs"/>
              </a:rPr>
              <a:t>Excite's</a:t>
            </a:r>
            <a:r>
              <a:rPr lang="en-US" altLang="ko-KR" sz="1200" b="0" i="0" kern="1200" dirty="0" smtClean="0">
                <a:solidFill>
                  <a:schemeClr val="tx1"/>
                </a:solidFill>
                <a:effectLst/>
                <a:latin typeface="+mn-lt"/>
                <a:ea typeface="+mn-ea"/>
                <a:cs typeface="+mn-cs"/>
              </a:rPr>
              <a:t> venture capitalists, talked the duo down to $750,000, but Bell still rejected it.</a:t>
            </a:r>
            <a:r>
              <a:rPr lang="en-US" altLang="ko-KR" sz="1200" b="0" i="0" u="none" strike="noStrike" kern="1200" baseline="30000" dirty="0" smtClean="0">
                <a:solidFill>
                  <a:schemeClr val="tx1"/>
                </a:solidFill>
                <a:effectLst/>
                <a:latin typeface="+mn-lt"/>
                <a:ea typeface="+mn-ea"/>
                <a:cs typeface="+mn-cs"/>
              </a:rPr>
              <a:t> </a:t>
            </a:r>
            <a:r>
              <a:rPr lang="en-US" altLang="ko-KR" sz="1200" b="0" i="0" kern="1200" dirty="0" smtClean="0">
                <a:solidFill>
                  <a:schemeClr val="tx1"/>
                </a:solidFill>
                <a:effectLst/>
                <a:latin typeface="+mn-lt"/>
                <a:ea typeface="+mn-ea"/>
                <a:cs typeface="+mn-cs"/>
              </a:rPr>
              <a:t>Google's </a:t>
            </a:r>
            <a:r>
              <a:rPr lang="en-US" altLang="ko-KR" sz="1200" b="0" i="0" u="none" strike="noStrike" kern="1200" dirty="0" smtClean="0">
                <a:solidFill>
                  <a:schemeClr val="tx1"/>
                </a:solidFill>
                <a:effectLst/>
                <a:latin typeface="+mn-lt"/>
                <a:ea typeface="+mn-ea"/>
                <a:cs typeface="+mn-cs"/>
                <a:hlinkClick r:id="rId10" tooltip="Initial public offering"/>
              </a:rPr>
              <a:t>initial public offering</a:t>
            </a:r>
            <a:r>
              <a:rPr lang="en-US" altLang="ko-KR" sz="1200" b="0" i="0" kern="1200" dirty="0" smtClean="0">
                <a:solidFill>
                  <a:schemeClr val="tx1"/>
                </a:solidFill>
                <a:effectLst/>
                <a:latin typeface="+mn-lt"/>
                <a:ea typeface="+mn-ea"/>
                <a:cs typeface="+mn-cs"/>
              </a:rPr>
              <a:t> (IPO) took place five years later, on August 19, 2004.</a:t>
            </a:r>
            <a:r>
              <a:rPr lang="en-US" altLang="ko-KR" sz="1200" b="0" i="0" kern="1200" baseline="0" dirty="0" smtClean="0">
                <a:solidFill>
                  <a:schemeClr val="tx1"/>
                </a:solidFill>
                <a:effectLst/>
                <a:latin typeface="+mn-lt"/>
                <a:ea typeface="+mn-ea"/>
                <a:cs typeface="+mn-cs"/>
              </a:rPr>
              <a:t> Valuation was </a:t>
            </a:r>
            <a:r>
              <a:rPr lang="en-US" altLang="ko-KR" sz="1200" b="0" i="0" kern="1200" dirty="0" smtClean="0">
                <a:solidFill>
                  <a:schemeClr val="tx1"/>
                </a:solidFill>
                <a:effectLst/>
                <a:latin typeface="+mn-lt"/>
                <a:ea typeface="+mn-ea"/>
                <a:cs typeface="+mn-cs"/>
              </a:rPr>
              <a:t>more than $23bn.</a:t>
            </a:r>
          </a:p>
          <a:p>
            <a:endParaRPr lang="en-US" altLang="ko-KR" sz="1200" b="0" i="0" kern="1200" dirty="0" smtClean="0">
              <a:solidFill>
                <a:schemeClr val="tx1"/>
              </a:solidFill>
              <a:effectLst/>
              <a:latin typeface="+mn-lt"/>
              <a:ea typeface="+mn-ea"/>
              <a:cs typeface="+mn-cs"/>
            </a:endParaRPr>
          </a:p>
          <a:p>
            <a:r>
              <a:rPr lang="en-US" altLang="ko-KR" sz="1200" b="0" i="0" kern="1200" dirty="0" smtClean="0">
                <a:solidFill>
                  <a:schemeClr val="tx1"/>
                </a:solidFill>
                <a:effectLst/>
                <a:latin typeface="+mn-lt"/>
                <a:ea typeface="+mn-ea"/>
                <a:cs typeface="+mn-cs"/>
              </a:rPr>
              <a:t>The NeXT deal was finalized on February 9, 1997, bringing </a:t>
            </a:r>
            <a:r>
              <a:rPr lang="en-US" altLang="ko-KR" sz="1200" b="1" i="0" kern="1200" dirty="0" smtClean="0">
                <a:solidFill>
                  <a:schemeClr val="tx1"/>
                </a:solidFill>
                <a:effectLst/>
                <a:latin typeface="+mn-lt"/>
                <a:ea typeface="+mn-ea"/>
                <a:cs typeface="+mn-cs"/>
              </a:rPr>
              <a:t>Jobs back to Apple </a:t>
            </a:r>
            <a:r>
              <a:rPr lang="en-US" altLang="ko-KR" sz="1200" b="0" i="0" kern="1200" dirty="0" smtClean="0">
                <a:solidFill>
                  <a:schemeClr val="tx1"/>
                </a:solidFill>
                <a:effectLst/>
                <a:latin typeface="+mn-lt"/>
                <a:ea typeface="+mn-ea"/>
                <a:cs typeface="+mn-cs"/>
              </a:rPr>
              <a:t>as an advisor. On July 9, 1997, Jobs acted as the interim CEO and began restructuring the company's product line.</a:t>
            </a:r>
            <a:endParaRPr lang="en-US" altLang="ko-KR" sz="1200" b="0" i="0" u="none" strike="noStrike" kern="1200" baseline="30000" dirty="0" smtClean="0">
              <a:solidFill>
                <a:schemeClr val="tx1"/>
              </a:solidFill>
              <a:effectLst/>
              <a:latin typeface="+mn-lt"/>
              <a:ea typeface="+mn-ea"/>
              <a:cs typeface="+mn-cs"/>
            </a:endParaRPr>
          </a:p>
          <a:p>
            <a:endParaRPr lang="en-US" altLang="ko-KR" sz="1200" b="0" i="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0736F8CB-DA21-4FD6-A638-A47A93247281}" type="slidenum">
              <a:rPr lang="ko-KR" altLang="en-US" smtClean="0"/>
              <a:t>2</a:t>
            </a:fld>
            <a:endParaRPr lang="ko-KR" altLang="en-US"/>
          </a:p>
        </p:txBody>
      </p:sp>
    </p:spTree>
    <p:extLst>
      <p:ext uri="{BB962C8B-B14F-4D97-AF65-F5344CB8AC3E}">
        <p14:creationId xmlns:p14="http://schemas.microsoft.com/office/powerpoint/2010/main" val="32506663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ko-KR" altLang="ko-KR" dirty="0" err="1" smtClean="0"/>
              <a:t>베블렌효과</a:t>
            </a:r>
            <a:r>
              <a:rPr lang="en-US" altLang="ko-KR" dirty="0" smtClean="0"/>
              <a:t>, </a:t>
            </a:r>
            <a:r>
              <a:rPr lang="ko-KR" altLang="ko-KR" dirty="0" smtClean="0"/>
              <a:t>또는 전시효과를 네트워크효과라 하지는 않는다</a:t>
            </a:r>
            <a:endParaRPr lang="en-US" altLang="ko-KR" dirty="0" smtClean="0"/>
          </a:p>
          <a:p>
            <a:pPr marL="0" marR="0" indent="0" algn="l" defTabSz="914400" rtl="0" eaLnBrk="1" fontAlgn="auto" latinLnBrk="1" hangingPunct="1">
              <a:lnSpc>
                <a:spcPct val="100000"/>
              </a:lnSpc>
              <a:spcBef>
                <a:spcPts val="0"/>
              </a:spcBef>
              <a:spcAft>
                <a:spcPts val="0"/>
              </a:spcAft>
              <a:buClrTx/>
              <a:buSzTx/>
              <a:buFontTx/>
              <a:buNone/>
              <a:tabLst/>
              <a:defRPr/>
            </a:pPr>
            <a:endParaRPr lang="ko-KR" altLang="ko-KR" dirty="0" smtClean="0"/>
          </a:p>
          <a:p>
            <a:r>
              <a:rPr lang="en-US" altLang="ko-KR" sz="1200" b="0" i="0" kern="1200" dirty="0" smtClean="0">
                <a:solidFill>
                  <a:schemeClr val="tx1"/>
                </a:solidFill>
                <a:effectLst/>
                <a:latin typeface="+mn-lt"/>
                <a:ea typeface="+mn-ea"/>
                <a:cs typeface="+mn-cs"/>
              </a:rPr>
              <a:t>‘Negative network externalities’</a:t>
            </a:r>
            <a:r>
              <a:rPr lang="ko-KR" altLang="en-US" sz="1200" b="0" i="0" kern="1200" dirty="0" smtClean="0">
                <a:solidFill>
                  <a:schemeClr val="tx1"/>
                </a:solidFill>
                <a:effectLst/>
                <a:latin typeface="+mn-lt"/>
                <a:ea typeface="+mn-ea"/>
                <a:cs typeface="+mn-cs"/>
              </a:rPr>
              <a:t>를 생각할 수도 있다</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자주 언급되진 않지만 </a:t>
            </a:r>
            <a:r>
              <a:rPr lang="en-US" altLang="ko-KR" sz="1200" b="0" i="0" kern="1200" dirty="0" smtClean="0">
                <a:solidFill>
                  <a:schemeClr val="tx1"/>
                </a:solidFill>
                <a:effectLst/>
                <a:latin typeface="+mn-lt"/>
                <a:ea typeface="+mn-ea"/>
                <a:cs typeface="+mn-cs"/>
              </a:rPr>
              <a:t>…</a:t>
            </a:r>
          </a:p>
          <a:p>
            <a:r>
              <a:rPr lang="en-US" altLang="ko-KR" sz="1200" b="0" i="0" kern="1200" dirty="0" smtClean="0">
                <a:solidFill>
                  <a:schemeClr val="tx1"/>
                </a:solidFill>
                <a:effectLst/>
                <a:latin typeface="+mn-lt"/>
                <a:ea typeface="+mn-ea"/>
                <a:cs typeface="+mn-cs"/>
              </a:rPr>
              <a:t>Negative network externalities, in the mathematical sense, are those that have a negative effect compared to normal (positive) network effects. Just as positive network externalities (network effects) cause </a:t>
            </a:r>
            <a:r>
              <a:rPr lang="en-US" altLang="ko-KR" sz="1200" b="0" i="0" u="none" strike="noStrike" kern="1200" dirty="0" smtClean="0">
                <a:solidFill>
                  <a:schemeClr val="tx1"/>
                </a:solidFill>
                <a:effectLst/>
                <a:latin typeface="+mn-lt"/>
                <a:ea typeface="+mn-ea"/>
                <a:cs typeface="+mn-cs"/>
                <a:hlinkClick r:id="rId3" tooltip="Positive feedback"/>
              </a:rPr>
              <a:t>positive feedback</a:t>
            </a:r>
            <a:r>
              <a:rPr lang="en-US" altLang="ko-KR" sz="1200" b="0" i="0" kern="1200" dirty="0" smtClean="0">
                <a:solidFill>
                  <a:schemeClr val="tx1"/>
                </a:solidFill>
                <a:effectLst/>
                <a:latin typeface="+mn-lt"/>
                <a:ea typeface="+mn-ea"/>
                <a:cs typeface="+mn-cs"/>
              </a:rPr>
              <a:t> loops and </a:t>
            </a:r>
            <a:r>
              <a:rPr lang="en-US" altLang="ko-KR" sz="1200" b="0" i="0" u="none" strike="noStrike" kern="1200" dirty="0" smtClean="0">
                <a:solidFill>
                  <a:schemeClr val="tx1"/>
                </a:solidFill>
                <a:effectLst/>
                <a:latin typeface="+mn-lt"/>
                <a:ea typeface="+mn-ea"/>
                <a:cs typeface="+mn-cs"/>
                <a:hlinkClick r:id="rId4" tooltip="Exponential growth"/>
              </a:rPr>
              <a:t>exponential growth</a:t>
            </a:r>
            <a:r>
              <a:rPr lang="en-US" altLang="ko-KR" sz="1200" b="0" i="0" kern="1200" dirty="0" smtClean="0">
                <a:solidFill>
                  <a:schemeClr val="tx1"/>
                </a:solidFill>
                <a:effectLst/>
                <a:latin typeface="+mn-lt"/>
                <a:ea typeface="+mn-ea"/>
                <a:cs typeface="+mn-cs"/>
              </a:rPr>
              <a:t>, negative network externalities create </a:t>
            </a:r>
            <a:r>
              <a:rPr lang="en-US" altLang="ko-KR" sz="1200" b="0" i="0" u="none" strike="noStrike" kern="1200" dirty="0" smtClean="0">
                <a:solidFill>
                  <a:schemeClr val="tx1"/>
                </a:solidFill>
                <a:effectLst/>
                <a:latin typeface="+mn-lt"/>
                <a:ea typeface="+mn-ea"/>
                <a:cs typeface="+mn-cs"/>
                <a:hlinkClick r:id="rId5" tooltip="Negative feedback"/>
              </a:rPr>
              <a:t>negative feedback</a:t>
            </a:r>
            <a:r>
              <a:rPr lang="en-US" altLang="ko-KR" sz="1200" b="0" i="0" kern="1200" dirty="0" smtClean="0">
                <a:solidFill>
                  <a:schemeClr val="tx1"/>
                </a:solidFill>
                <a:effectLst/>
                <a:latin typeface="+mn-lt"/>
                <a:ea typeface="+mn-ea"/>
                <a:cs typeface="+mn-cs"/>
              </a:rPr>
              <a:t> and </a:t>
            </a:r>
            <a:r>
              <a:rPr lang="en-US" altLang="ko-KR" sz="1200" b="0" i="0" u="none" strike="noStrike" kern="1200" dirty="0" smtClean="0">
                <a:solidFill>
                  <a:schemeClr val="tx1"/>
                </a:solidFill>
                <a:effectLst/>
                <a:latin typeface="+mn-lt"/>
                <a:ea typeface="+mn-ea"/>
                <a:cs typeface="+mn-cs"/>
                <a:hlinkClick r:id="rId6" tooltip="Exponential decay"/>
              </a:rPr>
              <a:t>exponential decay</a:t>
            </a:r>
            <a:r>
              <a:rPr lang="en-US" altLang="ko-KR" sz="1200" b="0" i="0" kern="1200" dirty="0" smtClean="0">
                <a:solidFill>
                  <a:schemeClr val="tx1"/>
                </a:solidFill>
                <a:effectLst/>
                <a:latin typeface="+mn-lt"/>
                <a:ea typeface="+mn-ea"/>
                <a:cs typeface="+mn-cs"/>
              </a:rPr>
              <a:t>. In nature, negative network externalities are the forces that pull towards equilibrium, are responsible for stability, and are the physical limitations preventing states from reaching infinity.</a:t>
            </a:r>
          </a:p>
          <a:p>
            <a:r>
              <a:rPr lang="en-US" altLang="ko-KR" sz="1200" b="0" i="0" kern="1200" dirty="0" smtClean="0">
                <a:solidFill>
                  <a:schemeClr val="tx1"/>
                </a:solidFill>
                <a:effectLst/>
                <a:latin typeface="+mn-lt"/>
                <a:ea typeface="+mn-ea"/>
                <a:cs typeface="+mn-cs"/>
              </a:rPr>
              <a:t>Congestion occurs when the efficiency of a network decreases as more people use it, and this reduces the value to people already using it. </a:t>
            </a:r>
            <a:r>
              <a:rPr lang="en-US" altLang="ko-KR" sz="1200" b="0" i="0" u="none" strike="noStrike" kern="1200" dirty="0" smtClean="0">
                <a:solidFill>
                  <a:schemeClr val="tx1"/>
                </a:solidFill>
                <a:effectLst/>
                <a:latin typeface="+mn-lt"/>
                <a:ea typeface="+mn-ea"/>
                <a:cs typeface="+mn-cs"/>
                <a:hlinkClick r:id="rId7" tooltip="Traffic congestion"/>
              </a:rPr>
              <a:t>Traffic congestion</a:t>
            </a:r>
            <a:r>
              <a:rPr lang="en-US" altLang="ko-KR" sz="1200" b="0" i="0" kern="1200" dirty="0" smtClean="0">
                <a:solidFill>
                  <a:schemeClr val="tx1"/>
                </a:solidFill>
                <a:effectLst/>
                <a:latin typeface="+mn-lt"/>
                <a:ea typeface="+mn-ea"/>
                <a:cs typeface="+mn-cs"/>
              </a:rPr>
              <a:t> that overloads the freeway and </a:t>
            </a:r>
            <a:r>
              <a:rPr lang="en-US" altLang="ko-KR" sz="1200" b="0" i="0" u="none" strike="noStrike" kern="1200" dirty="0" smtClean="0">
                <a:solidFill>
                  <a:schemeClr val="tx1"/>
                </a:solidFill>
                <a:effectLst/>
                <a:latin typeface="+mn-lt"/>
                <a:ea typeface="+mn-ea"/>
                <a:cs typeface="+mn-cs"/>
                <a:hlinkClick r:id="rId8" tooltip="Network congestion"/>
              </a:rPr>
              <a:t>network congestion</a:t>
            </a:r>
            <a:r>
              <a:rPr lang="en-US" altLang="ko-KR" sz="1200" b="0" i="0" kern="1200" dirty="0" smtClean="0">
                <a:solidFill>
                  <a:schemeClr val="tx1"/>
                </a:solidFill>
                <a:effectLst/>
                <a:latin typeface="+mn-lt"/>
                <a:ea typeface="+mn-ea"/>
                <a:cs typeface="+mn-cs"/>
              </a:rPr>
              <a:t> over limited bandwidth both display negative network externalities.</a:t>
            </a:r>
          </a:p>
          <a:p>
            <a:endParaRPr lang="ko-KR" altLang="en-US" dirty="0"/>
          </a:p>
        </p:txBody>
      </p:sp>
      <p:sp>
        <p:nvSpPr>
          <p:cNvPr id="4" name="슬라이드 번호 개체 틀 3"/>
          <p:cNvSpPr>
            <a:spLocks noGrp="1"/>
          </p:cNvSpPr>
          <p:nvPr>
            <p:ph type="sldNum" sz="quarter" idx="10"/>
          </p:nvPr>
        </p:nvSpPr>
        <p:spPr/>
        <p:txBody>
          <a:bodyPr/>
          <a:lstStyle/>
          <a:p>
            <a:fld id="{8AF7B74C-96BD-45CC-86C3-20220A02D4C5}" type="slidenum">
              <a:rPr lang="ko-KR" altLang="en-US" smtClean="0"/>
              <a:t>3</a:t>
            </a:fld>
            <a:endParaRPr lang="ko-KR" altLang="en-US"/>
          </a:p>
        </p:txBody>
      </p:sp>
    </p:spTree>
    <p:extLst>
      <p:ext uri="{BB962C8B-B14F-4D97-AF65-F5344CB8AC3E}">
        <p14:creationId xmlns:p14="http://schemas.microsoft.com/office/powerpoint/2010/main" val="2832890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sz="1200" b="0" i="0" kern="1200" dirty="0" smtClean="0">
                <a:solidFill>
                  <a:schemeClr val="tx1"/>
                </a:solidFill>
                <a:effectLst/>
                <a:latin typeface="+mn-lt"/>
                <a:ea typeface="+mn-ea"/>
                <a:cs typeface="+mn-cs"/>
              </a:rPr>
              <a:t>Network effects were popularized by </a:t>
            </a:r>
            <a:r>
              <a:rPr lang="en-US" altLang="ko-KR" sz="1200" b="0" i="0" u="sng" kern="1200" dirty="0" smtClean="0">
                <a:solidFill>
                  <a:schemeClr val="tx1"/>
                </a:solidFill>
                <a:effectLst/>
                <a:latin typeface="+mn-lt"/>
                <a:ea typeface="+mn-ea"/>
                <a:cs typeface="+mn-cs"/>
                <a:hlinkClick r:id="rId3"/>
              </a:rPr>
              <a:t>Robert Metcalfe</a:t>
            </a:r>
            <a:r>
              <a:rPr lang="en-US" altLang="ko-KR" sz="1200" b="0" i="0" kern="1200" dirty="0" smtClean="0">
                <a:solidFill>
                  <a:schemeClr val="tx1"/>
                </a:solidFill>
                <a:effectLst/>
                <a:latin typeface="+mn-lt"/>
                <a:ea typeface="+mn-ea"/>
                <a:cs typeface="+mn-cs"/>
              </a:rPr>
              <a:t>, stated as </a:t>
            </a:r>
            <a:r>
              <a:rPr lang="en-US" altLang="ko-KR" sz="1200" b="0" i="0" u="none" strike="noStrike" kern="1200" dirty="0" smtClean="0">
                <a:solidFill>
                  <a:schemeClr val="tx1"/>
                </a:solidFill>
                <a:effectLst/>
                <a:latin typeface="+mn-lt"/>
                <a:ea typeface="+mn-ea"/>
                <a:cs typeface="+mn-cs"/>
                <a:hlinkClick r:id="rId4" tooltip="Metcalfe's law"/>
              </a:rPr>
              <a:t>Metcalfe's law</a:t>
            </a:r>
            <a:r>
              <a:rPr lang="en-US" altLang="ko-KR" sz="1200" b="0" i="0" kern="1200" dirty="0" smtClean="0">
                <a:solidFill>
                  <a:schemeClr val="tx1"/>
                </a:solidFill>
                <a:effectLst/>
                <a:latin typeface="+mn-lt"/>
                <a:ea typeface="+mn-ea"/>
                <a:cs typeface="+mn-cs"/>
              </a:rPr>
              <a:t>. Metcalfe was one of the co-inventors of </a:t>
            </a:r>
            <a:r>
              <a:rPr lang="en-US" altLang="ko-KR" sz="1200" b="0" i="0" u="none" strike="noStrike" kern="1200" dirty="0" smtClean="0">
                <a:solidFill>
                  <a:schemeClr val="tx1"/>
                </a:solidFill>
                <a:effectLst/>
                <a:latin typeface="+mn-lt"/>
                <a:ea typeface="+mn-ea"/>
                <a:cs typeface="+mn-cs"/>
                <a:hlinkClick r:id="rId5" tooltip="Ethernet"/>
              </a:rPr>
              <a:t>Ethernet</a:t>
            </a:r>
            <a:r>
              <a:rPr lang="en-US" altLang="ko-KR" sz="1200" b="0" i="0" kern="1200" dirty="0" smtClean="0">
                <a:solidFill>
                  <a:schemeClr val="tx1"/>
                </a:solidFill>
                <a:effectLst/>
                <a:latin typeface="+mn-lt"/>
                <a:ea typeface="+mn-ea"/>
                <a:cs typeface="+mn-cs"/>
              </a:rPr>
              <a:t> and a co-founder of the company </a:t>
            </a:r>
            <a:r>
              <a:rPr lang="en-US" altLang="ko-KR" sz="1200" b="0" i="0" u="none" strike="noStrike" kern="1200" dirty="0" smtClean="0">
                <a:solidFill>
                  <a:schemeClr val="tx1"/>
                </a:solidFill>
                <a:effectLst/>
                <a:latin typeface="+mn-lt"/>
                <a:ea typeface="+mn-ea"/>
                <a:cs typeface="+mn-cs"/>
                <a:hlinkClick r:id="rId6" tooltip="3Com"/>
              </a:rPr>
              <a:t>3Com</a:t>
            </a:r>
            <a:r>
              <a:rPr lang="en-US" altLang="ko-KR" sz="1200" b="0" i="0" kern="1200" dirty="0" smtClean="0">
                <a:solidFill>
                  <a:schemeClr val="tx1"/>
                </a:solidFill>
                <a:effectLst/>
                <a:latin typeface="+mn-lt"/>
                <a:ea typeface="+mn-ea"/>
                <a:cs typeface="+mn-cs"/>
              </a:rPr>
              <a:t>. In selling the product, Metcalfe argued that customers needed Ethernet cards to grow above a certain </a:t>
            </a:r>
            <a:r>
              <a:rPr lang="en-US" altLang="ko-KR" sz="1200" b="0" i="0" u="none" strike="noStrike" kern="1200" dirty="0" smtClean="0">
                <a:solidFill>
                  <a:schemeClr val="tx1"/>
                </a:solidFill>
                <a:effectLst/>
                <a:latin typeface="+mn-lt"/>
                <a:ea typeface="+mn-ea"/>
                <a:cs typeface="+mn-cs"/>
                <a:hlinkClick r:id="rId7" tooltip="Critical mass (sociodynamics)"/>
              </a:rPr>
              <a:t>critical mass</a:t>
            </a:r>
            <a:r>
              <a:rPr lang="en-US" altLang="ko-KR" sz="1200" b="0" i="0" kern="1200" dirty="0" smtClean="0">
                <a:solidFill>
                  <a:schemeClr val="tx1"/>
                </a:solidFill>
                <a:effectLst/>
                <a:latin typeface="+mn-lt"/>
                <a:ea typeface="+mn-ea"/>
                <a:cs typeface="+mn-cs"/>
              </a:rPr>
              <a:t> if they were to reap the benefits of their network.</a:t>
            </a:r>
          </a:p>
          <a:p>
            <a:r>
              <a:rPr lang="en-US" altLang="ko-KR" sz="1200" b="0" i="0" kern="1200" dirty="0" smtClean="0">
                <a:solidFill>
                  <a:schemeClr val="tx1"/>
                </a:solidFill>
                <a:effectLst/>
                <a:latin typeface="+mn-lt"/>
                <a:ea typeface="+mn-ea"/>
                <a:cs typeface="+mn-cs"/>
              </a:rPr>
              <a:t>According to Metcalfe, the rationale behind the sale of networking cards was that the cost of the network was directly proportional to the number of cards installed, but the value of the network was proportional to the square of the number of users. This was expressed algebraically as having a cost of N, and a value of N². While the actual numbers behind this proposition were never firm, the concept allowed customers to share access to expensive resources like disk drives and printers, send e-mail, and eventually access the Internet.</a:t>
            </a:r>
          </a:p>
          <a:p>
            <a:r>
              <a:rPr lang="en-US" altLang="ko-KR" sz="1200" b="0" i="0" kern="1200" dirty="0" smtClean="0">
                <a:solidFill>
                  <a:schemeClr val="tx1"/>
                </a:solidFill>
                <a:effectLst/>
                <a:latin typeface="+mn-lt"/>
                <a:ea typeface="+mn-ea"/>
                <a:cs typeface="+mn-cs"/>
              </a:rPr>
              <a:t>The economic theory of the network effect was advanced significantly between 1985 and 1995 by researchers Michael L. Katz, Carl Shapiro, Joseph Farrell and Garth </a:t>
            </a:r>
            <a:r>
              <a:rPr lang="en-US" altLang="ko-KR" sz="1200" b="0" i="0" kern="1200" dirty="0" err="1" smtClean="0">
                <a:solidFill>
                  <a:schemeClr val="tx1"/>
                </a:solidFill>
                <a:effectLst/>
                <a:latin typeface="+mn-lt"/>
                <a:ea typeface="+mn-ea"/>
                <a:cs typeface="+mn-cs"/>
              </a:rPr>
              <a:t>Saloner</a:t>
            </a:r>
            <a:r>
              <a:rPr lang="en-US" altLang="ko-KR" sz="1200" b="0" i="0" kern="1200" dirty="0" smtClean="0">
                <a:solidFill>
                  <a:schemeClr val="tx1"/>
                </a:solidFill>
                <a:effectLst/>
                <a:latin typeface="+mn-lt"/>
                <a:ea typeface="+mn-ea"/>
                <a:cs typeface="+mn-cs"/>
              </a:rPr>
              <a:t>.</a:t>
            </a:r>
            <a:r>
              <a:rPr lang="en-US" altLang="ko-KR" sz="1200" b="0" i="0" u="none" strike="noStrike" kern="1200" baseline="30000" dirty="0" smtClean="0">
                <a:solidFill>
                  <a:schemeClr val="tx1"/>
                </a:solidFill>
                <a:effectLst/>
                <a:latin typeface="+mn-lt"/>
                <a:ea typeface="+mn-ea"/>
                <a:cs typeface="+mn-cs"/>
                <a:hlinkClick r:id="rId8"/>
              </a:rPr>
              <a:t>[3]</a:t>
            </a:r>
            <a:r>
              <a:rPr lang="en-US" altLang="ko-KR" sz="1200" b="0" i="0" kern="1200" dirty="0" smtClean="0">
                <a:solidFill>
                  <a:schemeClr val="tx1"/>
                </a:solidFill>
                <a:effectLst/>
                <a:latin typeface="+mn-lt"/>
                <a:ea typeface="+mn-ea"/>
                <a:cs typeface="+mn-cs"/>
              </a:rPr>
              <a:t> Author, high-tech entrepreneur </a:t>
            </a:r>
            <a:r>
              <a:rPr lang="en-US" altLang="ko-KR" sz="1200" b="0" i="0" u="none" strike="noStrike" kern="1200" dirty="0" smtClean="0">
                <a:solidFill>
                  <a:schemeClr val="tx1"/>
                </a:solidFill>
                <a:effectLst/>
                <a:latin typeface="+mn-lt"/>
                <a:ea typeface="+mn-ea"/>
                <a:cs typeface="+mn-cs"/>
                <a:hlinkClick r:id="rId9" tooltip="Rod Beckstrom"/>
              </a:rPr>
              <a:t>Rod </a:t>
            </a:r>
            <a:r>
              <a:rPr lang="en-US" altLang="ko-KR" sz="1200" b="0" i="0" u="none" strike="noStrike" kern="1200" dirty="0" err="1" smtClean="0">
                <a:solidFill>
                  <a:schemeClr val="tx1"/>
                </a:solidFill>
                <a:effectLst/>
                <a:latin typeface="+mn-lt"/>
                <a:ea typeface="+mn-ea"/>
                <a:cs typeface="+mn-cs"/>
                <a:hlinkClick r:id="rId9" tooltip="Rod Beckstrom"/>
              </a:rPr>
              <a:t>Beckstrom</a:t>
            </a:r>
            <a:r>
              <a:rPr lang="en-US" altLang="ko-KR" sz="1200" b="0" i="0" kern="1200" dirty="0" smtClean="0">
                <a:solidFill>
                  <a:schemeClr val="tx1"/>
                </a:solidFill>
                <a:effectLst/>
                <a:latin typeface="+mn-lt"/>
                <a:ea typeface="+mn-ea"/>
                <a:cs typeface="+mn-cs"/>
              </a:rPr>
              <a:t> presented a mathematical model for describing networks that are in a state of positive network effect at </a:t>
            </a:r>
            <a:r>
              <a:rPr lang="en-US" altLang="ko-KR" sz="1200" b="0" i="0" kern="1200" dirty="0" err="1" smtClean="0">
                <a:solidFill>
                  <a:schemeClr val="tx1"/>
                </a:solidFill>
                <a:effectLst/>
                <a:latin typeface="+mn-lt"/>
                <a:ea typeface="+mn-ea"/>
                <a:cs typeface="+mn-cs"/>
              </a:rPr>
              <a:t>BlackHat</a:t>
            </a:r>
            <a:r>
              <a:rPr lang="en-US" altLang="ko-KR" sz="1200" b="0" i="0" kern="1200" dirty="0" smtClean="0">
                <a:solidFill>
                  <a:schemeClr val="tx1"/>
                </a:solidFill>
                <a:effectLst/>
                <a:latin typeface="+mn-lt"/>
                <a:ea typeface="+mn-ea"/>
                <a:cs typeface="+mn-cs"/>
              </a:rPr>
              <a:t> and </a:t>
            </a:r>
            <a:r>
              <a:rPr lang="en-US" altLang="ko-KR" sz="1200" b="0" i="0" kern="1200" dirty="0" err="1" smtClean="0">
                <a:solidFill>
                  <a:schemeClr val="tx1"/>
                </a:solidFill>
                <a:effectLst/>
                <a:latin typeface="+mn-lt"/>
                <a:ea typeface="+mn-ea"/>
                <a:cs typeface="+mn-cs"/>
              </a:rPr>
              <a:t>Defcon</a:t>
            </a:r>
            <a:r>
              <a:rPr lang="en-US" altLang="ko-KR" sz="1200" b="0" i="0" kern="1200" dirty="0" smtClean="0">
                <a:solidFill>
                  <a:schemeClr val="tx1"/>
                </a:solidFill>
                <a:effectLst/>
                <a:latin typeface="+mn-lt"/>
                <a:ea typeface="+mn-ea"/>
                <a:cs typeface="+mn-cs"/>
              </a:rPr>
              <a:t> in 2009 and also presented the "inverse network effect" with an economic model for defining it as well.</a:t>
            </a:r>
            <a:r>
              <a:rPr lang="en-US" altLang="ko-KR" sz="1200" b="0" i="0" u="none" strike="noStrike" kern="1200" baseline="30000" dirty="0" smtClean="0">
                <a:solidFill>
                  <a:schemeClr val="tx1"/>
                </a:solidFill>
                <a:effectLst/>
                <a:latin typeface="+mn-lt"/>
                <a:ea typeface="+mn-ea"/>
                <a:cs typeface="+mn-cs"/>
                <a:hlinkClick r:id="rId10"/>
              </a:rPr>
              <a:t>[4]</a:t>
            </a:r>
            <a:endParaRPr lang="en-US" altLang="ko-KR" sz="1200" b="0" i="0" kern="1200" dirty="0" smtClean="0">
              <a:solidFill>
                <a:schemeClr val="tx1"/>
              </a:solidFill>
              <a:effectLst/>
              <a:latin typeface="+mn-lt"/>
              <a:ea typeface="+mn-ea"/>
              <a:cs typeface="+mn-cs"/>
            </a:endParaRPr>
          </a:p>
          <a:p>
            <a:r>
              <a:rPr lang="en-US" altLang="ko-KR" dirty="0" smtClean="0"/>
              <a:t>(Wikipedia,</a:t>
            </a:r>
            <a:r>
              <a:rPr lang="en-US" altLang="ko-KR" baseline="0" dirty="0" smtClean="0"/>
              <a:t> 2018/09/31)</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fld id="{8AF7B74C-96BD-45CC-86C3-20220A02D4C5}" type="slidenum">
              <a:rPr lang="ko-KR" altLang="en-US" smtClean="0"/>
              <a:t>5</a:t>
            </a:fld>
            <a:endParaRPr lang="ko-KR" altLang="en-US"/>
          </a:p>
        </p:txBody>
      </p:sp>
    </p:spTree>
    <p:extLst>
      <p:ext uri="{BB962C8B-B14F-4D97-AF65-F5344CB8AC3E}">
        <p14:creationId xmlns:p14="http://schemas.microsoft.com/office/powerpoint/2010/main" val="927541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sz="1200" b="0" i="0" kern="1200" dirty="0" err="1" smtClean="0">
                <a:solidFill>
                  <a:schemeClr val="tx1"/>
                </a:solidFill>
                <a:effectLst/>
                <a:latin typeface="+mn-lt"/>
                <a:ea typeface="+mn-ea"/>
                <a:cs typeface="+mn-cs"/>
              </a:rPr>
              <a:t>Wojcicki</a:t>
            </a:r>
            <a:r>
              <a:rPr lang="en-US" altLang="ko-KR" sz="1200" b="0" i="0" kern="1200" dirty="0" smtClean="0">
                <a:solidFill>
                  <a:schemeClr val="tx1"/>
                </a:solidFill>
                <a:effectLst/>
                <a:latin typeface="+mn-lt"/>
                <a:ea typeface="+mn-ea"/>
                <a:cs typeface="+mn-cs"/>
              </a:rPr>
              <a:t> married </a:t>
            </a:r>
            <a:r>
              <a:rPr lang="en-US" altLang="ko-KR" sz="1200" b="0" i="0" u="none" strike="noStrike" kern="1200" dirty="0" smtClean="0">
                <a:solidFill>
                  <a:schemeClr val="tx1"/>
                </a:solidFill>
                <a:effectLst/>
                <a:latin typeface="+mn-lt"/>
                <a:ea typeface="+mn-ea"/>
                <a:cs typeface="+mn-cs"/>
                <a:hlinkClick r:id="rId3" tooltip="Google"/>
              </a:rPr>
              <a:t>Google</a:t>
            </a:r>
            <a:r>
              <a:rPr lang="en-US" altLang="ko-KR" sz="1200" b="0" i="0" kern="1200" dirty="0" smtClean="0">
                <a:solidFill>
                  <a:schemeClr val="tx1"/>
                </a:solidFill>
                <a:effectLst/>
                <a:latin typeface="+mn-lt"/>
                <a:ea typeface="+mn-ea"/>
                <a:cs typeface="+mn-cs"/>
              </a:rPr>
              <a:t> co-founder </a:t>
            </a:r>
            <a:r>
              <a:rPr lang="en-US" altLang="ko-KR" sz="1200" b="0" i="0" u="none" strike="noStrike" kern="1200" dirty="0" smtClean="0">
                <a:solidFill>
                  <a:schemeClr val="tx1"/>
                </a:solidFill>
                <a:effectLst/>
                <a:latin typeface="+mn-lt"/>
                <a:ea typeface="+mn-ea"/>
                <a:cs typeface="+mn-cs"/>
                <a:hlinkClick r:id="rId4" tooltip="Sergey Brin"/>
              </a:rPr>
              <a:t>Sergey </a:t>
            </a:r>
            <a:r>
              <a:rPr lang="en-US" altLang="ko-KR" sz="1200" b="0" i="0" u="none" strike="noStrike" kern="1200" dirty="0" err="1" smtClean="0">
                <a:solidFill>
                  <a:schemeClr val="tx1"/>
                </a:solidFill>
                <a:effectLst/>
                <a:latin typeface="+mn-lt"/>
                <a:ea typeface="+mn-ea"/>
                <a:cs typeface="+mn-cs"/>
                <a:hlinkClick r:id="rId4" tooltip="Sergey Brin"/>
              </a:rPr>
              <a:t>Brin</a:t>
            </a:r>
            <a:r>
              <a:rPr lang="en-US" altLang="ko-KR" sz="1200" b="0" i="0" kern="1200" dirty="0" smtClean="0">
                <a:solidFill>
                  <a:schemeClr val="tx1"/>
                </a:solidFill>
                <a:effectLst/>
                <a:latin typeface="+mn-lt"/>
                <a:ea typeface="+mn-ea"/>
                <a:cs typeface="+mn-cs"/>
              </a:rPr>
              <a:t> in May 2007. They have a son, </a:t>
            </a:r>
            <a:r>
              <a:rPr lang="en-US" altLang="ko-KR" sz="1200" b="0" i="0" kern="1200" dirty="0" err="1" smtClean="0">
                <a:solidFill>
                  <a:schemeClr val="tx1"/>
                </a:solidFill>
                <a:effectLst/>
                <a:latin typeface="+mn-lt"/>
                <a:ea typeface="+mn-ea"/>
                <a:cs typeface="+mn-cs"/>
              </a:rPr>
              <a:t>Benji</a:t>
            </a:r>
            <a:r>
              <a:rPr lang="en-US" altLang="ko-KR" sz="1200" b="0" i="0" kern="1200" dirty="0" smtClean="0">
                <a:solidFill>
                  <a:schemeClr val="tx1"/>
                </a:solidFill>
                <a:effectLst/>
                <a:latin typeface="+mn-lt"/>
                <a:ea typeface="+mn-ea"/>
                <a:cs typeface="+mn-cs"/>
              </a:rPr>
              <a:t> </a:t>
            </a:r>
            <a:r>
              <a:rPr lang="en-US" altLang="ko-KR" sz="1200" b="0" i="0" kern="1200" dirty="0" err="1" smtClean="0">
                <a:solidFill>
                  <a:schemeClr val="tx1"/>
                </a:solidFill>
                <a:effectLst/>
                <a:latin typeface="+mn-lt"/>
                <a:ea typeface="+mn-ea"/>
                <a:cs typeface="+mn-cs"/>
              </a:rPr>
              <a:t>Wojin</a:t>
            </a:r>
            <a:r>
              <a:rPr lang="en-US" altLang="ko-KR" sz="1200" b="0" i="0" kern="1200" dirty="0" smtClean="0">
                <a:solidFill>
                  <a:schemeClr val="tx1"/>
                </a:solidFill>
                <a:effectLst/>
                <a:latin typeface="+mn-lt"/>
                <a:ea typeface="+mn-ea"/>
                <a:cs typeface="+mn-cs"/>
              </a:rPr>
              <a:t>, born in December 2008, and a daughter, Chloe </a:t>
            </a:r>
            <a:r>
              <a:rPr lang="en-US" altLang="ko-KR" sz="1200" b="0" i="0" kern="1200" dirty="0" err="1" smtClean="0">
                <a:solidFill>
                  <a:schemeClr val="tx1"/>
                </a:solidFill>
                <a:effectLst/>
                <a:latin typeface="+mn-lt"/>
                <a:ea typeface="+mn-ea"/>
                <a:cs typeface="+mn-cs"/>
              </a:rPr>
              <a:t>Wojin</a:t>
            </a:r>
            <a:r>
              <a:rPr lang="en-US" altLang="ko-KR" sz="1200" b="0" i="0" kern="1200" dirty="0" smtClean="0">
                <a:solidFill>
                  <a:schemeClr val="tx1"/>
                </a:solidFill>
                <a:effectLst/>
                <a:latin typeface="+mn-lt"/>
                <a:ea typeface="+mn-ea"/>
                <a:cs typeface="+mn-cs"/>
              </a:rPr>
              <a:t>, born in late 2011.</a:t>
            </a:r>
            <a:r>
              <a:rPr lang="en-US" altLang="ko-KR" sz="1200" b="0" i="0" u="none" strike="noStrike" kern="1200" baseline="30000" dirty="0" smtClean="0">
                <a:solidFill>
                  <a:schemeClr val="tx1"/>
                </a:solidFill>
                <a:effectLst/>
                <a:latin typeface="+mn-lt"/>
                <a:ea typeface="+mn-ea"/>
                <a:cs typeface="+mn-cs"/>
              </a:rPr>
              <a:t> </a:t>
            </a:r>
            <a:r>
              <a:rPr lang="en-US" altLang="ko-KR" sz="1200" b="0" i="0" kern="1200" dirty="0" smtClean="0">
                <a:solidFill>
                  <a:schemeClr val="tx1"/>
                </a:solidFill>
                <a:effectLst/>
                <a:latin typeface="+mn-lt"/>
                <a:ea typeface="+mn-ea"/>
                <a:cs typeface="+mn-cs"/>
              </a:rPr>
              <a:t>News reports on August 28, 2013, announced that </a:t>
            </a:r>
            <a:r>
              <a:rPr lang="en-US" altLang="ko-KR" sz="1200" b="0" i="0" kern="1200" dirty="0" err="1" smtClean="0">
                <a:solidFill>
                  <a:schemeClr val="tx1"/>
                </a:solidFill>
                <a:effectLst/>
                <a:latin typeface="+mn-lt"/>
                <a:ea typeface="+mn-ea"/>
                <a:cs typeface="+mn-cs"/>
              </a:rPr>
              <a:t>Wojcicki</a:t>
            </a:r>
            <a:r>
              <a:rPr lang="en-US" altLang="ko-KR" sz="1200" b="0" i="0" kern="1200" dirty="0" smtClean="0">
                <a:solidFill>
                  <a:schemeClr val="tx1"/>
                </a:solidFill>
                <a:effectLst/>
                <a:latin typeface="+mn-lt"/>
                <a:ea typeface="+mn-ea"/>
                <a:cs typeface="+mn-cs"/>
              </a:rPr>
              <a:t> and </a:t>
            </a:r>
            <a:r>
              <a:rPr lang="en-US" altLang="ko-KR" sz="1200" b="0" i="0" kern="1200" dirty="0" err="1" smtClean="0">
                <a:solidFill>
                  <a:schemeClr val="tx1"/>
                </a:solidFill>
                <a:effectLst/>
                <a:latin typeface="+mn-lt"/>
                <a:ea typeface="+mn-ea"/>
                <a:cs typeface="+mn-cs"/>
              </a:rPr>
              <a:t>Brin</a:t>
            </a:r>
            <a:r>
              <a:rPr lang="en-US" altLang="ko-KR" sz="1200" b="0" i="0" kern="1200" dirty="0" smtClean="0">
                <a:solidFill>
                  <a:schemeClr val="tx1"/>
                </a:solidFill>
                <a:effectLst/>
                <a:latin typeface="+mn-lt"/>
                <a:ea typeface="+mn-ea"/>
                <a:cs typeface="+mn-cs"/>
              </a:rPr>
              <a:t> were living separately but that they were not legally separated.</a:t>
            </a:r>
            <a:r>
              <a:rPr lang="en-US" altLang="ko-KR" sz="1200" b="0" i="0" u="none" strike="noStrike" kern="1200" baseline="30000" dirty="0" smtClean="0">
                <a:solidFill>
                  <a:schemeClr val="tx1"/>
                </a:solidFill>
                <a:effectLst/>
                <a:latin typeface="+mn-lt"/>
                <a:ea typeface="+mn-ea"/>
                <a:cs typeface="+mn-cs"/>
              </a:rPr>
              <a:t> </a:t>
            </a:r>
            <a:r>
              <a:rPr lang="en-US" altLang="ko-KR" sz="1200" b="0" i="0" kern="1200" dirty="0" smtClean="0">
                <a:solidFill>
                  <a:schemeClr val="tx1"/>
                </a:solidFill>
                <a:effectLst/>
                <a:latin typeface="+mn-lt"/>
                <a:ea typeface="+mn-ea"/>
                <a:cs typeface="+mn-cs"/>
              </a:rPr>
              <a:t>In March 2015, </a:t>
            </a:r>
            <a:r>
              <a:rPr lang="en-US" altLang="ko-KR" sz="1200" b="0" i="0" kern="1200" dirty="0" err="1" smtClean="0">
                <a:solidFill>
                  <a:schemeClr val="tx1"/>
                </a:solidFill>
                <a:effectLst/>
                <a:latin typeface="+mn-lt"/>
                <a:ea typeface="+mn-ea"/>
                <a:cs typeface="+mn-cs"/>
              </a:rPr>
              <a:t>Wojcicki</a:t>
            </a:r>
            <a:r>
              <a:rPr lang="en-US" altLang="ko-KR" sz="1200" b="0" i="0" kern="1200" dirty="0" smtClean="0">
                <a:solidFill>
                  <a:schemeClr val="tx1"/>
                </a:solidFill>
                <a:effectLst/>
                <a:latin typeface="+mn-lt"/>
                <a:ea typeface="+mn-ea"/>
                <a:cs typeface="+mn-cs"/>
              </a:rPr>
              <a:t> filed for divorce, which was finalized in June 2015.</a:t>
            </a:r>
            <a:endParaRPr lang="ko-KR" altLang="en-US" dirty="0"/>
          </a:p>
        </p:txBody>
      </p:sp>
      <p:sp>
        <p:nvSpPr>
          <p:cNvPr id="4" name="슬라이드 번호 개체 틀 3"/>
          <p:cNvSpPr>
            <a:spLocks noGrp="1"/>
          </p:cNvSpPr>
          <p:nvPr>
            <p:ph type="sldNum" sz="quarter" idx="10"/>
          </p:nvPr>
        </p:nvSpPr>
        <p:spPr/>
        <p:txBody>
          <a:bodyPr/>
          <a:lstStyle/>
          <a:p>
            <a:fld id="{8AF7B74C-96BD-45CC-86C3-20220A02D4C5}" type="slidenum">
              <a:rPr lang="ko-KR" altLang="en-US" smtClean="0"/>
              <a:t>6</a:t>
            </a:fld>
            <a:endParaRPr lang="ko-KR" altLang="en-US"/>
          </a:p>
        </p:txBody>
      </p:sp>
    </p:spTree>
    <p:extLst>
      <p:ext uri="{BB962C8B-B14F-4D97-AF65-F5344CB8AC3E}">
        <p14:creationId xmlns:p14="http://schemas.microsoft.com/office/powerpoint/2010/main" val="897130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b="1" dirty="0" smtClean="0"/>
              <a:t>선점의 이익 활용</a:t>
            </a:r>
            <a:r>
              <a:rPr lang="en-US" altLang="ko-KR" b="1" dirty="0" smtClean="0"/>
              <a:t> </a:t>
            </a:r>
            <a:r>
              <a:rPr lang="en-US" altLang="ko-KR" u="sng" dirty="0" smtClean="0">
                <a:hlinkClick r:id="rId3"/>
              </a:rPr>
              <a:t>https://en.wikipedia.org/wiki/First-mover_advantage</a:t>
            </a:r>
            <a:r>
              <a:rPr lang="en-US" altLang="ko-KR" dirty="0" smtClean="0"/>
              <a:t> </a:t>
            </a:r>
            <a:r>
              <a:rPr lang="ko-KR" altLang="ko-KR" dirty="0" smtClean="0"/>
              <a:t>참조</a:t>
            </a:r>
            <a:r>
              <a:rPr lang="en-US" altLang="ko-KR" dirty="0" smtClean="0"/>
              <a:t>. </a:t>
            </a:r>
            <a:r>
              <a:rPr lang="ko-KR" altLang="ko-KR" dirty="0" smtClean="0"/>
              <a:t>선점의 불이익도 있다</a:t>
            </a:r>
            <a:r>
              <a:rPr lang="en-US" altLang="ko-KR" dirty="0" smtClean="0"/>
              <a:t>. </a:t>
            </a:r>
            <a:r>
              <a:rPr lang="ko-KR" altLang="ko-KR" dirty="0" smtClean="0"/>
              <a:t>이를 파고 들어 </a:t>
            </a:r>
            <a:r>
              <a:rPr lang="ko-KR" altLang="ko-KR" dirty="0" err="1" smtClean="0"/>
              <a:t>선점자를</a:t>
            </a:r>
            <a:r>
              <a:rPr lang="ko-KR" altLang="ko-KR" dirty="0" smtClean="0"/>
              <a:t> 제치고 시장 리더로 부상하는 소위</a:t>
            </a:r>
            <a:r>
              <a:rPr lang="en-US" altLang="ko-KR" dirty="0" smtClean="0"/>
              <a:t> ‘Fast follower’</a:t>
            </a:r>
            <a:r>
              <a:rPr lang="ko-KR" altLang="ko-KR" dirty="0" smtClean="0"/>
              <a:t>들도 많다</a:t>
            </a:r>
            <a:r>
              <a:rPr lang="en-US" altLang="ko-KR" dirty="0" smtClean="0"/>
              <a:t>.</a:t>
            </a:r>
          </a:p>
          <a:p>
            <a:r>
              <a:rPr lang="ko-KR" altLang="en-US" b="1" dirty="0" err="1" smtClean="0"/>
              <a:t>쿠팡의</a:t>
            </a:r>
            <a:r>
              <a:rPr lang="ko-KR" altLang="en-US" b="1" dirty="0" smtClean="0"/>
              <a:t> 사례</a:t>
            </a:r>
            <a:endParaRPr lang="ko-KR" altLang="en-US" b="1" dirty="0"/>
          </a:p>
        </p:txBody>
      </p:sp>
      <p:sp>
        <p:nvSpPr>
          <p:cNvPr id="4" name="슬라이드 번호 개체 틀 3"/>
          <p:cNvSpPr>
            <a:spLocks noGrp="1"/>
          </p:cNvSpPr>
          <p:nvPr>
            <p:ph type="sldNum" sz="quarter" idx="10"/>
          </p:nvPr>
        </p:nvSpPr>
        <p:spPr/>
        <p:txBody>
          <a:bodyPr/>
          <a:lstStyle/>
          <a:p>
            <a:fld id="{8AF7B74C-96BD-45CC-86C3-20220A02D4C5}" type="slidenum">
              <a:rPr lang="ko-KR" altLang="en-US" smtClean="0"/>
              <a:t>7</a:t>
            </a:fld>
            <a:endParaRPr lang="ko-KR" altLang="en-US"/>
          </a:p>
        </p:txBody>
      </p:sp>
    </p:spTree>
    <p:extLst>
      <p:ext uri="{BB962C8B-B14F-4D97-AF65-F5344CB8AC3E}">
        <p14:creationId xmlns:p14="http://schemas.microsoft.com/office/powerpoint/2010/main" val="1652825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ko-KR" altLang="en-US" dirty="0" smtClean="0"/>
              <a:t>표준적 비용 곡선은 농업이나 소규모 가내 공업에나 적절하지 않을까</a:t>
            </a:r>
            <a:r>
              <a:rPr lang="en-US" altLang="ko-KR" dirty="0" smtClean="0"/>
              <a:t>? </a:t>
            </a:r>
            <a:r>
              <a:rPr lang="ko-KR" altLang="en-US" dirty="0" smtClean="0"/>
              <a:t>현대 제조업에는 오히려 예외적 </a:t>
            </a:r>
            <a:r>
              <a:rPr lang="en-US" altLang="ko-KR" dirty="0" smtClean="0"/>
              <a:t>…</a:t>
            </a:r>
          </a:p>
          <a:p>
            <a:pPr marL="0" marR="0" indent="0" algn="l" defTabSz="914400" rtl="0" eaLnBrk="1" fontAlgn="auto" latinLnBrk="1" hangingPunct="1">
              <a:lnSpc>
                <a:spcPct val="100000"/>
              </a:lnSpc>
              <a:spcBef>
                <a:spcPts val="0"/>
              </a:spcBef>
              <a:spcAft>
                <a:spcPts val="0"/>
              </a:spcAft>
              <a:buClrTx/>
              <a:buSzTx/>
              <a:buFontTx/>
              <a:buNone/>
              <a:tabLst/>
              <a:defRPr/>
            </a:pPr>
            <a:endParaRPr lang="en-US" altLang="ko-KR" dirty="0" smtClean="0"/>
          </a:p>
          <a:p>
            <a:pPr marL="0" marR="0" indent="0" algn="l" defTabSz="914400" rtl="0" eaLnBrk="1" fontAlgn="auto" latinLnBrk="1" hangingPunct="1">
              <a:lnSpc>
                <a:spcPct val="100000"/>
              </a:lnSpc>
              <a:spcBef>
                <a:spcPts val="0"/>
              </a:spcBef>
              <a:spcAft>
                <a:spcPts val="0"/>
              </a:spcAft>
              <a:buClrTx/>
              <a:buSzTx/>
              <a:buFontTx/>
              <a:buNone/>
              <a:tabLst/>
              <a:defRPr/>
            </a:pPr>
            <a:r>
              <a:rPr lang="ko-KR" altLang="en-US" sz="1200" b="0" i="0" kern="1200" dirty="0" err="1" smtClean="0">
                <a:solidFill>
                  <a:schemeClr val="tx1"/>
                </a:solidFill>
                <a:effectLst/>
                <a:latin typeface="+mn-lt"/>
                <a:ea typeface="+mn-ea"/>
                <a:cs typeface="+mn-cs"/>
              </a:rPr>
              <a:t>생산규모에</a:t>
            </a:r>
            <a:r>
              <a:rPr lang="ko-KR" altLang="en-US" sz="1200" b="0" i="0" kern="1200" dirty="0" smtClean="0">
                <a:solidFill>
                  <a:schemeClr val="tx1"/>
                </a:solidFill>
                <a:effectLst/>
                <a:latin typeface="+mn-lt"/>
                <a:ea typeface="+mn-ea"/>
                <a:cs typeface="+mn-cs"/>
              </a:rPr>
              <a:t> 관한 </a:t>
            </a:r>
            <a:r>
              <a:rPr lang="ko-KR" altLang="en-US" sz="1200" b="0" i="0" kern="1200" dirty="0" err="1" smtClean="0">
                <a:solidFill>
                  <a:schemeClr val="tx1"/>
                </a:solidFill>
                <a:effectLst/>
                <a:latin typeface="+mn-lt"/>
                <a:ea typeface="+mn-ea"/>
                <a:cs typeface="+mn-cs"/>
              </a:rPr>
              <a:t>수확법칙에</a:t>
            </a:r>
            <a:r>
              <a:rPr lang="ko-KR" altLang="en-US" sz="1200" b="0" i="0" kern="1200" dirty="0" smtClean="0">
                <a:solidFill>
                  <a:schemeClr val="tx1"/>
                </a:solidFill>
                <a:effectLst/>
                <a:latin typeface="+mn-lt"/>
                <a:ea typeface="+mn-ea"/>
                <a:cs typeface="+mn-cs"/>
              </a:rPr>
              <a:t> 대해서 설명한다</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이것에도 수확체감 </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불변 </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체증의 세 가지 경우가 있다</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즉 생산에 필요한 모든 생산요소를 </a:t>
            </a:r>
            <a:r>
              <a:rPr lang="en-US" altLang="ko-KR" sz="1200" b="0" i="1" kern="1200" dirty="0" smtClean="0">
                <a:solidFill>
                  <a:schemeClr val="tx1"/>
                </a:solidFill>
                <a:effectLst/>
                <a:latin typeface="+mn-lt"/>
                <a:ea typeface="+mn-ea"/>
                <a:cs typeface="+mn-cs"/>
              </a:rPr>
              <a:t>k</a:t>
            </a:r>
            <a:r>
              <a:rPr lang="ko-KR" altLang="en-US" sz="1200" b="0" i="0" kern="1200" dirty="0" smtClean="0">
                <a:solidFill>
                  <a:schemeClr val="tx1"/>
                </a:solidFill>
                <a:effectLst/>
                <a:latin typeface="+mn-lt"/>
                <a:ea typeface="+mn-ea"/>
                <a:cs typeface="+mn-cs"/>
              </a:rPr>
              <a:t>배로 증가시킬 때</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생산물이 </a:t>
            </a:r>
            <a:r>
              <a:rPr lang="en-US" altLang="ko-KR" sz="1200" b="0" i="1" kern="1200" dirty="0" smtClean="0">
                <a:solidFill>
                  <a:schemeClr val="tx1"/>
                </a:solidFill>
                <a:effectLst/>
                <a:latin typeface="+mn-lt"/>
                <a:ea typeface="+mn-ea"/>
                <a:cs typeface="+mn-cs"/>
              </a:rPr>
              <a:t>k</a:t>
            </a:r>
            <a:r>
              <a:rPr lang="ko-KR" altLang="en-US" sz="1200" b="0" i="0" kern="1200" dirty="0" smtClean="0">
                <a:solidFill>
                  <a:schemeClr val="tx1"/>
                </a:solidFill>
                <a:effectLst/>
                <a:latin typeface="+mn-lt"/>
                <a:ea typeface="+mn-ea"/>
                <a:cs typeface="+mn-cs"/>
              </a:rPr>
              <a:t>배 이상으로 증가하면 규모에 대한 수확체증</a:t>
            </a:r>
            <a:r>
              <a:rPr lang="en-US" altLang="ko-KR" sz="1200" b="0" i="0" kern="1200" dirty="0" smtClean="0">
                <a:solidFill>
                  <a:schemeClr val="tx1"/>
                </a:solidFill>
                <a:effectLst/>
                <a:latin typeface="+mn-lt"/>
                <a:ea typeface="+mn-ea"/>
                <a:cs typeface="+mn-cs"/>
              </a:rPr>
              <a:t>, </a:t>
            </a:r>
            <a:r>
              <a:rPr lang="en-US" altLang="ko-KR" sz="1200" b="0" i="1" kern="1200" dirty="0" smtClean="0">
                <a:solidFill>
                  <a:schemeClr val="tx1"/>
                </a:solidFill>
                <a:effectLst/>
                <a:latin typeface="+mn-lt"/>
                <a:ea typeface="+mn-ea"/>
                <a:cs typeface="+mn-cs"/>
              </a:rPr>
              <a:t>k</a:t>
            </a:r>
            <a:r>
              <a:rPr lang="ko-KR" altLang="en-US" sz="1200" b="0" i="0" kern="1200" dirty="0" smtClean="0">
                <a:solidFill>
                  <a:schemeClr val="tx1"/>
                </a:solidFill>
                <a:effectLst/>
                <a:latin typeface="+mn-lt"/>
                <a:ea typeface="+mn-ea"/>
                <a:cs typeface="+mn-cs"/>
              </a:rPr>
              <a:t>배로 증가하면 </a:t>
            </a:r>
            <a:r>
              <a:rPr lang="ko-KR" altLang="en-US" sz="1200" b="0" i="0" kern="1200" dirty="0" err="1" smtClean="0">
                <a:solidFill>
                  <a:schemeClr val="tx1"/>
                </a:solidFill>
                <a:effectLst/>
                <a:latin typeface="+mn-lt"/>
                <a:ea typeface="+mn-ea"/>
                <a:cs typeface="+mn-cs"/>
              </a:rPr>
              <a:t>수확불변</a:t>
            </a:r>
            <a:r>
              <a:rPr lang="en-US" altLang="ko-KR" sz="1200" b="0" i="0" kern="1200" dirty="0" smtClean="0">
                <a:solidFill>
                  <a:schemeClr val="tx1"/>
                </a:solidFill>
                <a:effectLst/>
                <a:latin typeface="+mn-lt"/>
                <a:ea typeface="+mn-ea"/>
                <a:cs typeface="+mn-cs"/>
              </a:rPr>
              <a:t>, </a:t>
            </a:r>
            <a:r>
              <a:rPr lang="en-US" altLang="ko-KR" sz="1200" b="0" i="1" kern="1200" dirty="0" smtClean="0">
                <a:solidFill>
                  <a:schemeClr val="tx1"/>
                </a:solidFill>
                <a:effectLst/>
                <a:latin typeface="+mn-lt"/>
                <a:ea typeface="+mn-ea"/>
                <a:cs typeface="+mn-cs"/>
              </a:rPr>
              <a:t>k</a:t>
            </a:r>
            <a:r>
              <a:rPr lang="ko-KR" altLang="en-US" sz="1200" b="0" i="0" kern="1200" dirty="0" smtClean="0">
                <a:solidFill>
                  <a:schemeClr val="tx1"/>
                </a:solidFill>
                <a:effectLst/>
                <a:latin typeface="+mn-lt"/>
                <a:ea typeface="+mn-ea"/>
                <a:cs typeface="+mn-cs"/>
              </a:rPr>
              <a:t>배 미만으로 증가하면 수확체감이라고 한다</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이것을 동차생산함수의 개념으로 설명할 수 있다</a:t>
            </a:r>
            <a:r>
              <a:rPr lang="en-US" altLang="ko-KR" sz="1200" b="0" i="0" kern="1200" dirty="0" smtClean="0">
                <a:solidFill>
                  <a:schemeClr val="tx1"/>
                </a:solidFill>
                <a:effectLst/>
                <a:latin typeface="+mn-lt"/>
                <a:ea typeface="+mn-ea"/>
                <a:cs typeface="+mn-cs"/>
              </a:rPr>
              <a:t>. </a:t>
            </a:r>
            <a:r>
              <a:rPr lang="en-US" altLang="ko-KR" sz="1200" b="0" i="1" kern="1200" dirty="0" smtClean="0">
                <a:solidFill>
                  <a:schemeClr val="tx1"/>
                </a:solidFill>
                <a:effectLst/>
                <a:latin typeface="+mn-lt"/>
                <a:ea typeface="+mn-ea"/>
                <a:cs typeface="+mn-cs"/>
              </a:rPr>
              <a:t>F</a:t>
            </a:r>
            <a:r>
              <a:rPr lang="en-US" altLang="ko-KR" sz="1200" b="0" i="0" kern="1200" dirty="0" smtClean="0">
                <a:solidFill>
                  <a:schemeClr val="tx1"/>
                </a:solidFill>
                <a:effectLst/>
                <a:latin typeface="+mn-lt"/>
                <a:ea typeface="+mn-ea"/>
                <a:cs typeface="+mn-cs"/>
              </a:rPr>
              <a:t>(</a:t>
            </a:r>
            <a:r>
              <a:rPr lang="en-US" altLang="ko-KR" sz="1200" b="0" i="1" kern="1200" dirty="0" err="1" smtClean="0">
                <a:solidFill>
                  <a:schemeClr val="tx1"/>
                </a:solidFill>
                <a:effectLst/>
                <a:latin typeface="+mn-lt"/>
                <a:ea typeface="+mn-ea"/>
                <a:cs typeface="+mn-cs"/>
              </a:rPr>
              <a:t>kK</a:t>
            </a:r>
            <a:r>
              <a:rPr lang="en-US" altLang="ko-KR" sz="1200" b="0" i="0" kern="1200" dirty="0" smtClean="0">
                <a:solidFill>
                  <a:schemeClr val="tx1"/>
                </a:solidFill>
                <a:effectLst/>
                <a:latin typeface="+mn-lt"/>
                <a:ea typeface="+mn-ea"/>
                <a:cs typeface="+mn-cs"/>
              </a:rPr>
              <a:t>, </a:t>
            </a:r>
            <a:r>
              <a:rPr lang="en-US" altLang="ko-KR" sz="1200" b="0" i="1" kern="1200" dirty="0" err="1" smtClean="0">
                <a:solidFill>
                  <a:schemeClr val="tx1"/>
                </a:solidFill>
                <a:effectLst/>
                <a:latin typeface="+mn-lt"/>
                <a:ea typeface="+mn-ea"/>
                <a:cs typeface="+mn-cs"/>
              </a:rPr>
              <a:t>kL</a:t>
            </a:r>
            <a:r>
              <a:rPr lang="en-US" altLang="ko-KR" sz="1200" b="0" i="0" kern="1200" dirty="0" smtClean="0">
                <a:solidFill>
                  <a:schemeClr val="tx1"/>
                </a:solidFill>
                <a:effectLst/>
                <a:latin typeface="+mn-lt"/>
                <a:ea typeface="+mn-ea"/>
                <a:cs typeface="+mn-cs"/>
              </a:rPr>
              <a:t>)=</a:t>
            </a:r>
            <a:r>
              <a:rPr lang="en-US" altLang="ko-KR" sz="1200" b="0" i="1" kern="1200" dirty="0" err="1" smtClean="0">
                <a:solidFill>
                  <a:schemeClr val="tx1"/>
                </a:solidFill>
                <a:effectLst/>
                <a:latin typeface="+mn-lt"/>
                <a:ea typeface="+mn-ea"/>
                <a:cs typeface="+mn-cs"/>
              </a:rPr>
              <a:t>k</a:t>
            </a:r>
            <a:r>
              <a:rPr lang="en-US" altLang="ko-KR" sz="1200" b="0" i="1" kern="1200" baseline="30000" dirty="0" err="1" smtClean="0">
                <a:solidFill>
                  <a:schemeClr val="tx1"/>
                </a:solidFill>
                <a:effectLst/>
                <a:latin typeface="+mn-lt"/>
                <a:ea typeface="+mn-ea"/>
                <a:cs typeface="+mn-cs"/>
              </a:rPr>
              <a:t>t</a:t>
            </a:r>
            <a:r>
              <a:rPr lang="en-US" altLang="ko-KR" sz="1200" b="0" i="1" kern="1200" dirty="0" err="1" smtClean="0">
                <a:solidFill>
                  <a:schemeClr val="tx1"/>
                </a:solidFill>
                <a:effectLst/>
                <a:latin typeface="+mn-lt"/>
                <a:ea typeface="+mn-ea"/>
                <a:cs typeface="+mn-cs"/>
              </a:rPr>
              <a:t>F</a:t>
            </a:r>
            <a:r>
              <a:rPr lang="en-US" altLang="ko-KR" sz="1200" b="0" i="0" kern="1200" dirty="0" smtClean="0">
                <a:solidFill>
                  <a:schemeClr val="tx1"/>
                </a:solidFill>
                <a:effectLst/>
                <a:latin typeface="+mn-lt"/>
                <a:ea typeface="+mn-ea"/>
                <a:cs typeface="+mn-cs"/>
              </a:rPr>
              <a:t>(</a:t>
            </a:r>
            <a:r>
              <a:rPr lang="en-US" altLang="ko-KR" sz="1200" b="0" i="1" kern="1200" dirty="0" smtClean="0">
                <a:solidFill>
                  <a:schemeClr val="tx1"/>
                </a:solidFill>
                <a:effectLst/>
                <a:latin typeface="+mn-lt"/>
                <a:ea typeface="+mn-ea"/>
                <a:cs typeface="+mn-cs"/>
              </a:rPr>
              <a:t>K</a:t>
            </a:r>
            <a:r>
              <a:rPr lang="en-US" altLang="ko-KR" sz="1200" b="0" i="0" kern="1200" dirty="0" smtClean="0">
                <a:solidFill>
                  <a:schemeClr val="tx1"/>
                </a:solidFill>
                <a:effectLst/>
                <a:latin typeface="+mn-lt"/>
                <a:ea typeface="+mn-ea"/>
                <a:cs typeface="+mn-cs"/>
              </a:rPr>
              <a:t>, </a:t>
            </a:r>
            <a:r>
              <a:rPr lang="en-US" altLang="ko-KR" sz="1200" b="0" i="1" kern="1200" dirty="0" smtClean="0">
                <a:solidFill>
                  <a:schemeClr val="tx1"/>
                </a:solidFill>
                <a:effectLst/>
                <a:latin typeface="+mn-lt"/>
                <a:ea typeface="+mn-ea"/>
                <a:cs typeface="+mn-cs"/>
              </a:rPr>
              <a:t>L</a:t>
            </a:r>
            <a:r>
              <a:rPr lang="en-US" altLang="ko-KR" sz="1200" b="0" i="0" kern="1200" dirty="0" smtClean="0">
                <a:solidFill>
                  <a:schemeClr val="tx1"/>
                </a:solidFill>
                <a:effectLst/>
                <a:latin typeface="+mn-lt"/>
                <a:ea typeface="+mn-ea"/>
                <a:cs typeface="+mn-cs"/>
              </a:rPr>
              <a:t>)</a:t>
            </a:r>
            <a:r>
              <a:rPr lang="ko-KR" altLang="en-US" sz="1200" b="0" i="0" kern="1200" dirty="0" smtClean="0">
                <a:solidFill>
                  <a:schemeClr val="tx1"/>
                </a:solidFill>
                <a:effectLst/>
                <a:latin typeface="+mn-lt"/>
                <a:ea typeface="+mn-ea"/>
                <a:cs typeface="+mn-cs"/>
              </a:rPr>
              <a:t>이 성립할 때 이 생산함수를 </a:t>
            </a:r>
            <a:r>
              <a:rPr lang="en-US" altLang="ko-KR" sz="1200" b="0" i="1" kern="1200" dirty="0" smtClean="0">
                <a:solidFill>
                  <a:schemeClr val="tx1"/>
                </a:solidFill>
                <a:effectLst/>
                <a:latin typeface="+mn-lt"/>
                <a:ea typeface="+mn-ea"/>
                <a:cs typeface="+mn-cs"/>
              </a:rPr>
              <a:t>t</a:t>
            </a:r>
            <a:r>
              <a:rPr lang="ko-KR" altLang="en-US" sz="1200" b="0" i="0" kern="1200" dirty="0" err="1" smtClean="0">
                <a:solidFill>
                  <a:schemeClr val="tx1"/>
                </a:solidFill>
                <a:effectLst/>
                <a:latin typeface="+mn-lt"/>
                <a:ea typeface="+mn-ea"/>
                <a:cs typeface="+mn-cs"/>
              </a:rPr>
              <a:t>차동차생산함수라</a:t>
            </a:r>
            <a:r>
              <a:rPr lang="ko-KR" altLang="en-US" sz="1200" b="0" i="0" kern="1200" dirty="0" smtClean="0">
                <a:solidFill>
                  <a:schemeClr val="tx1"/>
                </a:solidFill>
                <a:effectLst/>
                <a:latin typeface="+mn-lt"/>
                <a:ea typeface="+mn-ea"/>
                <a:cs typeface="+mn-cs"/>
              </a:rPr>
              <a:t> 한다</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이것은 모든 생산요소의 투입량이 </a:t>
            </a:r>
            <a:r>
              <a:rPr lang="en-US" altLang="ko-KR" sz="1200" b="0" i="1" kern="1200" dirty="0" smtClean="0">
                <a:solidFill>
                  <a:schemeClr val="tx1"/>
                </a:solidFill>
                <a:effectLst/>
                <a:latin typeface="+mn-lt"/>
                <a:ea typeface="+mn-ea"/>
                <a:cs typeface="+mn-cs"/>
              </a:rPr>
              <a:t>k</a:t>
            </a:r>
            <a:r>
              <a:rPr lang="ko-KR" altLang="en-US" sz="1200" b="0" i="0" kern="1200" dirty="0" smtClean="0">
                <a:solidFill>
                  <a:schemeClr val="tx1"/>
                </a:solidFill>
                <a:effectLst/>
                <a:latin typeface="+mn-lt"/>
                <a:ea typeface="+mn-ea"/>
                <a:cs typeface="+mn-cs"/>
              </a:rPr>
              <a:t>배로 증가될 때</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생산물이 </a:t>
            </a:r>
            <a:r>
              <a:rPr lang="en-US" altLang="ko-KR" sz="1200" b="0" i="1" kern="1200" dirty="0" err="1" smtClean="0">
                <a:solidFill>
                  <a:schemeClr val="tx1"/>
                </a:solidFill>
                <a:effectLst/>
                <a:latin typeface="+mn-lt"/>
                <a:ea typeface="+mn-ea"/>
                <a:cs typeface="+mn-cs"/>
              </a:rPr>
              <a:t>k</a:t>
            </a:r>
            <a:r>
              <a:rPr lang="en-US" altLang="ko-KR" sz="1200" b="0" i="1" kern="1200" baseline="30000" dirty="0" err="1" smtClean="0">
                <a:solidFill>
                  <a:schemeClr val="tx1"/>
                </a:solidFill>
                <a:effectLst/>
                <a:latin typeface="+mn-lt"/>
                <a:ea typeface="+mn-ea"/>
                <a:cs typeface="+mn-cs"/>
              </a:rPr>
              <a:t>t</a:t>
            </a:r>
            <a:r>
              <a:rPr lang="ko-KR" altLang="en-US" sz="1200" b="0" i="0" kern="1200" dirty="0" smtClean="0">
                <a:solidFill>
                  <a:schemeClr val="tx1"/>
                </a:solidFill>
                <a:effectLst/>
                <a:latin typeface="+mn-lt"/>
                <a:ea typeface="+mn-ea"/>
                <a:cs typeface="+mn-cs"/>
              </a:rPr>
              <a:t>배로 증가함을 나타낸다</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따라서 여기에서 </a:t>
            </a:r>
            <a:r>
              <a:rPr lang="en-US" altLang="ko-KR" sz="1200" b="0" i="1" kern="1200" dirty="0" smtClean="0">
                <a:solidFill>
                  <a:schemeClr val="tx1"/>
                </a:solidFill>
                <a:effectLst/>
                <a:latin typeface="+mn-lt"/>
                <a:ea typeface="+mn-ea"/>
                <a:cs typeface="+mn-cs"/>
              </a:rPr>
              <a:t>t</a:t>
            </a:r>
            <a:r>
              <a:rPr lang="ko-KR" altLang="en-US" sz="1200" b="0" i="0" kern="1200" dirty="0" smtClean="0">
                <a:solidFill>
                  <a:schemeClr val="tx1"/>
                </a:solidFill>
                <a:effectLst/>
                <a:latin typeface="+mn-lt"/>
                <a:ea typeface="+mn-ea"/>
                <a:cs typeface="+mn-cs"/>
              </a:rPr>
              <a:t> </a:t>
            </a:r>
            <a:r>
              <a:rPr lang="en-US" altLang="ko-KR" sz="1200" b="0" i="0" kern="1200" dirty="0" smtClean="0">
                <a:solidFill>
                  <a:schemeClr val="tx1"/>
                </a:solidFill>
                <a:effectLst/>
                <a:latin typeface="+mn-lt"/>
                <a:ea typeface="+mn-ea"/>
                <a:cs typeface="+mn-cs"/>
              </a:rPr>
              <a:t>&gt;1</a:t>
            </a:r>
            <a:r>
              <a:rPr lang="ko-KR" altLang="en-US" sz="1200" b="0" i="0" kern="1200" dirty="0" smtClean="0">
                <a:solidFill>
                  <a:schemeClr val="tx1"/>
                </a:solidFill>
                <a:effectLst/>
                <a:latin typeface="+mn-lt"/>
                <a:ea typeface="+mn-ea"/>
                <a:cs typeface="+mn-cs"/>
              </a:rPr>
              <a:t>이면 규모에 대한 수확체증</a:t>
            </a:r>
            <a:r>
              <a:rPr lang="en-US" altLang="ko-KR" sz="1200" b="0" i="0" kern="1200" dirty="0" smtClean="0">
                <a:solidFill>
                  <a:schemeClr val="tx1"/>
                </a:solidFill>
                <a:effectLst/>
                <a:latin typeface="+mn-lt"/>
                <a:ea typeface="+mn-ea"/>
                <a:cs typeface="+mn-cs"/>
              </a:rPr>
              <a:t>, </a:t>
            </a:r>
            <a:r>
              <a:rPr lang="en-US" altLang="ko-KR" sz="1200" b="0" i="1" kern="1200" dirty="0" smtClean="0">
                <a:solidFill>
                  <a:schemeClr val="tx1"/>
                </a:solidFill>
                <a:effectLst/>
                <a:latin typeface="+mn-lt"/>
                <a:ea typeface="+mn-ea"/>
                <a:cs typeface="+mn-cs"/>
              </a:rPr>
              <a:t>t</a:t>
            </a:r>
            <a:r>
              <a:rPr lang="en-US" altLang="ko-KR" sz="1200" b="0" i="0" kern="1200" dirty="0" smtClean="0">
                <a:solidFill>
                  <a:schemeClr val="tx1"/>
                </a:solidFill>
                <a:effectLst/>
                <a:latin typeface="+mn-lt"/>
                <a:ea typeface="+mn-ea"/>
                <a:cs typeface="+mn-cs"/>
              </a:rPr>
              <a:t>=1</a:t>
            </a:r>
            <a:r>
              <a:rPr lang="ko-KR" altLang="en-US" sz="1200" b="0" i="0" kern="1200" dirty="0" smtClean="0">
                <a:solidFill>
                  <a:schemeClr val="tx1"/>
                </a:solidFill>
                <a:effectLst/>
                <a:latin typeface="+mn-lt"/>
                <a:ea typeface="+mn-ea"/>
                <a:cs typeface="+mn-cs"/>
              </a:rPr>
              <a:t>이면 </a:t>
            </a:r>
            <a:r>
              <a:rPr lang="ko-KR" altLang="en-US" sz="1200" b="0" i="0" kern="1200" dirty="0" err="1" smtClean="0">
                <a:solidFill>
                  <a:schemeClr val="tx1"/>
                </a:solidFill>
                <a:effectLst/>
                <a:latin typeface="+mn-lt"/>
                <a:ea typeface="+mn-ea"/>
                <a:cs typeface="+mn-cs"/>
              </a:rPr>
              <a:t>수확불변</a:t>
            </a:r>
            <a:r>
              <a:rPr lang="en-US" altLang="ko-KR" sz="1200" b="0" i="0" kern="1200" dirty="0" smtClean="0">
                <a:solidFill>
                  <a:schemeClr val="tx1"/>
                </a:solidFill>
                <a:effectLst/>
                <a:latin typeface="+mn-lt"/>
                <a:ea typeface="+mn-ea"/>
                <a:cs typeface="+mn-cs"/>
              </a:rPr>
              <a:t>, </a:t>
            </a:r>
            <a:r>
              <a:rPr lang="en-US" altLang="ko-KR" sz="1200" b="0" i="1" kern="1200" dirty="0" smtClean="0">
                <a:solidFill>
                  <a:schemeClr val="tx1"/>
                </a:solidFill>
                <a:effectLst/>
                <a:latin typeface="+mn-lt"/>
                <a:ea typeface="+mn-ea"/>
                <a:cs typeface="+mn-cs"/>
              </a:rPr>
              <a:t>t</a:t>
            </a:r>
            <a:r>
              <a:rPr lang="ko-KR" altLang="en-US" sz="1200" b="0" i="0" kern="1200" dirty="0" smtClean="0">
                <a:solidFill>
                  <a:schemeClr val="tx1"/>
                </a:solidFill>
                <a:effectLst/>
                <a:latin typeface="+mn-lt"/>
                <a:ea typeface="+mn-ea"/>
                <a:cs typeface="+mn-cs"/>
              </a:rPr>
              <a:t> </a:t>
            </a:r>
            <a:r>
              <a:rPr lang="en-US" altLang="ko-KR" sz="1200" b="0" i="0" kern="1200" dirty="0" smtClean="0">
                <a:solidFill>
                  <a:schemeClr val="tx1"/>
                </a:solidFill>
                <a:effectLst/>
                <a:latin typeface="+mn-lt"/>
                <a:ea typeface="+mn-ea"/>
                <a:cs typeface="+mn-cs"/>
              </a:rPr>
              <a:t>&lt;1</a:t>
            </a:r>
            <a:r>
              <a:rPr lang="ko-KR" altLang="en-US" sz="1200" b="0" i="0" kern="1200" dirty="0" smtClean="0">
                <a:solidFill>
                  <a:schemeClr val="tx1"/>
                </a:solidFill>
                <a:effectLst/>
                <a:latin typeface="+mn-lt"/>
                <a:ea typeface="+mn-ea"/>
                <a:cs typeface="+mn-cs"/>
              </a:rPr>
              <a:t>이면 수확체감이 된다</a:t>
            </a:r>
            <a:r>
              <a:rPr lang="en-US" altLang="ko-KR" sz="1200" b="0" i="0" kern="1200" dirty="0" smtClean="0">
                <a:solidFill>
                  <a:schemeClr val="tx1"/>
                </a:solidFill>
                <a:effectLst/>
                <a:latin typeface="+mn-lt"/>
                <a:ea typeface="+mn-ea"/>
                <a:cs typeface="+mn-cs"/>
              </a:rPr>
              <a:t>. </a:t>
            </a:r>
            <a:r>
              <a:rPr lang="ko-KR" altLang="en-US" sz="1200" b="0" i="0" kern="1200" dirty="0" err="1" smtClean="0">
                <a:solidFill>
                  <a:schemeClr val="tx1"/>
                </a:solidFill>
                <a:effectLst/>
                <a:latin typeface="+mn-lt"/>
                <a:ea typeface="+mn-ea"/>
                <a:cs typeface="+mn-cs"/>
              </a:rPr>
              <a:t>기술조건이</a:t>
            </a:r>
            <a:r>
              <a:rPr lang="ko-KR" altLang="en-US" sz="1200" b="0" i="0" kern="1200" dirty="0" smtClean="0">
                <a:solidFill>
                  <a:schemeClr val="tx1"/>
                </a:solidFill>
                <a:effectLst/>
                <a:latin typeface="+mn-lt"/>
                <a:ea typeface="+mn-ea"/>
                <a:cs typeface="+mn-cs"/>
              </a:rPr>
              <a:t> 일정하다고 하고 고정된 </a:t>
            </a:r>
            <a:r>
              <a:rPr lang="ko-KR" altLang="en-US" sz="1200" b="0" i="0" u="none" strike="noStrike" kern="1200" dirty="0" err="1" smtClean="0">
                <a:solidFill>
                  <a:schemeClr val="tx1"/>
                </a:solidFill>
                <a:effectLst/>
                <a:latin typeface="+mn-lt"/>
                <a:ea typeface="+mn-ea"/>
                <a:cs typeface="+mn-cs"/>
                <a:hlinkClick r:id="rId3"/>
              </a:rPr>
              <a:t>투입계수</a:t>
            </a:r>
            <a:r>
              <a:rPr lang="ko-KR" altLang="en-US" sz="1200" b="0" i="0" kern="1200" dirty="0" err="1" smtClean="0">
                <a:solidFill>
                  <a:schemeClr val="tx1"/>
                </a:solidFill>
                <a:effectLst/>
                <a:latin typeface="+mn-lt"/>
                <a:ea typeface="+mn-ea"/>
                <a:cs typeface="+mn-cs"/>
              </a:rPr>
              <a:t>를</a:t>
            </a:r>
            <a:r>
              <a:rPr lang="ko-KR" altLang="en-US" sz="1200" b="0" i="0" kern="1200" dirty="0" smtClean="0">
                <a:solidFill>
                  <a:schemeClr val="tx1"/>
                </a:solidFill>
                <a:effectLst/>
                <a:latin typeface="+mn-lt"/>
                <a:ea typeface="+mn-ea"/>
                <a:cs typeface="+mn-cs"/>
              </a:rPr>
              <a:t> 사용하는 </a:t>
            </a:r>
            <a:r>
              <a:rPr lang="ko-KR" altLang="en-US" sz="1200" b="0" i="0" u="none" strike="noStrike" kern="1200" dirty="0" err="1" smtClean="0">
                <a:solidFill>
                  <a:schemeClr val="tx1"/>
                </a:solidFill>
                <a:effectLst/>
                <a:latin typeface="+mn-lt"/>
                <a:ea typeface="+mn-ea"/>
                <a:cs typeface="+mn-cs"/>
                <a:hlinkClick r:id="rId4"/>
              </a:rPr>
              <a:t>레온티에프</a:t>
            </a:r>
            <a:r>
              <a:rPr lang="en-US" altLang="ko-KR" sz="1200" b="0" i="0" kern="1200" dirty="0" smtClean="0">
                <a:solidFill>
                  <a:schemeClr val="tx1"/>
                </a:solidFill>
                <a:effectLst/>
                <a:latin typeface="+mn-lt"/>
                <a:ea typeface="+mn-ea"/>
                <a:cs typeface="+mn-cs"/>
              </a:rPr>
              <a:t>(Leontief W. W.)</a:t>
            </a:r>
            <a:r>
              <a:rPr lang="ko-KR" altLang="en-US" sz="1200" b="0" i="0" kern="1200" dirty="0" smtClean="0">
                <a:solidFill>
                  <a:schemeClr val="tx1"/>
                </a:solidFill>
                <a:effectLst/>
                <a:latin typeface="+mn-lt"/>
                <a:ea typeface="+mn-ea"/>
                <a:cs typeface="+mn-cs"/>
              </a:rPr>
              <a:t>의 투입생산모형</a:t>
            </a:r>
            <a:r>
              <a:rPr lang="en-US" altLang="ko-KR" sz="1200" b="0" i="0" kern="1200" dirty="0" smtClean="0">
                <a:solidFill>
                  <a:schemeClr val="tx1"/>
                </a:solidFill>
                <a:effectLst/>
                <a:latin typeface="+mn-lt"/>
                <a:ea typeface="+mn-ea"/>
                <a:cs typeface="+mn-cs"/>
              </a:rPr>
              <a:t>(</a:t>
            </a:r>
            <a:r>
              <a:rPr lang="ko-KR" altLang="en-US" sz="1200" b="0" i="0" kern="1200" dirty="0" smtClean="0">
                <a:solidFill>
                  <a:schemeClr val="tx1"/>
                </a:solidFill>
                <a:effectLst/>
                <a:latin typeface="+mn-lt"/>
                <a:ea typeface="+mn-ea"/>
                <a:cs typeface="+mn-cs"/>
              </a:rPr>
              <a:t>또는 일반적으로 선형생산모형</a:t>
            </a:r>
            <a:r>
              <a:rPr lang="en-US" altLang="ko-KR" sz="1200" b="0" i="0" kern="1200" dirty="0" smtClean="0">
                <a:solidFill>
                  <a:schemeClr val="tx1"/>
                </a:solidFill>
                <a:effectLst/>
                <a:latin typeface="+mn-lt"/>
                <a:ea typeface="+mn-ea"/>
                <a:cs typeface="+mn-cs"/>
              </a:rPr>
              <a:t>(linear production model))</a:t>
            </a:r>
            <a:r>
              <a:rPr lang="ko-KR" altLang="en-US" sz="1200" b="0" i="0" kern="1200" dirty="0" smtClean="0">
                <a:solidFill>
                  <a:schemeClr val="tx1"/>
                </a:solidFill>
                <a:effectLst/>
                <a:latin typeface="+mn-lt"/>
                <a:ea typeface="+mn-ea"/>
                <a:cs typeface="+mn-cs"/>
              </a:rPr>
              <a:t>이나 </a:t>
            </a:r>
            <a:r>
              <a:rPr lang="ko-KR" altLang="en-US" sz="1200" b="0" i="0" kern="1200" dirty="0" err="1" smtClean="0">
                <a:solidFill>
                  <a:schemeClr val="tx1"/>
                </a:solidFill>
                <a:effectLst/>
                <a:latin typeface="+mn-lt"/>
                <a:ea typeface="+mn-ea"/>
                <a:cs typeface="+mn-cs"/>
              </a:rPr>
              <a:t>고정</a:t>
            </a:r>
            <a:r>
              <a:rPr lang="ko-KR" altLang="en-US" sz="1200" b="0" i="0" u="none" strike="noStrike" kern="1200" dirty="0" err="1" smtClean="0">
                <a:solidFill>
                  <a:schemeClr val="tx1"/>
                </a:solidFill>
                <a:effectLst/>
                <a:latin typeface="+mn-lt"/>
                <a:ea typeface="+mn-ea"/>
                <a:cs typeface="+mn-cs"/>
                <a:hlinkClick r:id="rId5"/>
              </a:rPr>
              <a:t>생산계수</a:t>
            </a:r>
            <a:r>
              <a:rPr lang="ko-KR" altLang="en-US" sz="1200" b="0" i="0" kern="1200" dirty="0" err="1" smtClean="0">
                <a:solidFill>
                  <a:schemeClr val="tx1"/>
                </a:solidFill>
                <a:effectLst/>
                <a:latin typeface="+mn-lt"/>
                <a:ea typeface="+mn-ea"/>
                <a:cs typeface="+mn-cs"/>
              </a:rPr>
              <a:t>생산함수</a:t>
            </a:r>
            <a:r>
              <a:rPr lang="en-US" altLang="ko-KR" sz="1200" b="0" i="0" kern="1200" dirty="0" smtClean="0">
                <a:solidFill>
                  <a:schemeClr val="tx1"/>
                </a:solidFill>
                <a:effectLst/>
                <a:latin typeface="+mn-lt"/>
                <a:ea typeface="+mn-ea"/>
                <a:cs typeface="+mn-cs"/>
              </a:rPr>
              <a:t>(fixed-coefficient production function)</a:t>
            </a:r>
            <a:r>
              <a:rPr lang="ko-KR" altLang="en-US" sz="1200" b="0" i="0" kern="1200" dirty="0" smtClean="0">
                <a:solidFill>
                  <a:schemeClr val="tx1"/>
                </a:solidFill>
                <a:effectLst/>
                <a:latin typeface="+mn-lt"/>
                <a:ea typeface="+mn-ea"/>
                <a:cs typeface="+mn-cs"/>
              </a:rPr>
              <a:t>에서는 규모에 대한 </a:t>
            </a:r>
            <a:r>
              <a:rPr lang="ko-KR" altLang="en-US" sz="1200" b="0" i="0" kern="1200" dirty="0" err="1" smtClean="0">
                <a:solidFill>
                  <a:schemeClr val="tx1"/>
                </a:solidFill>
                <a:effectLst/>
                <a:latin typeface="+mn-lt"/>
                <a:ea typeface="+mn-ea"/>
                <a:cs typeface="+mn-cs"/>
              </a:rPr>
              <a:t>수익불변이</a:t>
            </a:r>
            <a:r>
              <a:rPr lang="ko-KR" altLang="en-US" sz="1200" b="0" i="0" kern="1200" dirty="0" smtClean="0">
                <a:solidFill>
                  <a:schemeClr val="tx1"/>
                </a:solidFill>
                <a:effectLst/>
                <a:latin typeface="+mn-lt"/>
                <a:ea typeface="+mn-ea"/>
                <a:cs typeface="+mn-cs"/>
              </a:rPr>
              <a:t> 가정되어 있는 것이다</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후자의 경우 </a:t>
            </a:r>
            <a:r>
              <a:rPr lang="en-US" altLang="ko-KR" sz="1200" b="0" i="1" kern="1200" dirty="0" smtClean="0">
                <a:solidFill>
                  <a:schemeClr val="tx1"/>
                </a:solidFill>
                <a:effectLst/>
                <a:latin typeface="+mn-lt"/>
                <a:ea typeface="+mn-ea"/>
                <a:cs typeface="+mn-cs"/>
              </a:rPr>
              <a:t>α</a:t>
            </a:r>
            <a:r>
              <a:rPr lang="en-US" altLang="ko-KR" sz="1200" b="0" i="0" kern="1200" dirty="0" smtClean="0">
                <a:solidFill>
                  <a:schemeClr val="tx1"/>
                </a:solidFill>
                <a:effectLst/>
                <a:latin typeface="+mn-lt"/>
                <a:ea typeface="+mn-ea"/>
                <a:cs typeface="+mn-cs"/>
              </a:rPr>
              <a:t>, </a:t>
            </a:r>
            <a:r>
              <a:rPr lang="en-US" altLang="ko-KR" sz="1200" b="0" i="1" kern="1200" dirty="0" smtClean="0">
                <a:solidFill>
                  <a:schemeClr val="tx1"/>
                </a:solidFill>
                <a:effectLst/>
                <a:latin typeface="+mn-lt"/>
                <a:ea typeface="+mn-ea"/>
                <a:cs typeface="+mn-cs"/>
              </a:rPr>
              <a:t>λ</a:t>
            </a:r>
            <a:r>
              <a:rPr lang="ko-KR" altLang="en-US" sz="1200" b="0" i="0" kern="1200" dirty="0" smtClean="0">
                <a:solidFill>
                  <a:schemeClr val="tx1"/>
                </a:solidFill>
                <a:effectLst/>
                <a:latin typeface="+mn-lt"/>
                <a:ea typeface="+mn-ea"/>
                <a:cs typeface="+mn-cs"/>
              </a:rPr>
              <a:t>를 각각 </a:t>
            </a:r>
            <a:r>
              <a:rPr lang="ko-KR" altLang="en-US" sz="1200" b="0" i="0" u="none" strike="noStrike" kern="1200" dirty="0" err="1" smtClean="0">
                <a:solidFill>
                  <a:schemeClr val="tx1"/>
                </a:solidFill>
                <a:effectLst/>
                <a:latin typeface="+mn-lt"/>
                <a:ea typeface="+mn-ea"/>
                <a:cs typeface="+mn-cs"/>
                <a:hlinkClick r:id="rId6"/>
              </a:rPr>
              <a:t>자본계수</a:t>
            </a:r>
            <a:r>
              <a:rPr lang="ko-KR" altLang="en-US" sz="1200" b="0" i="0" kern="1200" dirty="0" err="1" smtClean="0">
                <a:solidFill>
                  <a:schemeClr val="tx1"/>
                </a:solidFill>
                <a:effectLst/>
                <a:latin typeface="+mn-lt"/>
                <a:ea typeface="+mn-ea"/>
                <a:cs typeface="+mn-cs"/>
              </a:rPr>
              <a:t>와</a:t>
            </a:r>
            <a:r>
              <a:rPr lang="ko-KR" altLang="en-US" sz="1200" b="0" i="0" kern="1200" dirty="0" smtClean="0">
                <a:solidFill>
                  <a:schemeClr val="tx1"/>
                </a:solidFill>
                <a:effectLst/>
                <a:latin typeface="+mn-lt"/>
                <a:ea typeface="+mn-ea"/>
                <a:cs typeface="+mn-cs"/>
              </a:rPr>
              <a:t> </a:t>
            </a:r>
            <a:r>
              <a:rPr lang="ko-KR" altLang="en-US" sz="1200" b="0" i="0" kern="1200" dirty="0" err="1" smtClean="0">
                <a:solidFill>
                  <a:schemeClr val="tx1"/>
                </a:solidFill>
                <a:effectLst/>
                <a:latin typeface="+mn-lt"/>
                <a:ea typeface="+mn-ea"/>
                <a:cs typeface="+mn-cs"/>
              </a:rPr>
              <a:t>노동계수라</a:t>
            </a:r>
            <a:r>
              <a:rPr lang="ko-KR" altLang="en-US" sz="1200" b="0" i="0" kern="1200" dirty="0" smtClean="0">
                <a:solidFill>
                  <a:schemeClr val="tx1"/>
                </a:solidFill>
                <a:effectLst/>
                <a:latin typeface="+mn-lt"/>
                <a:ea typeface="+mn-ea"/>
                <a:cs typeface="+mn-cs"/>
              </a:rPr>
              <a:t> 하면</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이 되므로 </a:t>
            </a:r>
            <a:r>
              <a:rPr lang="en-US" altLang="ko-KR" sz="1200" b="0" i="1" kern="1200" dirty="0" smtClean="0">
                <a:solidFill>
                  <a:schemeClr val="tx1"/>
                </a:solidFill>
                <a:effectLst/>
                <a:latin typeface="+mn-lt"/>
                <a:ea typeface="+mn-ea"/>
                <a:cs typeface="+mn-cs"/>
              </a:rPr>
              <a:t>K</a:t>
            </a:r>
            <a:r>
              <a:rPr lang="ko-KR" altLang="en-US" sz="1200" b="0" i="0" kern="1200" dirty="0" smtClean="0">
                <a:solidFill>
                  <a:schemeClr val="tx1"/>
                </a:solidFill>
                <a:effectLst/>
                <a:latin typeface="+mn-lt"/>
                <a:ea typeface="+mn-ea"/>
                <a:cs typeface="+mn-cs"/>
              </a:rPr>
              <a:t>와 </a:t>
            </a:r>
            <a:r>
              <a:rPr lang="en-US" altLang="ko-KR" sz="1200" b="0" i="1" kern="1200" dirty="0" smtClean="0">
                <a:solidFill>
                  <a:schemeClr val="tx1"/>
                </a:solidFill>
                <a:effectLst/>
                <a:latin typeface="+mn-lt"/>
                <a:ea typeface="+mn-ea"/>
                <a:cs typeface="+mn-cs"/>
              </a:rPr>
              <a:t>L</a:t>
            </a:r>
            <a:r>
              <a:rPr lang="ko-KR" altLang="en-US" sz="1200" b="0" i="0" kern="1200" dirty="0" smtClean="0">
                <a:solidFill>
                  <a:schemeClr val="tx1"/>
                </a:solidFill>
                <a:effectLst/>
                <a:latin typeface="+mn-lt"/>
                <a:ea typeface="+mn-ea"/>
                <a:cs typeface="+mn-cs"/>
              </a:rPr>
              <a:t>이 각각 </a:t>
            </a:r>
            <a:r>
              <a:rPr lang="en-US" altLang="ko-KR" sz="1200" b="0" i="1" kern="1200" dirty="0" err="1" smtClean="0">
                <a:solidFill>
                  <a:schemeClr val="tx1"/>
                </a:solidFill>
                <a:effectLst/>
                <a:latin typeface="+mn-lt"/>
                <a:ea typeface="+mn-ea"/>
                <a:cs typeface="+mn-cs"/>
              </a:rPr>
              <a:t>kK</a:t>
            </a:r>
            <a:r>
              <a:rPr lang="en-US" altLang="ko-KR" sz="1200" b="0" i="0" kern="1200" dirty="0" smtClean="0">
                <a:solidFill>
                  <a:schemeClr val="tx1"/>
                </a:solidFill>
                <a:effectLst/>
                <a:latin typeface="+mn-lt"/>
                <a:ea typeface="+mn-ea"/>
                <a:cs typeface="+mn-cs"/>
              </a:rPr>
              <a:t>, </a:t>
            </a:r>
            <a:r>
              <a:rPr lang="en-US" altLang="ko-KR" sz="1200" b="0" i="1" kern="1200" dirty="0" err="1" smtClean="0">
                <a:solidFill>
                  <a:schemeClr val="tx1"/>
                </a:solidFill>
                <a:effectLst/>
                <a:latin typeface="+mn-lt"/>
                <a:ea typeface="+mn-ea"/>
                <a:cs typeface="+mn-cs"/>
              </a:rPr>
              <a:t>kL</a:t>
            </a:r>
            <a:r>
              <a:rPr lang="ko-KR" altLang="en-US" sz="1200" b="0" i="0" kern="1200" dirty="0" smtClean="0">
                <a:solidFill>
                  <a:schemeClr val="tx1"/>
                </a:solidFill>
                <a:effectLst/>
                <a:latin typeface="+mn-lt"/>
                <a:ea typeface="+mn-ea"/>
                <a:cs typeface="+mn-cs"/>
              </a:rPr>
              <a:t>이 되면 산출량도 </a:t>
            </a:r>
            <a:r>
              <a:rPr lang="en-US" altLang="ko-KR" sz="1200" b="0" i="1" kern="1200" dirty="0" err="1" smtClean="0">
                <a:solidFill>
                  <a:schemeClr val="tx1"/>
                </a:solidFill>
                <a:effectLst/>
                <a:latin typeface="+mn-lt"/>
                <a:ea typeface="+mn-ea"/>
                <a:cs typeface="+mn-cs"/>
              </a:rPr>
              <a:t>kQ</a:t>
            </a:r>
            <a:r>
              <a:rPr lang="ko-KR" altLang="en-US" sz="1200" b="0" i="0" kern="1200" dirty="0" smtClean="0">
                <a:solidFill>
                  <a:schemeClr val="tx1"/>
                </a:solidFill>
                <a:effectLst/>
                <a:latin typeface="+mn-lt"/>
                <a:ea typeface="+mn-ea"/>
                <a:cs typeface="+mn-cs"/>
              </a:rPr>
              <a:t>가 됨을 알 수 있다</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이밖에도 규모에 대한 </a:t>
            </a:r>
            <a:r>
              <a:rPr lang="ko-KR" altLang="en-US" sz="1200" b="0" i="0" kern="1200" dirty="0" err="1" smtClean="0">
                <a:solidFill>
                  <a:schemeClr val="tx1"/>
                </a:solidFill>
                <a:effectLst/>
                <a:latin typeface="+mn-lt"/>
                <a:ea typeface="+mn-ea"/>
                <a:cs typeface="+mn-cs"/>
              </a:rPr>
              <a:t>수확불변의</a:t>
            </a:r>
            <a:r>
              <a:rPr lang="ko-KR" altLang="en-US" sz="1200" b="0" i="0" kern="1200" dirty="0" smtClean="0">
                <a:solidFill>
                  <a:schemeClr val="tx1"/>
                </a:solidFill>
                <a:effectLst/>
                <a:latin typeface="+mn-lt"/>
                <a:ea typeface="+mn-ea"/>
                <a:cs typeface="+mn-cs"/>
              </a:rPr>
              <a:t> 가정은 분석을 </a:t>
            </a:r>
            <a:r>
              <a:rPr lang="ko-KR" altLang="en-US" sz="1200" b="0" i="0" kern="1200" dirty="0" err="1" smtClean="0">
                <a:solidFill>
                  <a:schemeClr val="tx1"/>
                </a:solidFill>
                <a:effectLst/>
                <a:latin typeface="+mn-lt"/>
                <a:ea typeface="+mn-ea"/>
                <a:cs typeface="+mn-cs"/>
              </a:rPr>
              <a:t>단순화시켜주기</a:t>
            </a:r>
            <a:r>
              <a:rPr lang="ko-KR" altLang="en-US" sz="1200" b="0" i="0" kern="1200" dirty="0" smtClean="0">
                <a:solidFill>
                  <a:schemeClr val="tx1"/>
                </a:solidFill>
                <a:effectLst/>
                <a:latin typeface="+mn-lt"/>
                <a:ea typeface="+mn-ea"/>
                <a:cs typeface="+mn-cs"/>
              </a:rPr>
              <a:t> 때문에 경제이론에 광범위하게 이용된다</a:t>
            </a:r>
            <a:r>
              <a:rPr lang="en-US" altLang="ko-KR" sz="1200" b="0" i="0" kern="1200" dirty="0" smtClean="0">
                <a:solidFill>
                  <a:schemeClr val="tx1"/>
                </a:solidFill>
                <a:effectLst/>
                <a:latin typeface="+mn-lt"/>
                <a:ea typeface="+mn-ea"/>
                <a:cs typeface="+mn-cs"/>
              </a:rPr>
              <a:t>.</a:t>
            </a:r>
            <a:r>
              <a:rPr lang="en-US" altLang="ko-KR" sz="1200" b="1" i="0" kern="1200" dirty="0" smtClean="0">
                <a:solidFill>
                  <a:schemeClr val="tx1"/>
                </a:solidFill>
                <a:effectLst/>
                <a:latin typeface="+mn-lt"/>
                <a:ea typeface="+mn-ea"/>
                <a:cs typeface="+mn-cs"/>
              </a:rPr>
              <a:t>[</a:t>
            </a:r>
            <a:r>
              <a:rPr lang="ko-KR" altLang="en-US" sz="1200" b="1" i="0" kern="1200" dirty="0" smtClean="0">
                <a:solidFill>
                  <a:schemeClr val="tx1"/>
                </a:solidFill>
                <a:effectLst/>
                <a:latin typeface="+mn-lt"/>
                <a:ea typeface="+mn-ea"/>
                <a:cs typeface="+mn-cs"/>
              </a:rPr>
              <a:t>네이버 지식백과</a:t>
            </a:r>
            <a:r>
              <a:rPr lang="en-US" altLang="ko-KR" sz="1200" b="1" i="0" kern="1200" dirty="0" smtClean="0">
                <a:solidFill>
                  <a:schemeClr val="tx1"/>
                </a:solidFill>
                <a:effectLst/>
                <a:latin typeface="+mn-lt"/>
                <a:ea typeface="+mn-ea"/>
                <a:cs typeface="+mn-cs"/>
              </a:rPr>
              <a:t>]</a:t>
            </a:r>
            <a:r>
              <a:rPr lang="ko-KR" altLang="en-US" sz="1200" b="0" i="0" kern="1200" dirty="0" smtClean="0">
                <a:solidFill>
                  <a:schemeClr val="tx1"/>
                </a:solidFill>
                <a:effectLst/>
                <a:latin typeface="+mn-lt"/>
                <a:ea typeface="+mn-ea"/>
                <a:cs typeface="+mn-cs"/>
              </a:rPr>
              <a:t> </a:t>
            </a:r>
            <a:r>
              <a:rPr lang="ko-KR" altLang="en-US" sz="1200" b="0" i="0" u="none" strike="noStrike" kern="1200" dirty="0" smtClean="0">
                <a:solidFill>
                  <a:schemeClr val="tx1"/>
                </a:solidFill>
                <a:effectLst/>
                <a:latin typeface="+mn-lt"/>
                <a:ea typeface="+mn-ea"/>
                <a:cs typeface="+mn-cs"/>
                <a:hlinkClick r:id="rId7"/>
              </a:rPr>
              <a:t>수확체감 </a:t>
            </a:r>
            <a:r>
              <a:rPr lang="en-US" altLang="ko-KR" sz="1200" b="0" i="0" u="none" strike="noStrike" kern="1200" dirty="0" smtClean="0">
                <a:solidFill>
                  <a:schemeClr val="tx1"/>
                </a:solidFill>
                <a:effectLst/>
                <a:latin typeface="+mn-lt"/>
                <a:ea typeface="+mn-ea"/>
                <a:cs typeface="+mn-cs"/>
                <a:hlinkClick r:id="rId7"/>
              </a:rPr>
              <a:t>· </a:t>
            </a:r>
            <a:r>
              <a:rPr lang="ko-KR" altLang="en-US" sz="1200" b="0" i="0" u="none" strike="noStrike" kern="1200" dirty="0" smtClean="0">
                <a:solidFill>
                  <a:schemeClr val="tx1"/>
                </a:solidFill>
                <a:effectLst/>
                <a:latin typeface="+mn-lt"/>
                <a:ea typeface="+mn-ea"/>
                <a:cs typeface="+mn-cs"/>
                <a:hlinkClick r:id="rId7"/>
              </a:rPr>
              <a:t>불변 </a:t>
            </a:r>
            <a:r>
              <a:rPr lang="en-US" altLang="ko-KR" sz="1200" b="0" i="0" u="none" strike="noStrike" kern="1200" dirty="0" smtClean="0">
                <a:solidFill>
                  <a:schemeClr val="tx1"/>
                </a:solidFill>
                <a:effectLst/>
                <a:latin typeface="+mn-lt"/>
                <a:ea typeface="+mn-ea"/>
                <a:cs typeface="+mn-cs"/>
                <a:hlinkClick r:id="rId7"/>
              </a:rPr>
              <a:t>· </a:t>
            </a:r>
            <a:r>
              <a:rPr lang="ko-KR" altLang="en-US" sz="1200" b="0" i="0" u="none" strike="noStrike" kern="1200" dirty="0" smtClean="0">
                <a:solidFill>
                  <a:schemeClr val="tx1"/>
                </a:solidFill>
                <a:effectLst/>
                <a:latin typeface="+mn-lt"/>
                <a:ea typeface="+mn-ea"/>
                <a:cs typeface="+mn-cs"/>
                <a:hlinkClick r:id="rId7"/>
              </a:rPr>
              <a:t>체증의 법칙</a:t>
            </a:r>
            <a:r>
              <a:rPr lang="ko-KR" altLang="en-US" sz="1200" b="0" i="0" kern="1200" dirty="0" smtClean="0">
                <a:solidFill>
                  <a:schemeClr val="tx1"/>
                </a:solidFill>
                <a:effectLst/>
                <a:latin typeface="+mn-lt"/>
                <a:ea typeface="+mn-ea"/>
                <a:cs typeface="+mn-cs"/>
              </a:rPr>
              <a:t> </a:t>
            </a:r>
            <a:r>
              <a:rPr lang="en-US" altLang="ko-KR" sz="1200" b="0" i="0" kern="1200" dirty="0" smtClean="0">
                <a:solidFill>
                  <a:schemeClr val="tx1"/>
                </a:solidFill>
                <a:effectLst/>
                <a:latin typeface="+mn-lt"/>
                <a:ea typeface="+mn-ea"/>
                <a:cs typeface="+mn-cs"/>
              </a:rPr>
              <a:t>[</a:t>
            </a:r>
            <a:r>
              <a:rPr lang="ko-KR" altLang="en-US" sz="1200" b="0" i="0" kern="1200" dirty="0" smtClean="0">
                <a:solidFill>
                  <a:schemeClr val="tx1"/>
                </a:solidFill>
                <a:effectLst/>
                <a:latin typeface="+mn-lt"/>
                <a:ea typeface="+mn-ea"/>
                <a:cs typeface="+mn-cs"/>
              </a:rPr>
              <a:t>收獲遞減 </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不變 </a:t>
            </a:r>
            <a:r>
              <a:rPr lang="en-US" altLang="ko-KR" sz="1200" b="0" i="0" kern="1200" dirty="0" smtClean="0">
                <a:solidFill>
                  <a:schemeClr val="tx1"/>
                </a:solidFill>
                <a:effectLst/>
                <a:latin typeface="+mn-lt"/>
                <a:ea typeface="+mn-ea"/>
                <a:cs typeface="+mn-cs"/>
              </a:rPr>
              <a:t>· </a:t>
            </a:r>
            <a:r>
              <a:rPr lang="ko-KR" altLang="en-US" sz="1200" b="0" i="0" kern="1200" dirty="0" smtClean="0">
                <a:solidFill>
                  <a:schemeClr val="tx1"/>
                </a:solidFill>
                <a:effectLst/>
                <a:latin typeface="+mn-lt"/>
                <a:ea typeface="+mn-ea"/>
                <a:cs typeface="+mn-cs"/>
              </a:rPr>
              <a:t>遞增</a:t>
            </a:r>
            <a:r>
              <a:rPr lang="en-US" altLang="ko-KR" sz="1200" b="0" i="0" kern="1200" dirty="0" smtClean="0">
                <a:solidFill>
                  <a:schemeClr val="tx1"/>
                </a:solidFill>
                <a:effectLst/>
                <a:latin typeface="+mn-lt"/>
                <a:ea typeface="+mn-ea"/>
                <a:cs typeface="+mn-cs"/>
              </a:rPr>
              <a:t>~</a:t>
            </a:r>
            <a:r>
              <a:rPr lang="ko-KR" altLang="en-US" sz="1200" b="0" i="0" kern="1200" dirty="0" smtClean="0">
                <a:solidFill>
                  <a:schemeClr val="tx1"/>
                </a:solidFill>
                <a:effectLst/>
                <a:latin typeface="+mn-lt"/>
                <a:ea typeface="+mn-ea"/>
                <a:cs typeface="+mn-cs"/>
              </a:rPr>
              <a:t>法則</a:t>
            </a:r>
            <a:r>
              <a:rPr lang="en-US" altLang="ko-KR" sz="1200" b="0" i="0" kern="1200" dirty="0" smtClean="0">
                <a:solidFill>
                  <a:schemeClr val="tx1"/>
                </a:solidFill>
                <a:effectLst/>
                <a:latin typeface="+mn-lt"/>
                <a:ea typeface="+mn-ea"/>
                <a:cs typeface="+mn-cs"/>
              </a:rPr>
              <a:t>, law of diminishing · constant · increasing returns] (</a:t>
            </a:r>
            <a:r>
              <a:rPr lang="ko-KR" altLang="en-US" sz="1200" b="0" i="0" kern="1200" dirty="0" err="1" smtClean="0">
                <a:solidFill>
                  <a:schemeClr val="tx1"/>
                </a:solidFill>
                <a:effectLst/>
                <a:latin typeface="+mn-lt"/>
                <a:ea typeface="+mn-ea"/>
                <a:cs typeface="+mn-cs"/>
              </a:rPr>
              <a:t>경제학사전</a:t>
            </a:r>
            <a:r>
              <a:rPr lang="en-US" altLang="ko-KR" sz="1200" b="0" i="0" kern="1200" dirty="0" smtClean="0">
                <a:solidFill>
                  <a:schemeClr val="tx1"/>
                </a:solidFill>
                <a:effectLst/>
                <a:latin typeface="+mn-lt"/>
                <a:ea typeface="+mn-ea"/>
                <a:cs typeface="+mn-cs"/>
              </a:rPr>
              <a:t>, 2011. 3. 9., </a:t>
            </a:r>
            <a:r>
              <a:rPr lang="ko-KR" altLang="en-US" sz="1200" b="0" i="0" kern="1200" dirty="0" err="1" smtClean="0">
                <a:solidFill>
                  <a:schemeClr val="tx1"/>
                </a:solidFill>
                <a:effectLst/>
                <a:latin typeface="+mn-lt"/>
                <a:ea typeface="+mn-ea"/>
                <a:cs typeface="+mn-cs"/>
              </a:rPr>
              <a:t>경연사</a:t>
            </a:r>
            <a:r>
              <a:rPr lang="en-US" altLang="ko-KR" sz="1200" b="0" i="0" kern="1200" dirty="0" smtClean="0">
                <a:solidFill>
                  <a:schemeClr val="tx1"/>
                </a:solidFill>
                <a:effectLst/>
                <a:latin typeface="+mn-lt"/>
                <a:ea typeface="+mn-ea"/>
                <a:cs typeface="+mn-cs"/>
              </a:rPr>
              <a:t>)</a:t>
            </a:r>
          </a:p>
          <a:p>
            <a:endParaRPr lang="ko-KR" altLang="en-US" dirty="0"/>
          </a:p>
        </p:txBody>
      </p:sp>
      <p:sp>
        <p:nvSpPr>
          <p:cNvPr id="4" name="슬라이드 번호 개체 틀 3"/>
          <p:cNvSpPr>
            <a:spLocks noGrp="1"/>
          </p:cNvSpPr>
          <p:nvPr>
            <p:ph type="sldNum" sz="quarter" idx="10"/>
          </p:nvPr>
        </p:nvSpPr>
        <p:spPr/>
        <p:txBody>
          <a:bodyPr/>
          <a:lstStyle/>
          <a:p>
            <a:fld id="{20412DE0-0A6F-410E-B903-4110D88E7566}" type="slidenum">
              <a:rPr lang="ko-KR" altLang="en-US" smtClean="0"/>
              <a:t>8</a:t>
            </a:fld>
            <a:endParaRPr lang="ko-KR" altLang="en-US"/>
          </a:p>
        </p:txBody>
      </p:sp>
    </p:spTree>
    <p:extLst>
      <p:ext uri="{BB962C8B-B14F-4D97-AF65-F5344CB8AC3E}">
        <p14:creationId xmlns:p14="http://schemas.microsoft.com/office/powerpoint/2010/main" val="28919238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dirty="0" smtClean="0"/>
              <a:t>&lt;</a:t>
            </a:r>
            <a:r>
              <a:rPr lang="ko-KR" altLang="en-US" dirty="0" smtClean="0"/>
              <a:t>한국의 </a:t>
            </a:r>
            <a:r>
              <a:rPr lang="ko-KR" altLang="ko-KR" dirty="0" smtClean="0"/>
              <a:t>스마트폰 </a:t>
            </a:r>
            <a:r>
              <a:rPr lang="ko-KR" altLang="en-US" dirty="0" smtClean="0"/>
              <a:t>사업 예</a:t>
            </a:r>
            <a:r>
              <a:rPr lang="en-US" altLang="ko-KR" dirty="0" smtClean="0"/>
              <a:t>&gt; </a:t>
            </a:r>
            <a:r>
              <a:rPr lang="ko-KR" altLang="ko-KR" dirty="0" smtClean="0"/>
              <a:t>짧</a:t>
            </a:r>
            <a:r>
              <a:rPr lang="ko-KR" altLang="en-US" dirty="0" smtClean="0"/>
              <a:t>아진</a:t>
            </a:r>
            <a:r>
              <a:rPr lang="ko-KR" altLang="ko-KR" dirty="0" smtClean="0"/>
              <a:t> 라인과 적은 인력</a:t>
            </a:r>
            <a:r>
              <a:rPr lang="en-US" altLang="ko-KR" dirty="0" smtClean="0"/>
              <a:t>. </a:t>
            </a:r>
            <a:r>
              <a:rPr lang="ko-KR" altLang="ko-KR" dirty="0" smtClean="0"/>
              <a:t>대부분</a:t>
            </a:r>
            <a:r>
              <a:rPr lang="en-US" altLang="ko-KR" dirty="0" smtClean="0"/>
              <a:t> </a:t>
            </a:r>
            <a:r>
              <a:rPr lang="ko-KR" altLang="en-US" dirty="0" smtClean="0"/>
              <a:t>부품이</a:t>
            </a:r>
            <a:r>
              <a:rPr lang="ko-KR" altLang="ko-KR" dirty="0" smtClean="0"/>
              <a:t> 모듈로 이미 조립된 상태</a:t>
            </a:r>
            <a:r>
              <a:rPr lang="en-US" altLang="ko-KR" dirty="0" smtClean="0"/>
              <a:t>. </a:t>
            </a:r>
            <a:r>
              <a:rPr lang="ko-KR" altLang="ko-KR" dirty="0" smtClean="0"/>
              <a:t>소프트웨어 심고</a:t>
            </a:r>
            <a:r>
              <a:rPr lang="en-US" altLang="ko-KR" dirty="0" smtClean="0"/>
              <a:t>, </a:t>
            </a:r>
            <a:r>
              <a:rPr lang="ko-KR" altLang="ko-KR" dirty="0" smtClean="0"/>
              <a:t>테스트하는 공정이 주된 일</a:t>
            </a:r>
            <a:r>
              <a:rPr lang="en-US" altLang="ko-KR" dirty="0" smtClean="0"/>
              <a:t>. </a:t>
            </a:r>
            <a:r>
              <a:rPr lang="ko-KR" altLang="ko-KR" dirty="0" smtClean="0"/>
              <a:t>사업부의 </a:t>
            </a:r>
            <a:r>
              <a:rPr lang="ko-KR" altLang="en-US" dirty="0" smtClean="0"/>
              <a:t>직접 고용</a:t>
            </a:r>
            <a:r>
              <a:rPr lang="ko-KR" altLang="ko-KR" dirty="0" smtClean="0"/>
              <a:t>인력 절반이상이 연구 개발 인력</a:t>
            </a:r>
            <a:r>
              <a:rPr lang="en-US" altLang="ko-KR" dirty="0" smtClean="0"/>
              <a:t>. </a:t>
            </a:r>
            <a:r>
              <a:rPr lang="ko-KR" altLang="ko-KR" dirty="0" smtClean="0"/>
              <a:t>순수 공장</a:t>
            </a:r>
            <a:r>
              <a:rPr lang="en-US" altLang="ko-KR" dirty="0" smtClean="0"/>
              <a:t> </a:t>
            </a:r>
            <a:r>
              <a:rPr lang="ko-KR" altLang="ko-KR" dirty="0" smtClean="0"/>
              <a:t>근무는 전체 인력의</a:t>
            </a:r>
            <a:r>
              <a:rPr lang="en-US" altLang="ko-KR" dirty="0" smtClean="0"/>
              <a:t> 10% </a:t>
            </a:r>
            <a:r>
              <a:rPr lang="ko-KR" altLang="ko-KR" dirty="0" smtClean="0"/>
              <a:t>미만</a:t>
            </a:r>
            <a:r>
              <a:rPr lang="en-US" altLang="ko-KR" dirty="0" smtClean="0"/>
              <a:t>(2010</a:t>
            </a:r>
            <a:r>
              <a:rPr lang="ko-KR" altLang="ko-KR" dirty="0" smtClean="0"/>
              <a:t>년경</a:t>
            </a:r>
            <a:r>
              <a:rPr lang="en-US" altLang="ko-KR" dirty="0" smtClean="0"/>
              <a:t> L</a:t>
            </a:r>
            <a:r>
              <a:rPr lang="ko-KR" altLang="en-US" dirty="0" smtClean="0"/>
              <a:t>사</a:t>
            </a:r>
            <a:r>
              <a:rPr lang="en-US" altLang="ko-KR" dirty="0" smtClean="0"/>
              <a:t>). </a:t>
            </a:r>
          </a:p>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dirty="0" smtClean="0"/>
              <a:t>R&amp;D </a:t>
            </a:r>
            <a:r>
              <a:rPr lang="ko-KR" altLang="en-US" dirty="0" smtClean="0"/>
              <a:t>인력은 사업 지속하는 한 구조조정 못한다</a:t>
            </a:r>
            <a:r>
              <a:rPr lang="en-US" altLang="ko-KR" dirty="0" smtClean="0"/>
              <a:t>. </a:t>
            </a:r>
            <a:r>
              <a:rPr lang="ko-KR" altLang="en-US" dirty="0" smtClean="0"/>
              <a:t>대부분 사업의 핵심경쟁력과 관련되어 있다</a:t>
            </a:r>
            <a:r>
              <a:rPr lang="en-US" altLang="ko-KR" dirty="0" smtClean="0"/>
              <a:t>.</a:t>
            </a:r>
            <a:endParaRPr lang="ko-KR" altLang="en-US" dirty="0" smtClean="0"/>
          </a:p>
          <a:p>
            <a:endParaRPr lang="en-US" altLang="ko-KR" dirty="0" smtClean="0"/>
          </a:p>
          <a:p>
            <a:r>
              <a:rPr lang="en-US" altLang="ko-KR" dirty="0" smtClean="0"/>
              <a:t>CCD</a:t>
            </a:r>
            <a:r>
              <a:rPr lang="ko-KR" altLang="en-US" dirty="0" smtClean="0"/>
              <a:t>는 전하결합소자</a:t>
            </a:r>
            <a:r>
              <a:rPr lang="en-US" altLang="ko-KR" dirty="0" smtClean="0"/>
              <a:t>(Charge-Coupled Device)</a:t>
            </a:r>
            <a:r>
              <a:rPr lang="ko-KR" altLang="en-US" dirty="0" smtClean="0"/>
              <a:t>의 약자로 빛을 전하로 변환시켜 화상</a:t>
            </a:r>
            <a:r>
              <a:rPr lang="en-US" altLang="ko-KR" dirty="0" smtClean="0"/>
              <a:t>(</a:t>
            </a:r>
            <a:r>
              <a:rPr lang="ko-KR" altLang="en-US" dirty="0" smtClean="0"/>
              <a:t>畵像</a:t>
            </a:r>
            <a:r>
              <a:rPr lang="en-US" altLang="ko-KR" dirty="0" smtClean="0"/>
              <a:t>)</a:t>
            </a:r>
            <a:r>
              <a:rPr lang="ko-KR" altLang="en-US" dirty="0" smtClean="0"/>
              <a:t>을 얻어내는 센서이다</a:t>
            </a:r>
            <a:r>
              <a:rPr lang="en-US" altLang="ko-KR" dirty="0" smtClean="0"/>
              <a:t>.</a:t>
            </a:r>
          </a:p>
          <a:p>
            <a:r>
              <a:rPr lang="en-US" altLang="ko-KR" dirty="0" smtClean="0"/>
              <a:t>CMOS </a:t>
            </a:r>
            <a:r>
              <a:rPr lang="ko-KR" altLang="en-US" dirty="0" smtClean="0"/>
              <a:t>이미지 센서는 </a:t>
            </a:r>
            <a:r>
              <a:rPr lang="en-US" altLang="ko-KR" dirty="0" smtClean="0"/>
              <a:t>CMOS(Complementary metal–oxide–semiconductor;</a:t>
            </a:r>
            <a:r>
              <a:rPr lang="ko-KR" altLang="en-US" dirty="0" smtClean="0"/>
              <a:t>상보성 </a:t>
            </a:r>
            <a:r>
              <a:rPr lang="ko-KR" altLang="en-US" dirty="0" err="1" smtClean="0"/>
              <a:t>금속산화막</a:t>
            </a:r>
            <a:r>
              <a:rPr lang="ko-KR" altLang="en-US" dirty="0" smtClean="0"/>
              <a:t> 반도체</a:t>
            </a:r>
            <a:r>
              <a:rPr lang="en-US" altLang="ko-KR" dirty="0" smtClean="0"/>
              <a:t>)</a:t>
            </a:r>
            <a:r>
              <a:rPr lang="ko-KR" altLang="en-US" dirty="0" smtClean="0"/>
              <a:t>를 이용한 고체 </a:t>
            </a:r>
            <a:r>
              <a:rPr lang="ko-KR" altLang="en-US" dirty="0" err="1" smtClean="0"/>
              <a:t>촬상</a:t>
            </a:r>
            <a:r>
              <a:rPr lang="ko-KR" altLang="en-US" dirty="0" smtClean="0"/>
              <a:t> 소자이다</a:t>
            </a:r>
            <a:r>
              <a:rPr lang="en-US" altLang="ko-KR" dirty="0" smtClean="0"/>
              <a:t>. CCD </a:t>
            </a:r>
            <a:r>
              <a:rPr lang="ko-KR" altLang="en-US" dirty="0" smtClean="0"/>
              <a:t>이미지 센서와 동일하게 광다이오드를 사용하지만 제조 과정과 신호를 읽는 방법이 다르다</a:t>
            </a:r>
            <a:r>
              <a:rPr lang="en-US" altLang="ko-KR" dirty="0" smtClean="0"/>
              <a:t>.</a:t>
            </a:r>
          </a:p>
        </p:txBody>
      </p:sp>
      <p:sp>
        <p:nvSpPr>
          <p:cNvPr id="4" name="슬라이드 번호 개체 틀 3"/>
          <p:cNvSpPr>
            <a:spLocks noGrp="1"/>
          </p:cNvSpPr>
          <p:nvPr>
            <p:ph type="sldNum" sz="quarter" idx="10"/>
          </p:nvPr>
        </p:nvSpPr>
        <p:spPr/>
        <p:txBody>
          <a:bodyPr/>
          <a:lstStyle/>
          <a:p>
            <a:fld id="{8AF7B74C-96BD-45CC-86C3-20220A02D4C5}" type="slidenum">
              <a:rPr lang="ko-KR" altLang="en-US" smtClean="0"/>
              <a:t>10</a:t>
            </a:fld>
            <a:endParaRPr lang="ko-KR" altLang="en-US"/>
          </a:p>
        </p:txBody>
      </p:sp>
    </p:spTree>
    <p:extLst>
      <p:ext uri="{BB962C8B-B14F-4D97-AF65-F5344CB8AC3E}">
        <p14:creationId xmlns:p14="http://schemas.microsoft.com/office/powerpoint/2010/main" val="859164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20412DE0-0A6F-410E-B903-4110D88E7566}" type="slidenum">
              <a:rPr lang="ko-KR" altLang="en-US" smtClean="0"/>
              <a:t>13</a:t>
            </a:fld>
            <a:endParaRPr lang="ko-KR" altLang="en-US"/>
          </a:p>
        </p:txBody>
      </p:sp>
    </p:spTree>
    <p:extLst>
      <p:ext uri="{BB962C8B-B14F-4D97-AF65-F5344CB8AC3E}">
        <p14:creationId xmlns:p14="http://schemas.microsoft.com/office/powerpoint/2010/main" val="1105277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ko-KR" sz="1200" kern="1200" dirty="0" smtClean="0">
                <a:solidFill>
                  <a:schemeClr val="tx1"/>
                </a:solidFill>
                <a:effectLst/>
                <a:latin typeface="+mn-lt"/>
                <a:ea typeface="+mn-ea"/>
                <a:cs typeface="+mn-cs"/>
              </a:rPr>
              <a:t>모든</a:t>
            </a:r>
            <a:r>
              <a:rPr lang="en-US" altLang="ko-KR" sz="1200" kern="1200" dirty="0" smtClean="0">
                <a:solidFill>
                  <a:schemeClr val="tx1"/>
                </a:solidFill>
                <a:effectLst/>
                <a:latin typeface="+mn-lt"/>
                <a:ea typeface="+mn-ea"/>
                <a:cs typeface="+mn-cs"/>
              </a:rPr>
              <a:t> </a:t>
            </a:r>
            <a:r>
              <a:rPr lang="en-US" altLang="ko-KR" sz="1200" kern="1200" dirty="0" err="1" smtClean="0">
                <a:solidFill>
                  <a:schemeClr val="tx1"/>
                </a:solidFill>
                <a:effectLst/>
                <a:latin typeface="+mn-lt"/>
                <a:ea typeface="+mn-ea"/>
                <a:cs typeface="+mn-cs"/>
              </a:rPr>
              <a:t>iphone</a:t>
            </a:r>
            <a:r>
              <a:rPr lang="ko-KR" altLang="ko-KR" sz="1200" kern="1200" dirty="0" smtClean="0">
                <a:solidFill>
                  <a:schemeClr val="tx1"/>
                </a:solidFill>
                <a:effectLst/>
                <a:latin typeface="+mn-lt"/>
                <a:ea typeface="+mn-ea"/>
                <a:cs typeface="+mn-cs"/>
              </a:rPr>
              <a:t>은 중국 심천의 </a:t>
            </a:r>
            <a:r>
              <a:rPr lang="en-US" altLang="ko-KR" sz="1200" b="1" kern="1200" dirty="0" smtClean="0">
                <a:solidFill>
                  <a:schemeClr val="tx1"/>
                </a:solidFill>
                <a:effectLst/>
                <a:latin typeface="+mn-lt"/>
                <a:ea typeface="+mn-ea"/>
                <a:cs typeface="+mn-cs"/>
              </a:rPr>
              <a:t>‘</a:t>
            </a:r>
            <a:r>
              <a:rPr lang="ko-KR" altLang="ko-KR" sz="1200" b="1" kern="1200" dirty="0" smtClean="0">
                <a:solidFill>
                  <a:schemeClr val="tx1"/>
                </a:solidFill>
                <a:effectLst/>
                <a:latin typeface="+mn-lt"/>
                <a:ea typeface="+mn-ea"/>
                <a:cs typeface="+mn-cs"/>
              </a:rPr>
              <a:t>홍하이정밀공업</a:t>
            </a:r>
            <a:r>
              <a:rPr lang="en-US" altLang="ko-KR" sz="1200" b="1" kern="1200" dirty="0" smtClean="0">
                <a:solidFill>
                  <a:schemeClr val="tx1"/>
                </a:solidFill>
                <a:effectLst/>
                <a:latin typeface="+mn-lt"/>
                <a:ea typeface="+mn-ea"/>
                <a:cs typeface="+mn-cs"/>
              </a:rPr>
              <a:t>(Foxconn)’</a:t>
            </a:r>
            <a:r>
              <a:rPr lang="ko-KR" altLang="ko-KR" sz="1200" kern="1200" dirty="0" smtClean="0">
                <a:solidFill>
                  <a:schemeClr val="tx1"/>
                </a:solidFill>
                <a:effectLst/>
                <a:latin typeface="+mn-lt"/>
                <a:ea typeface="+mn-ea"/>
                <a:cs typeface="+mn-cs"/>
              </a:rPr>
              <a:t>에서 제조한다</a:t>
            </a:r>
            <a:r>
              <a:rPr lang="en-US" altLang="ko-KR" sz="1200" kern="1200" dirty="0" smtClean="0">
                <a:solidFill>
                  <a:schemeClr val="tx1"/>
                </a:solidFill>
                <a:effectLst/>
                <a:latin typeface="+mn-lt"/>
                <a:ea typeface="+mn-ea"/>
                <a:cs typeface="+mn-cs"/>
              </a:rPr>
              <a:t>.</a:t>
            </a:r>
            <a:r>
              <a:rPr lang="en-US" altLang="ko-KR" sz="1200" kern="1200" baseline="30000" dirty="0" smtClean="0">
                <a:solidFill>
                  <a:schemeClr val="tx1"/>
                </a:solidFill>
                <a:effectLst/>
                <a:latin typeface="+mn-lt"/>
                <a:ea typeface="+mn-ea"/>
                <a:cs typeface="+mn-cs"/>
              </a:rPr>
              <a:t> </a:t>
            </a:r>
            <a:endParaRPr lang="ko-KR" altLang="ko-KR" sz="1200" kern="1200" dirty="0" smtClean="0">
              <a:solidFill>
                <a:schemeClr val="tx1"/>
              </a:solidFill>
              <a:effectLst/>
              <a:latin typeface="+mn-lt"/>
              <a:ea typeface="+mn-ea"/>
              <a:cs typeface="+mn-cs"/>
            </a:endParaRPr>
          </a:p>
          <a:p>
            <a:r>
              <a:rPr lang="ko-KR" altLang="ko-KR" sz="1200" kern="1200" dirty="0" smtClean="0">
                <a:solidFill>
                  <a:schemeClr val="tx1"/>
                </a:solidFill>
                <a:effectLst/>
                <a:latin typeface="+mn-lt"/>
                <a:ea typeface="+mn-ea"/>
                <a:cs typeface="+mn-cs"/>
              </a:rPr>
              <a:t>홍하이정밀공업</a:t>
            </a:r>
            <a:r>
              <a:rPr lang="en-US" altLang="ko-KR" sz="1200" kern="1200" dirty="0" smtClean="0">
                <a:solidFill>
                  <a:schemeClr val="tx1"/>
                </a:solidFill>
                <a:effectLst/>
                <a:latin typeface="+mn-lt"/>
                <a:ea typeface="+mn-ea"/>
                <a:cs typeface="+mn-cs"/>
              </a:rPr>
              <a:t>(Foxconn)</a:t>
            </a:r>
            <a:r>
              <a:rPr lang="ko-KR" altLang="ko-KR" sz="1200" kern="1200" dirty="0" smtClean="0">
                <a:solidFill>
                  <a:schemeClr val="tx1"/>
                </a:solidFill>
                <a:effectLst/>
                <a:latin typeface="+mn-lt"/>
                <a:ea typeface="+mn-ea"/>
                <a:cs typeface="+mn-cs"/>
              </a:rPr>
              <a:t>은 매우 흥미로운 회사다</a:t>
            </a:r>
            <a:r>
              <a:rPr lang="en-US" altLang="ko-KR" sz="1200" kern="1200" dirty="0" smtClean="0">
                <a:solidFill>
                  <a:schemeClr val="tx1"/>
                </a:solidFill>
                <a:effectLst/>
                <a:latin typeface="+mn-lt"/>
                <a:ea typeface="+mn-ea"/>
                <a:cs typeface="+mn-cs"/>
              </a:rPr>
              <a:t>. </a:t>
            </a:r>
            <a:r>
              <a:rPr lang="ko-KR" altLang="ko-KR" sz="1200" kern="1200" dirty="0" smtClean="0">
                <a:solidFill>
                  <a:schemeClr val="tx1"/>
                </a:solidFill>
                <a:effectLst/>
                <a:latin typeface="+mn-lt"/>
                <a:ea typeface="+mn-ea"/>
                <a:cs typeface="+mn-cs"/>
              </a:rPr>
              <a:t>기업 내용</a:t>
            </a:r>
            <a:r>
              <a:rPr lang="en-US" altLang="ko-KR" sz="1200" kern="1200" dirty="0" smtClean="0">
                <a:solidFill>
                  <a:schemeClr val="tx1"/>
                </a:solidFill>
                <a:effectLst/>
                <a:latin typeface="+mn-lt"/>
                <a:ea typeface="+mn-ea"/>
                <a:cs typeface="+mn-cs"/>
              </a:rPr>
              <a:t>, </a:t>
            </a:r>
            <a:r>
              <a:rPr lang="ko-KR" altLang="ko-KR" sz="1200" kern="1200" dirty="0" smtClean="0">
                <a:solidFill>
                  <a:schemeClr val="tx1"/>
                </a:solidFill>
                <a:effectLst/>
                <a:latin typeface="+mn-lt"/>
                <a:ea typeface="+mn-ea"/>
                <a:cs typeface="+mn-cs"/>
              </a:rPr>
              <a:t>방문 소감</a:t>
            </a:r>
            <a:r>
              <a:rPr lang="en-US" altLang="ko-KR" sz="1200" kern="1200" dirty="0" smtClean="0">
                <a:solidFill>
                  <a:schemeClr val="tx1"/>
                </a:solidFill>
                <a:effectLst/>
                <a:latin typeface="+mn-lt"/>
                <a:ea typeface="+mn-ea"/>
                <a:cs typeface="+mn-cs"/>
              </a:rPr>
              <a:t>, </a:t>
            </a:r>
            <a:r>
              <a:rPr lang="ko-KR" altLang="ko-KR" sz="1200" kern="1200" dirty="0" err="1" smtClean="0">
                <a:solidFill>
                  <a:schemeClr val="tx1"/>
                </a:solidFill>
                <a:effectLst/>
                <a:latin typeface="+mn-lt"/>
                <a:ea typeface="+mn-ea"/>
                <a:cs typeface="+mn-cs"/>
              </a:rPr>
              <a:t>쿼타이밍</a:t>
            </a:r>
            <a:r>
              <a:rPr lang="ko-KR" altLang="ko-KR" sz="1200" kern="1200" dirty="0" smtClean="0">
                <a:solidFill>
                  <a:schemeClr val="tx1"/>
                </a:solidFill>
                <a:effectLst/>
                <a:latin typeface="+mn-lt"/>
                <a:ea typeface="+mn-ea"/>
                <a:cs typeface="+mn-cs"/>
              </a:rPr>
              <a:t> 회장에 대한 인상 등 좀더 자세한 내용은 이 장의</a:t>
            </a:r>
            <a:r>
              <a:rPr lang="en-US" altLang="ko-KR" sz="1200" kern="1200" dirty="0" smtClean="0">
                <a:solidFill>
                  <a:schemeClr val="tx1"/>
                </a:solidFill>
                <a:effectLst/>
                <a:latin typeface="+mn-lt"/>
                <a:ea typeface="+mn-ea"/>
                <a:cs typeface="+mn-cs"/>
              </a:rPr>
              <a:t> 4</a:t>
            </a:r>
            <a:r>
              <a:rPr lang="ko-KR" altLang="ko-KR" sz="1200" kern="1200" dirty="0" smtClean="0">
                <a:solidFill>
                  <a:schemeClr val="tx1"/>
                </a:solidFill>
                <a:effectLst/>
                <a:latin typeface="+mn-lt"/>
                <a:ea typeface="+mn-ea"/>
                <a:cs typeface="+mn-cs"/>
              </a:rPr>
              <a:t>절</a:t>
            </a:r>
            <a:r>
              <a:rPr lang="en-US" altLang="ko-KR" sz="1200" kern="1200" dirty="0" smtClean="0">
                <a:solidFill>
                  <a:schemeClr val="tx1"/>
                </a:solidFill>
                <a:effectLst/>
                <a:latin typeface="+mn-lt"/>
                <a:ea typeface="+mn-ea"/>
                <a:cs typeface="+mn-cs"/>
              </a:rPr>
              <a:t> ‘</a:t>
            </a:r>
            <a:r>
              <a:rPr lang="ko-KR" altLang="ko-KR" sz="1200" kern="1200" dirty="0" smtClean="0">
                <a:solidFill>
                  <a:schemeClr val="tx1"/>
                </a:solidFill>
                <a:effectLst/>
                <a:latin typeface="+mn-lt"/>
                <a:ea typeface="+mn-ea"/>
                <a:cs typeface="+mn-cs"/>
              </a:rPr>
              <a:t>산업조직</a:t>
            </a:r>
            <a:r>
              <a:rPr lang="en-US" altLang="ko-KR" sz="1200" kern="1200" dirty="0" smtClean="0">
                <a:solidFill>
                  <a:schemeClr val="tx1"/>
                </a:solidFill>
                <a:effectLst/>
                <a:latin typeface="+mn-lt"/>
                <a:ea typeface="+mn-ea"/>
                <a:cs typeface="+mn-cs"/>
              </a:rPr>
              <a:t>’</a:t>
            </a:r>
            <a:r>
              <a:rPr lang="ko-KR" altLang="ko-KR" sz="1200" kern="1200" dirty="0" smtClean="0">
                <a:solidFill>
                  <a:schemeClr val="tx1"/>
                </a:solidFill>
                <a:effectLst/>
                <a:latin typeface="+mn-lt"/>
                <a:ea typeface="+mn-ea"/>
                <a:cs typeface="+mn-cs"/>
              </a:rPr>
              <a:t>에서 좀더 자세히 설명할 것이다</a:t>
            </a:r>
            <a:r>
              <a:rPr lang="en-US" altLang="ko-KR" sz="1200" kern="1200" dirty="0" smtClean="0">
                <a:solidFill>
                  <a:schemeClr val="tx1"/>
                </a:solidFill>
                <a:effectLst/>
                <a:latin typeface="+mn-lt"/>
                <a:ea typeface="+mn-ea"/>
                <a:cs typeface="+mn-cs"/>
              </a:rPr>
              <a:t>.</a:t>
            </a:r>
            <a:endParaRPr lang="ko-KR" altLang="ko-KR" sz="1200" kern="1200" dirty="0" smtClean="0">
              <a:solidFill>
                <a:schemeClr val="tx1"/>
              </a:solidFill>
              <a:effectLst/>
              <a:latin typeface="+mn-lt"/>
              <a:ea typeface="+mn-ea"/>
              <a:cs typeface="+mn-cs"/>
            </a:endParaRPr>
          </a:p>
          <a:p>
            <a:endParaRPr lang="ko-KR" altLang="en-US" dirty="0"/>
          </a:p>
        </p:txBody>
      </p:sp>
      <p:sp>
        <p:nvSpPr>
          <p:cNvPr id="4" name="슬라이드 번호 개체 틀 3"/>
          <p:cNvSpPr>
            <a:spLocks noGrp="1"/>
          </p:cNvSpPr>
          <p:nvPr>
            <p:ph type="sldNum" sz="quarter" idx="10"/>
          </p:nvPr>
        </p:nvSpPr>
        <p:spPr/>
        <p:txBody>
          <a:bodyPr/>
          <a:lstStyle/>
          <a:p>
            <a:fld id="{8AF7B74C-96BD-45CC-86C3-20220A02D4C5}" type="slidenum">
              <a:rPr lang="ko-KR" altLang="en-US" smtClean="0"/>
              <a:t>14</a:t>
            </a:fld>
            <a:endParaRPr lang="ko-KR" altLang="en-US"/>
          </a:p>
        </p:txBody>
      </p:sp>
    </p:spTree>
    <p:extLst>
      <p:ext uri="{BB962C8B-B14F-4D97-AF65-F5344CB8AC3E}">
        <p14:creationId xmlns:p14="http://schemas.microsoft.com/office/powerpoint/2010/main" val="3796440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8AF7B74C-96BD-45CC-86C3-20220A02D4C5}" type="slidenum">
              <a:rPr lang="ko-KR" altLang="en-US" smtClean="0"/>
              <a:t>16</a:t>
            </a:fld>
            <a:endParaRPr lang="ko-KR" altLang="en-US"/>
          </a:p>
        </p:txBody>
      </p:sp>
    </p:spTree>
    <p:extLst>
      <p:ext uri="{BB962C8B-B14F-4D97-AF65-F5344CB8AC3E}">
        <p14:creationId xmlns:p14="http://schemas.microsoft.com/office/powerpoint/2010/main" val="33499511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0736F8CB-DA21-4FD6-A638-A47A93247281}" type="slidenum">
              <a:rPr lang="ko-KR" altLang="en-US" smtClean="0"/>
              <a:t>18</a:t>
            </a:fld>
            <a:endParaRPr lang="ko-KR" altLang="en-US"/>
          </a:p>
        </p:txBody>
      </p:sp>
    </p:spTree>
    <p:extLst>
      <p:ext uri="{BB962C8B-B14F-4D97-AF65-F5344CB8AC3E}">
        <p14:creationId xmlns:p14="http://schemas.microsoft.com/office/powerpoint/2010/main" val="6485168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0736F8CB-DA21-4FD6-A638-A47A93247281}" type="slidenum">
              <a:rPr lang="ko-KR" altLang="en-US" smtClean="0"/>
              <a:t>20</a:t>
            </a:fld>
            <a:endParaRPr lang="ko-KR" altLang="en-US"/>
          </a:p>
        </p:txBody>
      </p:sp>
    </p:spTree>
    <p:extLst>
      <p:ext uri="{BB962C8B-B14F-4D97-AF65-F5344CB8AC3E}">
        <p14:creationId xmlns:p14="http://schemas.microsoft.com/office/powerpoint/2010/main" val="2715425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0736F8CB-DA21-4FD6-A638-A47A93247281}" type="slidenum">
              <a:rPr lang="ko-KR" altLang="en-US" smtClean="0"/>
              <a:t>21</a:t>
            </a:fld>
            <a:endParaRPr lang="ko-KR" altLang="en-US"/>
          </a:p>
        </p:txBody>
      </p:sp>
    </p:spTree>
    <p:extLst>
      <p:ext uri="{BB962C8B-B14F-4D97-AF65-F5344CB8AC3E}">
        <p14:creationId xmlns:p14="http://schemas.microsoft.com/office/powerpoint/2010/main" val="24308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0736F8CB-DA21-4FD6-A638-A47A93247281}" type="slidenum">
              <a:rPr lang="ko-KR" altLang="en-US" smtClean="0"/>
              <a:t>22</a:t>
            </a:fld>
            <a:endParaRPr lang="ko-KR" altLang="en-US"/>
          </a:p>
        </p:txBody>
      </p:sp>
    </p:spTree>
    <p:extLst>
      <p:ext uri="{BB962C8B-B14F-4D97-AF65-F5344CB8AC3E}">
        <p14:creationId xmlns:p14="http://schemas.microsoft.com/office/powerpoint/2010/main" val="681201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0736F8CB-DA21-4FD6-A638-A47A93247281}" type="slidenum">
              <a:rPr lang="ko-KR" altLang="en-US" smtClean="0"/>
              <a:t>24</a:t>
            </a:fld>
            <a:endParaRPr lang="ko-KR" altLang="en-US"/>
          </a:p>
        </p:txBody>
      </p:sp>
    </p:spTree>
    <p:extLst>
      <p:ext uri="{BB962C8B-B14F-4D97-AF65-F5344CB8AC3E}">
        <p14:creationId xmlns:p14="http://schemas.microsoft.com/office/powerpoint/2010/main" val="41554272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en-US" altLang="ko-KR" dirty="0" smtClean="0"/>
              <a:t>world’s top 10 companies (the markets caps are </a:t>
            </a:r>
            <a:r>
              <a:rPr lang="en-US" altLang="ko-KR" b="1" dirty="0" smtClean="0"/>
              <a:t>as of Oct. 19, 2018 </a:t>
            </a:r>
            <a:r>
              <a:rPr lang="en-US" altLang="ko-KR" dirty="0" smtClean="0"/>
              <a:t>and are based on Google Finance):</a:t>
            </a:r>
          </a:p>
          <a:p>
            <a:endParaRPr lang="en-US" altLang="ko-KR" dirty="0" smtClean="0"/>
          </a:p>
          <a:p>
            <a:r>
              <a:rPr lang="en-US" altLang="ko-KR" dirty="0" smtClean="0"/>
              <a:t>Apple (AAPL) – Market cap $1 trillion. The world’s most valuable company achieved a milestone on Aug. 2, 2018 by surpassing the $1 trillion mark in market capitalization. It continues to reap billions by selling millions of iPhones, iPads and other coveted gadgets. At one point the computer-maker nearly faced bankruptcy, but has evolved into the most publicly-traded company in its 21-year history. </a:t>
            </a:r>
          </a:p>
          <a:p>
            <a:endParaRPr lang="en-US" altLang="ko-KR" dirty="0" smtClean="0"/>
          </a:p>
          <a:p>
            <a:r>
              <a:rPr lang="en-US" altLang="ko-KR" dirty="0" smtClean="0"/>
              <a:t>Alphabet (GOOGL) – Market cap $765.35 billion. Holding company Alphabet was created in August 2015 to separate Google’s main businesses such as search and advertising from a host of new projects that are riskier long shots. Those include such ventures as Verily Life Sciences (whose projects include a glucose-sensing contact lens), Calico (focused on biotech), driverless cars and secretive lab Google X, plus investing units </a:t>
            </a:r>
            <a:r>
              <a:rPr lang="en-US" altLang="ko-KR" dirty="0" err="1" smtClean="0"/>
              <a:t>CapitalG</a:t>
            </a:r>
            <a:r>
              <a:rPr lang="en-US" altLang="ko-KR" dirty="0" smtClean="0"/>
              <a:t> and GV. Google has grown significantly in just over a decade as a public entity, and if one or more of its long shots turn into home runs, the company may overtake Apple as No.1. In the first quarter of 2018, Google reported $3.1 billion in quarterly revenue, which surpassed Wall Street estimates by roughly $870 million.  </a:t>
            </a:r>
          </a:p>
          <a:p>
            <a:endParaRPr lang="en-US" altLang="ko-KR" dirty="0" smtClean="0"/>
          </a:p>
          <a:p>
            <a:r>
              <a:rPr lang="en-US" altLang="ko-KR" dirty="0" smtClean="0"/>
              <a:t>Microsoft (MSFT) – Market cap $833.23 billion. Microsoft was the world’s biggest company at the turn of the millennium and continues to be a steady presence in the ranks of the giants. The software company continues to make a successful transition away from its traditional products that are purchased and installed on clients' computers, toward cloud-based products and services such as its Azure cloud services and the Office 365, as well as newer products on the horizon, including with a newer version of Windows 12 as well as Office 2019.  </a:t>
            </a:r>
          </a:p>
          <a:p>
            <a:endParaRPr lang="en-US" altLang="ko-KR" dirty="0" smtClean="0"/>
          </a:p>
          <a:p>
            <a:r>
              <a:rPr lang="en-US" altLang="ko-KR" dirty="0" smtClean="0"/>
              <a:t>Amazon (AMZN) – Market cap $860.39 billion. Amazon's shares reached $2,000 per share in August 2018 for the first time. The stock has had a meteoric rise in the current bull market, having surged more than six-fold since 2009. Shortly after, Morgan Stanley analysts raised their 12-month price target on Amazon to $2,500, which was previously set at $1,850. The new target price is said to be the highest on Wall Street, with predictions that the company could also surpass the $1 trillion mark in market cap, giving Apple a run for its money.  </a:t>
            </a:r>
          </a:p>
          <a:p>
            <a:endParaRPr lang="en-US" altLang="ko-KR" dirty="0" smtClean="0"/>
          </a:p>
          <a:p>
            <a:r>
              <a:rPr lang="en-US" altLang="ko-KR" dirty="0" err="1" smtClean="0"/>
              <a:t>Tencent</a:t>
            </a:r>
            <a:r>
              <a:rPr lang="en-US" altLang="ko-KR" dirty="0" smtClean="0"/>
              <a:t> Holdings (TCEHY) - Market cap $496 billion  (This market cap is according to the PWC report, as </a:t>
            </a:r>
            <a:r>
              <a:rPr lang="en-US" altLang="ko-KR" dirty="0" err="1" smtClean="0"/>
              <a:t>Tencent</a:t>
            </a:r>
            <a:r>
              <a:rPr lang="en-US" altLang="ko-KR" dirty="0" smtClean="0"/>
              <a:t> Holdings was unavailable on Google Finance at the time of this writing). This Shenzhen China-based tech giant experienced a 30% increase in total revenues in the second quarter of 2018 over the same period in 2017. </a:t>
            </a:r>
            <a:r>
              <a:rPr lang="en-US" altLang="ko-KR" dirty="0" err="1" smtClean="0"/>
              <a:t>Tencent</a:t>
            </a:r>
            <a:r>
              <a:rPr lang="en-US" altLang="ko-KR" dirty="0" smtClean="0"/>
              <a:t> first hit the top 10 list in 2017, knocking Wells Fargo off of the list. </a:t>
            </a:r>
          </a:p>
          <a:p>
            <a:endParaRPr lang="en-US" altLang="ko-KR" dirty="0" smtClean="0"/>
          </a:p>
          <a:p>
            <a:r>
              <a:rPr lang="en-US" altLang="ko-KR" dirty="0" smtClean="0"/>
              <a:t>Berkshire Hathaway (BRK.A) – Market cap $517.20 billion. Warren Buffett's holding company reported record net income of $12 billion in the second quarter of 2018, as opposed to $4.26 billion in the same period in 2017. Warren Buffett, its famed CEO, is also known as one of the most successful value-style investors in investing history. </a:t>
            </a:r>
          </a:p>
          <a:p>
            <a:endParaRPr lang="en-US" altLang="ko-KR" dirty="0" smtClean="0"/>
          </a:p>
          <a:p>
            <a:r>
              <a:rPr lang="en-US" altLang="ko-KR" dirty="0" smtClean="0"/>
              <a:t>Alibaba (BABA) - Market cap $370.50 billion. China's largest e-commerce company made waves in 2014 when it recorded the world's biggest IPO in history. Founder Jack Ma is retiring and in October 2018 it was announced he will relinquish ownership of the entities that hold Alibaba Group Holding Ltd.’s business licenses in China. </a:t>
            </a:r>
          </a:p>
          <a:p>
            <a:endParaRPr lang="en-US" altLang="ko-KR" dirty="0" smtClean="0"/>
          </a:p>
          <a:p>
            <a:r>
              <a:rPr lang="en-US" altLang="ko-KR" dirty="0" smtClean="0"/>
              <a:t>Facebook (FB) – Market cap $444.78 billion. Facebook has the distinction of becoming the fastest company to reach $250 billion in market cap, having done so in about three and a half years since its initial public offering in May 2012. However, amid the Cambridge-</a:t>
            </a:r>
            <a:r>
              <a:rPr lang="en-US" altLang="ko-KR" dirty="0" err="1" smtClean="0"/>
              <a:t>Analytica</a:t>
            </a:r>
            <a:r>
              <a:rPr lang="en-US" altLang="ko-KR" dirty="0" smtClean="0"/>
              <a:t> privacy scandal, concerning the 2016 presidential elections and the Brexit vote, the company has experienced some decline. Facebook’s market cap was $629 billion on July 25, 2018, and ended around $510 billion the following day. Thomson Reuters data indicated that $120 billion loss in market value was the biggest single-day drop in history for any publicly held company.   </a:t>
            </a:r>
          </a:p>
          <a:p>
            <a:endParaRPr lang="en-US" altLang="ko-KR" dirty="0" smtClean="0"/>
          </a:p>
          <a:p>
            <a:r>
              <a:rPr lang="en-US" altLang="ko-KR" dirty="0" smtClean="0"/>
              <a:t>JPMorgan Chase (JPM) - Market cap $362.67 billion. Surviving the economic downturn that began in 2008, it now holds the title of the largest bank in the U.S. JPMorgan Chase has experienced rapid growth and is considered a main player in the country’s retail banking, investment banking, transaction banking, custody banking and asset management spaces, steadily building these businesses over time. Legislative changes, like the Tax Jobs and Cuts Act of 2017, which was favorable for banks, has helped boost JPMorgan’s market capitalization, which is expected to continue to increase. </a:t>
            </a:r>
          </a:p>
          <a:p>
            <a:endParaRPr lang="en-US" altLang="ko-KR" dirty="0" smtClean="0"/>
          </a:p>
          <a:p>
            <a:r>
              <a:rPr lang="en-US" altLang="ko-KR" dirty="0" smtClean="0"/>
              <a:t>Bank of America (BAC) -  Market cap $282.87 billion. Second quarter 2018 profits exceeded the $5.92 billion analyst expectations, arriving at $6.8 billion. The bank grew consumer and commercial loans, deposits, assets within its Merrill Edge business, took in more net new households in Merrill Lynch, and supported more institutional client activity, which has contributed to its overall upward climb. </a:t>
            </a:r>
          </a:p>
          <a:p>
            <a:endParaRPr lang="en-US" altLang="ko-KR" dirty="0" smtClean="0"/>
          </a:p>
          <a:p>
            <a:r>
              <a:rPr lang="en-US" altLang="ko-KR" dirty="0" smtClean="0"/>
              <a:t>© 2018, Investopedia, LLC. All Rights Reserved Terms Of Use Privacy &amp; Cookie Policy</a:t>
            </a:r>
          </a:p>
          <a:p>
            <a:r>
              <a:rPr lang="en-US" altLang="ko-KR" dirty="0" smtClean="0"/>
              <a:t>  Feedback</a:t>
            </a:r>
          </a:p>
          <a:p>
            <a:endParaRPr lang="en-US" altLang="ko-KR" dirty="0" smtClean="0"/>
          </a:p>
          <a:p>
            <a:r>
              <a:rPr lang="en-US" altLang="ko-KR" dirty="0" smtClean="0"/>
              <a:t>Read more: Eight of the World's Top Companies Are American | Investopedia https://www.investopedia.com/articles/active-trading/111115/why-all-worlds-top-10-companies-are-american.asp#ixzz5WtQxHpfR </a:t>
            </a:r>
          </a:p>
        </p:txBody>
      </p:sp>
      <p:sp>
        <p:nvSpPr>
          <p:cNvPr id="4" name="슬라이드 번호 개체 틀 3"/>
          <p:cNvSpPr>
            <a:spLocks noGrp="1"/>
          </p:cNvSpPr>
          <p:nvPr>
            <p:ph type="sldNum" sz="quarter" idx="10"/>
          </p:nvPr>
        </p:nvSpPr>
        <p:spPr/>
        <p:txBody>
          <a:bodyPr/>
          <a:lstStyle/>
          <a:p>
            <a:fld id="{9EFA2B63-AC8D-4752-A397-CB30931B677B}" type="slidenum">
              <a:rPr lang="ko-KR" altLang="en-US" smtClean="0"/>
              <a:t>25</a:t>
            </a:fld>
            <a:endParaRPr lang="ko-KR" altLang="en-US"/>
          </a:p>
        </p:txBody>
      </p:sp>
    </p:spTree>
    <p:extLst>
      <p:ext uri="{BB962C8B-B14F-4D97-AF65-F5344CB8AC3E}">
        <p14:creationId xmlns:p14="http://schemas.microsoft.com/office/powerpoint/2010/main" val="19036072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0736F8CB-DA21-4FD6-A638-A47A93247281}" type="slidenum">
              <a:rPr lang="ko-KR" altLang="en-US" smtClean="0"/>
              <a:t>26</a:t>
            </a:fld>
            <a:endParaRPr lang="ko-KR" altLang="en-US"/>
          </a:p>
        </p:txBody>
      </p:sp>
    </p:spTree>
    <p:extLst>
      <p:ext uri="{BB962C8B-B14F-4D97-AF65-F5344CB8AC3E}">
        <p14:creationId xmlns:p14="http://schemas.microsoft.com/office/powerpoint/2010/main" val="18229814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0736F8CB-DA21-4FD6-A638-A47A93247281}" type="slidenum">
              <a:rPr lang="ko-KR" altLang="en-US" smtClean="0"/>
              <a:t>27</a:t>
            </a:fld>
            <a:endParaRPr lang="ko-KR" altLang="en-US"/>
          </a:p>
        </p:txBody>
      </p:sp>
    </p:spTree>
    <p:extLst>
      <p:ext uri="{BB962C8B-B14F-4D97-AF65-F5344CB8AC3E}">
        <p14:creationId xmlns:p14="http://schemas.microsoft.com/office/powerpoint/2010/main" val="22494374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r>
              <a:rPr lang="ko-KR" altLang="en-US" b="1" dirty="0" smtClean="0"/>
              <a:t>구글 </a:t>
            </a:r>
            <a:r>
              <a:rPr lang="en-US" altLang="ko-KR" b="1" dirty="0" smtClean="0"/>
              <a:t>tax</a:t>
            </a:r>
            <a:r>
              <a:rPr lang="ko-KR" altLang="en-US" b="1" dirty="0" smtClean="0"/>
              <a:t> 논란</a:t>
            </a:r>
            <a:r>
              <a:rPr lang="en-US" altLang="ko-KR" dirty="0" smtClean="0"/>
              <a:t>, 2018.9.7  https://www.euractiv.com/section/digital/news/lallemagne-fait-tanguer-le-consensus-europeen-sur-la-taxe-google/</a:t>
            </a:r>
          </a:p>
          <a:p>
            <a:r>
              <a:rPr lang="ko-KR" altLang="en-US" dirty="0" smtClean="0"/>
              <a:t>구글</a:t>
            </a:r>
            <a:r>
              <a:rPr lang="en-US" altLang="ko-KR" dirty="0" smtClean="0"/>
              <a:t>, </a:t>
            </a:r>
            <a:r>
              <a:rPr lang="ko-KR" altLang="en-US" dirty="0" smtClean="0"/>
              <a:t>아마존</a:t>
            </a:r>
            <a:r>
              <a:rPr lang="en-US" altLang="ko-KR" dirty="0" smtClean="0"/>
              <a:t>, </a:t>
            </a:r>
            <a:r>
              <a:rPr lang="ko-KR" altLang="en-US" dirty="0" err="1" smtClean="0"/>
              <a:t>페이스북</a:t>
            </a:r>
            <a:r>
              <a:rPr lang="ko-KR" altLang="en-US" dirty="0" smtClean="0"/>
              <a:t> 등에 대한 </a:t>
            </a:r>
            <a:r>
              <a:rPr lang="en-US" altLang="ko-KR" dirty="0" smtClean="0"/>
              <a:t>EU</a:t>
            </a:r>
            <a:r>
              <a:rPr lang="ko-KR" altLang="en-US" dirty="0" smtClean="0"/>
              <a:t>의</a:t>
            </a:r>
            <a:r>
              <a:rPr lang="en-US" altLang="ko-KR" dirty="0" smtClean="0"/>
              <a:t> </a:t>
            </a:r>
            <a:r>
              <a:rPr lang="ko-KR" altLang="en-US" dirty="0" smtClean="0"/>
              <a:t> </a:t>
            </a:r>
            <a:r>
              <a:rPr lang="en-US" altLang="ko-KR" b="1" dirty="0" smtClean="0"/>
              <a:t>‘fair’ tax </a:t>
            </a:r>
            <a:r>
              <a:rPr lang="ko-KR" altLang="en-US" dirty="0" smtClean="0"/>
              <a:t>추진계획  </a:t>
            </a:r>
            <a:r>
              <a:rPr lang="en-US" altLang="ko-KR" dirty="0" smtClean="0"/>
              <a:t>2018.3.21 https://www.theguardian.com/business/2018/mar/21/facebook-google-and-amazon-to-pay-fair-tax-under-eu-plans</a:t>
            </a:r>
          </a:p>
          <a:p>
            <a:endParaRPr lang="en-US" altLang="ko-KR" dirty="0" smtClean="0"/>
          </a:p>
          <a:p>
            <a:r>
              <a:rPr lang="ko-KR" altLang="en-US" b="1" dirty="0" smtClean="0"/>
              <a:t>애플 세금추징 </a:t>
            </a:r>
            <a:r>
              <a:rPr lang="en-US" altLang="ko-KR" dirty="0" smtClean="0"/>
              <a:t>2018.9.18  https://techcrunch.com/2018/09/18/apple-has-finished-paying-15-billion-european-fine/</a:t>
            </a:r>
          </a:p>
          <a:p>
            <a:endParaRPr lang="en-US" altLang="ko-KR" dirty="0" smtClean="0"/>
          </a:p>
          <a:p>
            <a:r>
              <a:rPr lang="en-US" altLang="ko-KR" dirty="0" smtClean="0"/>
              <a:t>In December 2017, European Union adopted </a:t>
            </a:r>
            <a:r>
              <a:rPr lang="en-US" altLang="ko-KR" b="1" dirty="0" smtClean="0"/>
              <a:t>blacklist of tax havens </a:t>
            </a:r>
            <a:r>
              <a:rPr lang="en-US" altLang="ko-KR" dirty="0" smtClean="0"/>
              <a:t>in a bid to discourage the most aggressive tax dodging practices. It also had a so-called gray list which includes those who have committed to change their rules on tax transparency and cooperation. The 17 blacklisted territories are: American Samoa, Bahrain, Barbados, Grenada, Guam, South Korea, Macau, The Marshall Islands, Mongolia, Namibia, Palau, Panama, Saint Lucia, Samoa, Trinidad and Tobago, Tunisia, United Arab Emirates.[181] Some activists denounced the listing process as a whitewash and had called for the inclusion in the blacklist of some EU countries accused of facilitating tax avoidance, like Luxembourg, Malta, Ireland and the Netherlands.[182]</a:t>
            </a:r>
            <a:endParaRPr lang="ko-KR" altLang="en-US" dirty="0"/>
          </a:p>
        </p:txBody>
      </p:sp>
      <p:sp>
        <p:nvSpPr>
          <p:cNvPr id="4" name="슬라이드 번호 개체 틀 3"/>
          <p:cNvSpPr>
            <a:spLocks noGrp="1"/>
          </p:cNvSpPr>
          <p:nvPr>
            <p:ph type="sldNum" sz="quarter" idx="10"/>
          </p:nvPr>
        </p:nvSpPr>
        <p:spPr/>
        <p:txBody>
          <a:bodyPr/>
          <a:lstStyle/>
          <a:p>
            <a:fld id="{0736F8CB-DA21-4FD6-A638-A47A93247281}" type="slidenum">
              <a:rPr lang="ko-KR" altLang="en-US" smtClean="0"/>
              <a:t>28</a:t>
            </a:fld>
            <a:endParaRPr lang="ko-KR" altLang="en-US"/>
          </a:p>
        </p:txBody>
      </p:sp>
    </p:spTree>
    <p:extLst>
      <p:ext uri="{BB962C8B-B14F-4D97-AF65-F5344CB8AC3E}">
        <p14:creationId xmlns:p14="http://schemas.microsoft.com/office/powerpoint/2010/main" val="42745731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a:xfrm>
            <a:off x="92075" y="746125"/>
            <a:ext cx="6623050" cy="3725863"/>
          </a:xfrm>
        </p:spPr>
      </p:sp>
      <p:sp>
        <p:nvSpPr>
          <p:cNvPr id="3" name="슬라이드 노트 개체 틀 2"/>
          <p:cNvSpPr>
            <a:spLocks noGrp="1"/>
          </p:cNvSpPr>
          <p:nvPr>
            <p:ph type="body" idx="1"/>
          </p:nvPr>
        </p:nvSpPr>
        <p:spPr/>
        <p:txBody>
          <a:bodyPr/>
          <a:lstStyle/>
          <a:p>
            <a:r>
              <a:rPr lang="en-US" altLang="ko-KR" dirty="0" smtClean="0"/>
              <a:t>https://www.irishtimes.com/business/economy/double-irish-and-dutch-sandwich-saved-google-3-7bn-in-tax-in-2016-1.3343205</a:t>
            </a:r>
          </a:p>
          <a:p>
            <a:endParaRPr lang="en-US" altLang="ko-KR" dirty="0" smtClean="0"/>
          </a:p>
          <a:p>
            <a:endParaRPr lang="en-US" altLang="ko-KR" dirty="0" smtClean="0"/>
          </a:p>
        </p:txBody>
      </p:sp>
      <p:sp>
        <p:nvSpPr>
          <p:cNvPr id="4" name="슬라이드 번호 개체 틀 3"/>
          <p:cNvSpPr>
            <a:spLocks noGrp="1"/>
          </p:cNvSpPr>
          <p:nvPr>
            <p:ph type="sldNum" sz="quarter" idx="10"/>
          </p:nvPr>
        </p:nvSpPr>
        <p:spPr/>
        <p:txBody>
          <a:bodyPr/>
          <a:lstStyle/>
          <a:p>
            <a:pPr marL="0" marR="0" lvl="0" indent="0" algn="r" defTabSz="914400" rtl="0" eaLnBrk="1" fontAlgn="auto" latinLnBrk="1" hangingPunct="1">
              <a:lnSpc>
                <a:spcPct val="100000"/>
              </a:lnSpc>
              <a:spcBef>
                <a:spcPts val="0"/>
              </a:spcBef>
              <a:spcAft>
                <a:spcPts val="0"/>
              </a:spcAft>
              <a:buClrTx/>
              <a:buSzTx/>
              <a:buFontTx/>
              <a:buNone/>
              <a:tabLst/>
              <a:defRPr/>
            </a:pPr>
            <a:fld id="{2B604D37-8564-4391-8EA2-46847D8C06FB}" type="slidenum">
              <a:rPr kumimoji="0" lang="ko-KR" altLang="en-US" sz="1200" b="0" i="0" u="none" strike="noStrike" kern="1200" cap="none" spc="0" normalizeH="0" baseline="0" noProof="0" smtClean="0">
                <a:ln>
                  <a:noFill/>
                </a:ln>
                <a:solidFill>
                  <a:prstClr val="black"/>
                </a:solidFill>
                <a:effectLst/>
                <a:uLnTx/>
                <a:uFillTx/>
                <a:latin typeface="맑은 고딕"/>
                <a:ea typeface="맑은 고딕" panose="020B0503020000020004" pitchFamily="50" charset="-127"/>
                <a:cs typeface="+mn-cs"/>
              </a:rPr>
              <a:pPr marL="0" marR="0" lvl="0" indent="0" algn="r" defTabSz="914400" rtl="0" eaLnBrk="1" fontAlgn="auto" latinLnBrk="1" hangingPunct="1">
                <a:lnSpc>
                  <a:spcPct val="100000"/>
                </a:lnSpc>
                <a:spcBef>
                  <a:spcPts val="0"/>
                </a:spcBef>
                <a:spcAft>
                  <a:spcPts val="0"/>
                </a:spcAft>
                <a:buClrTx/>
                <a:buSzTx/>
                <a:buFontTx/>
                <a:buNone/>
                <a:tabLst/>
                <a:defRPr/>
              </a:pPr>
              <a:t>29</a:t>
            </a:fld>
            <a:endParaRPr kumimoji="0" lang="ko-KR" altLang="en-US" sz="1200" b="0" i="0" u="none" strike="noStrike" kern="1200" cap="none" spc="0" normalizeH="0" baseline="0" noProof="0">
              <a:ln>
                <a:noFill/>
              </a:ln>
              <a:solidFill>
                <a:prstClr val="black"/>
              </a:solidFill>
              <a:effectLst/>
              <a:uLnTx/>
              <a:uFillTx/>
              <a:latin typeface="맑은 고딕"/>
              <a:ea typeface="맑은 고딕" panose="020B0503020000020004" pitchFamily="50" charset="-127"/>
              <a:cs typeface="+mn-cs"/>
            </a:endParaRPr>
          </a:p>
        </p:txBody>
      </p:sp>
    </p:spTree>
    <p:extLst>
      <p:ext uri="{BB962C8B-B14F-4D97-AF65-F5344CB8AC3E}">
        <p14:creationId xmlns:p14="http://schemas.microsoft.com/office/powerpoint/2010/main" val="16006993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0736F8CB-DA21-4FD6-A638-A47A93247281}" type="slidenum">
              <a:rPr lang="ko-KR" altLang="en-US" smtClean="0"/>
              <a:t>31</a:t>
            </a:fld>
            <a:endParaRPr lang="ko-KR" altLang="en-US"/>
          </a:p>
        </p:txBody>
      </p:sp>
    </p:spTree>
    <p:extLst>
      <p:ext uri="{BB962C8B-B14F-4D97-AF65-F5344CB8AC3E}">
        <p14:creationId xmlns:p14="http://schemas.microsoft.com/office/powerpoint/2010/main" val="17605613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1524000" y="1122363"/>
            <a:ext cx="9144000" cy="2387600"/>
          </a:xfrm>
        </p:spPr>
        <p:txBody>
          <a:bodyPr anchor="b"/>
          <a:lstStyle>
            <a:lvl1pPr algn="ctr">
              <a:defRPr sz="6000"/>
            </a:lvl1pPr>
          </a:lstStyle>
          <a:p>
            <a:r>
              <a:rPr lang="ko-KR" altLang="en-US" smtClean="0"/>
              <a:t>마스터 제목 스타일 편집</a:t>
            </a:r>
            <a:endParaRPr lang="ko-KR" altLang="en-US"/>
          </a:p>
        </p:txBody>
      </p:sp>
      <p:sp>
        <p:nvSpPr>
          <p:cNvPr id="3" name="부제목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3182024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3674559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831850" y="1709738"/>
            <a:ext cx="10515600" cy="2852737"/>
          </a:xfrm>
        </p:spPr>
        <p:txBody>
          <a:bodyPr anchor="b"/>
          <a:lstStyle>
            <a:lvl1pPr>
              <a:defRPr sz="6000"/>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1349126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838200" y="1825625"/>
            <a:ext cx="5181600" cy="435133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6172200" y="1825625"/>
            <a:ext cx="5181600" cy="435133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3646171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839788" y="365125"/>
            <a:ext cx="10515600" cy="1325563"/>
          </a:xfrm>
        </p:spPr>
        <p:txBody>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839788" y="2505075"/>
            <a:ext cx="5157787" cy="36845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6172200" y="2505075"/>
            <a:ext cx="5183188" cy="36845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2215310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1695542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1862419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839788" y="457200"/>
            <a:ext cx="3932237" cy="1600200"/>
          </a:xfrm>
        </p:spPr>
        <p:txBody>
          <a:bodyPr anchor="b"/>
          <a:lstStyle>
            <a:lvl1pPr>
              <a:defRPr sz="3200"/>
            </a:lvl1pPr>
          </a:lstStyle>
          <a:p>
            <a:r>
              <a:rPr lang="ko-KR" altLang="en-US" smtClean="0"/>
              <a:t>마스터 제목 스타일 편집</a:t>
            </a:r>
            <a:endParaRPr lang="ko-KR" altLang="en-US"/>
          </a:p>
        </p:txBody>
      </p:sp>
      <p:sp>
        <p:nvSpPr>
          <p:cNvPr id="3" name="내용 개체 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3160990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839788" y="457200"/>
            <a:ext cx="3932237" cy="1600200"/>
          </a:xfrm>
        </p:spPr>
        <p:txBody>
          <a:bodyPr anchor="b"/>
          <a:lstStyle>
            <a:lvl1pPr>
              <a:defRPr sz="3200"/>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720241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2314790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8724900" y="365125"/>
            <a:ext cx="2628900" cy="5811838"/>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838200" y="365125"/>
            <a:ext cx="7734300" cy="5811838"/>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AC174669-E1E7-4C71-AB17-BB55080DC34B}" type="datetimeFigureOut">
              <a:rPr lang="ko-KR" altLang="en-US" smtClean="0"/>
              <a:t>2018-11-18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820272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174669-E1E7-4C71-AB17-BB55080DC34B}" type="datetimeFigureOut">
              <a:rPr lang="ko-KR" altLang="en-US" smtClean="0"/>
              <a:t>2018-11-18</a:t>
            </a:fld>
            <a:endParaRPr lang="ko-KR" altLang="en-US"/>
          </a:p>
        </p:txBody>
      </p:sp>
      <p:sp>
        <p:nvSpPr>
          <p:cNvPr id="5" name="바닥글 개체 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70D552-42BE-4FBB-8ACE-91A731382533}" type="slidenum">
              <a:rPr lang="ko-KR" altLang="en-US" smtClean="0"/>
              <a:t>‹#›</a:t>
            </a:fld>
            <a:endParaRPr lang="ko-KR" altLang="en-US"/>
          </a:p>
        </p:txBody>
      </p:sp>
    </p:spTree>
    <p:extLst>
      <p:ext uri="{BB962C8B-B14F-4D97-AF65-F5344CB8AC3E}">
        <p14:creationId xmlns:p14="http://schemas.microsoft.com/office/powerpoint/2010/main" val="18509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23andme.com/en-int/"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en.wikipedia.org/wiki/Galaxy_S7" TargetMode="External"/><Relationship Id="rId13" Type="http://schemas.openxmlformats.org/officeDocument/2006/relationships/hyperlink" Target="https://en.wikipedia.org/wiki/IPhone_3GS" TargetMode="External"/><Relationship Id="rId3" Type="http://schemas.openxmlformats.org/officeDocument/2006/relationships/hyperlink" Target="https://en.wikipedia.org/wiki/IPhone_6" TargetMode="External"/><Relationship Id="rId7" Type="http://schemas.openxmlformats.org/officeDocument/2006/relationships/hyperlink" Target="https://en.wikipedia.org/wiki/Samsung_Galaxy_S_III" TargetMode="External"/><Relationship Id="rId12" Type="http://schemas.openxmlformats.org/officeDocument/2006/relationships/hyperlink" Target="https://en.wikipedia.org/wiki/IPhone_7_Plus"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en.wikipedia.org/wiki/IPhone_4S" TargetMode="External"/><Relationship Id="rId11" Type="http://schemas.openxmlformats.org/officeDocument/2006/relationships/hyperlink" Target="https://en.wikipedia.org/wiki/IPhone_7" TargetMode="External"/><Relationship Id="rId5" Type="http://schemas.openxmlformats.org/officeDocument/2006/relationships/hyperlink" Target="https://en.wikipedia.org/wiki/IPhone_5" TargetMode="External"/><Relationship Id="rId10" Type="http://schemas.openxmlformats.org/officeDocument/2006/relationships/hyperlink" Target="https://en.wikipedia.org/wiki/Galaxy_S_II" TargetMode="External"/><Relationship Id="rId4" Type="http://schemas.openxmlformats.org/officeDocument/2006/relationships/hyperlink" Target="https://en.wikipedia.org/wiki/Galaxy_S4" TargetMode="External"/><Relationship Id="rId9" Type="http://schemas.openxmlformats.org/officeDocument/2006/relationships/hyperlink" Target="https://en.wikipedia.org/wiki/IPhone_4" TargetMode="External"/><Relationship Id="rId14" Type="http://schemas.openxmlformats.org/officeDocument/2006/relationships/hyperlink" Target="https://en.wikipedia.org/wiki/Galaxy_Note_II"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hyperlink" Target="https://en.wikipedia.org/wiki/Nissan" TargetMode="External"/><Relationship Id="rId13" Type="http://schemas.openxmlformats.org/officeDocument/2006/relationships/hyperlink" Target="https://en.wikipedia.org/wiki/Suzuki" TargetMode="External"/><Relationship Id="rId3" Type="http://schemas.openxmlformats.org/officeDocument/2006/relationships/hyperlink" Target="https://en.wikipedia.org/wiki/Toyota" TargetMode="External"/><Relationship Id="rId7" Type="http://schemas.openxmlformats.org/officeDocument/2006/relationships/hyperlink" Target="https://en.wikipedia.org/wiki/Ford_Motor_Company" TargetMode="External"/><Relationship Id="rId12" Type="http://schemas.openxmlformats.org/officeDocument/2006/relationships/hyperlink" Target="https://en.wikipedia.org/wiki/Groupe_PSA" TargetMode="External"/><Relationship Id="rId17" Type="http://schemas.openxmlformats.org/officeDocument/2006/relationships/hyperlink" Target="https://en.wikipedia.org/wiki/Changan_Automobile" TargetMode="External"/><Relationship Id="rId2" Type="http://schemas.openxmlformats.org/officeDocument/2006/relationships/notesSlide" Target="../notesSlides/notesSlide12.xml"/><Relationship Id="rId16" Type="http://schemas.openxmlformats.org/officeDocument/2006/relationships/hyperlink" Target="https://en.wikipedia.org/wiki/BMW" TargetMode="External"/><Relationship Id="rId1" Type="http://schemas.openxmlformats.org/officeDocument/2006/relationships/slideLayout" Target="../slideLayouts/slideLayout7.xml"/><Relationship Id="rId6" Type="http://schemas.openxmlformats.org/officeDocument/2006/relationships/hyperlink" Target="https://en.wikipedia.org/wiki/General_Motors" TargetMode="External"/><Relationship Id="rId11" Type="http://schemas.openxmlformats.org/officeDocument/2006/relationships/hyperlink" Target="https://en.wikipedia.org/wiki/Renault" TargetMode="External"/><Relationship Id="rId5" Type="http://schemas.openxmlformats.org/officeDocument/2006/relationships/hyperlink" Target="https://en.wikipedia.org/wiki/Hyundai_Motor_Group" TargetMode="External"/><Relationship Id="rId15" Type="http://schemas.openxmlformats.org/officeDocument/2006/relationships/hyperlink" Target="https://en.wikipedia.org/wiki/Daimler_AG" TargetMode="External"/><Relationship Id="rId10" Type="http://schemas.openxmlformats.org/officeDocument/2006/relationships/hyperlink" Target="https://en.wikipedia.org/wiki/Fiat_Chrysler_Automobiles" TargetMode="External"/><Relationship Id="rId4" Type="http://schemas.openxmlformats.org/officeDocument/2006/relationships/hyperlink" Target="https://en.wikipedia.org/wiki/Volkswagen_Group" TargetMode="External"/><Relationship Id="rId9" Type="http://schemas.openxmlformats.org/officeDocument/2006/relationships/hyperlink" Target="https://en.wikipedia.org/wiki/Honda" TargetMode="External"/><Relationship Id="rId14" Type="http://schemas.openxmlformats.org/officeDocument/2006/relationships/hyperlink" Target="https://en.wikipedia.org/wiki/SAIC_Motor"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s://en.wikipedia.org/wiki/HSBC" TargetMode="External"/><Relationship Id="rId13" Type="http://schemas.openxmlformats.org/officeDocument/2006/relationships/hyperlink" Target="https://en.wikipedia.org/wiki/Royal_Bank_of_Canada" TargetMode="External"/><Relationship Id="rId3" Type="http://schemas.openxmlformats.org/officeDocument/2006/relationships/hyperlink" Target="https://en.wikipedia.org/wiki/JPMorgan_Chase_&amp;_Co." TargetMode="External"/><Relationship Id="rId7" Type="http://schemas.openxmlformats.org/officeDocument/2006/relationships/hyperlink" Target="https://en.wikipedia.org/wiki/China_Construction_Bank_Corporation" TargetMode="External"/><Relationship Id="rId12" Type="http://schemas.openxmlformats.org/officeDocument/2006/relationships/hyperlink" Target="https://en.wikipedia.org/wiki/China_Merchants_Bank" TargetMode="External"/><Relationship Id="rId17" Type="http://schemas.openxmlformats.org/officeDocument/2006/relationships/hyperlink" Target="https://en.wikipedia.org/wiki/Goldman_Sachs" TargetMode="External"/><Relationship Id="rId2" Type="http://schemas.openxmlformats.org/officeDocument/2006/relationships/notesSlide" Target="../notesSlides/notesSlide14.xml"/><Relationship Id="rId16" Type="http://schemas.openxmlformats.org/officeDocument/2006/relationships/hyperlink" Target="https://en.wikipedia.org/wiki/Morgan_Stanley" TargetMode="External"/><Relationship Id="rId1" Type="http://schemas.openxmlformats.org/officeDocument/2006/relationships/slideLayout" Target="../slideLayouts/slideLayout2.xml"/><Relationship Id="rId6" Type="http://schemas.openxmlformats.org/officeDocument/2006/relationships/hyperlink" Target="https://en.wikipedia.org/wiki/Wells_Fargo_&amp;_Co." TargetMode="External"/><Relationship Id="rId11" Type="http://schemas.openxmlformats.org/officeDocument/2006/relationships/hyperlink" Target="https://en.wikipedia.org/wiki/Bank_of_China" TargetMode="External"/><Relationship Id="rId5" Type="http://schemas.openxmlformats.org/officeDocument/2006/relationships/hyperlink" Target="https://en.wikipedia.org/wiki/Bank_of_America" TargetMode="External"/><Relationship Id="rId15" Type="http://schemas.openxmlformats.org/officeDocument/2006/relationships/hyperlink" Target="https://en.wikipedia.org/wiki/Commonwealth_Bank" TargetMode="External"/><Relationship Id="rId10" Type="http://schemas.openxmlformats.org/officeDocument/2006/relationships/hyperlink" Target="https://en.wikipedia.org/wiki/Citigroup" TargetMode="External"/><Relationship Id="rId4" Type="http://schemas.openxmlformats.org/officeDocument/2006/relationships/hyperlink" Target="https://en.wikipedia.org/wiki/Industrial_and_Commercial_Bank_of_China" TargetMode="External"/><Relationship Id="rId9" Type="http://schemas.openxmlformats.org/officeDocument/2006/relationships/hyperlink" Target="https://en.wikipedia.org/wiki/Agricultural_Bank_of_China" TargetMode="External"/><Relationship Id="rId14" Type="http://schemas.openxmlformats.org/officeDocument/2006/relationships/hyperlink" Target="https://en.wikipedia.org/wiki/Toronto-Dominion_Bank"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Links/World%20Largest%20Companies%20by%20Market%20Cap%202018-05-11.docx"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reuters.com/article/us-eu-google-antitrust/europe-hits-google-with-record-5-billion-antitrust-fine-appeal-ahead-idUSKBN1K80U8"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a:xfrm>
            <a:off x="1524000" y="1122363"/>
            <a:ext cx="9144000" cy="1763712"/>
          </a:xfrm>
        </p:spPr>
        <p:txBody>
          <a:bodyPr>
            <a:normAutofit/>
          </a:bodyPr>
          <a:lstStyle/>
          <a:p>
            <a:r>
              <a:rPr lang="ko-KR" altLang="en-US" sz="4800" dirty="0" smtClean="0"/>
              <a:t>네트워크 효과</a:t>
            </a:r>
            <a:r>
              <a:rPr lang="en-US" altLang="ko-KR" sz="4800" dirty="0"/>
              <a:t>, </a:t>
            </a:r>
            <a:r>
              <a:rPr lang="ko-KR" altLang="en-US" sz="4800" dirty="0"/>
              <a:t>수확체증</a:t>
            </a:r>
            <a:r>
              <a:rPr lang="en-US" altLang="ko-KR" sz="4800" dirty="0"/>
              <a:t>, </a:t>
            </a:r>
            <a:r>
              <a:rPr lang="ko-KR" altLang="en-US" sz="4800" dirty="0"/>
              <a:t>디지털경제의 </a:t>
            </a:r>
            <a:r>
              <a:rPr lang="en-US" altLang="ko-KR" sz="4800" dirty="0" smtClean="0"/>
              <a:t>'</a:t>
            </a:r>
            <a:r>
              <a:rPr lang="ko-KR" altLang="en-US" sz="4800" dirty="0" smtClean="0"/>
              <a:t>슈퍼 스타</a:t>
            </a:r>
            <a:r>
              <a:rPr lang="en-US" altLang="ko-KR" sz="4800" dirty="0"/>
              <a:t>' </a:t>
            </a:r>
            <a:r>
              <a:rPr lang="ko-KR" altLang="en-US" sz="4800" dirty="0" smtClean="0"/>
              <a:t>기업들</a:t>
            </a:r>
            <a:endParaRPr lang="ko-KR" altLang="en-US" sz="4800" dirty="0"/>
          </a:p>
        </p:txBody>
      </p:sp>
      <p:sp>
        <p:nvSpPr>
          <p:cNvPr id="3" name="부제목 2"/>
          <p:cNvSpPr>
            <a:spLocks noGrp="1"/>
          </p:cNvSpPr>
          <p:nvPr>
            <p:ph type="subTitle" idx="1"/>
          </p:nvPr>
        </p:nvSpPr>
        <p:spPr>
          <a:xfrm>
            <a:off x="1524000" y="4229100"/>
            <a:ext cx="9144000" cy="1028700"/>
          </a:xfrm>
        </p:spPr>
        <p:txBody>
          <a:bodyPr/>
          <a:lstStyle/>
          <a:p>
            <a:r>
              <a:rPr lang="en-US" altLang="ko-KR" dirty="0" smtClean="0"/>
              <a:t>2018. 11. 21</a:t>
            </a:r>
          </a:p>
          <a:p>
            <a:r>
              <a:rPr lang="ko-KR" altLang="en-US" dirty="0" smtClean="0"/>
              <a:t>김주형</a:t>
            </a:r>
            <a:endParaRPr lang="ko-KR" altLang="en-US" dirty="0"/>
          </a:p>
        </p:txBody>
      </p:sp>
    </p:spTree>
    <p:extLst>
      <p:ext uri="{BB962C8B-B14F-4D97-AF65-F5344CB8AC3E}">
        <p14:creationId xmlns:p14="http://schemas.microsoft.com/office/powerpoint/2010/main" val="2647644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endParaRPr lang="ko-KR" altLang="en-US" dirty="0"/>
          </a:p>
        </p:txBody>
      </p:sp>
      <p:sp>
        <p:nvSpPr>
          <p:cNvPr id="3" name="내용 개체 틀 2"/>
          <p:cNvSpPr>
            <a:spLocks noGrp="1"/>
          </p:cNvSpPr>
          <p:nvPr>
            <p:ph idx="1"/>
          </p:nvPr>
        </p:nvSpPr>
        <p:spPr/>
        <p:txBody>
          <a:bodyPr>
            <a:normAutofit/>
          </a:bodyPr>
          <a:lstStyle/>
          <a:p>
            <a:pPr>
              <a:lnSpc>
                <a:spcPct val="120000"/>
              </a:lnSpc>
            </a:pPr>
            <a:r>
              <a:rPr lang="ko-KR" altLang="en-US" dirty="0"/>
              <a:t>최근 </a:t>
            </a:r>
            <a:r>
              <a:rPr lang="en-US" altLang="ko-KR" dirty="0"/>
              <a:t>10</a:t>
            </a:r>
            <a:r>
              <a:rPr lang="ko-KR" altLang="en-US" dirty="0"/>
              <a:t>년 동안에 세계 </a:t>
            </a:r>
            <a:r>
              <a:rPr lang="en-US" altLang="ko-KR" dirty="0"/>
              <a:t>10</a:t>
            </a:r>
            <a:r>
              <a:rPr lang="ko-KR" altLang="en-US" dirty="0"/>
              <a:t>대 기업</a:t>
            </a:r>
            <a:r>
              <a:rPr lang="en-US" altLang="ko-KR" dirty="0"/>
              <a:t>(</a:t>
            </a:r>
            <a:r>
              <a:rPr lang="ko-KR" altLang="en-US" dirty="0"/>
              <a:t>시장가치 기준</a:t>
            </a:r>
            <a:r>
              <a:rPr lang="en-US" altLang="ko-KR" dirty="0"/>
              <a:t>) </a:t>
            </a:r>
            <a:r>
              <a:rPr lang="ko-KR" altLang="en-US" dirty="0" smtClean="0"/>
              <a:t>구성에는 큰 변화가 있었다</a:t>
            </a:r>
            <a:r>
              <a:rPr lang="en-US" altLang="ko-KR" dirty="0" smtClean="0"/>
              <a:t>. </a:t>
            </a:r>
            <a:r>
              <a:rPr lang="ko-KR" altLang="en-US" dirty="0" smtClean="0"/>
              <a:t>거대 에너지</a:t>
            </a:r>
            <a:r>
              <a:rPr lang="en-US" altLang="ko-KR" dirty="0" smtClean="0"/>
              <a:t>, </a:t>
            </a:r>
            <a:r>
              <a:rPr lang="ko-KR" altLang="en-US" dirty="0" smtClean="0"/>
              <a:t>금융기업</a:t>
            </a:r>
            <a:r>
              <a:rPr lang="en-US" altLang="ko-KR" dirty="0" smtClean="0"/>
              <a:t>, </a:t>
            </a:r>
            <a:r>
              <a:rPr lang="ko-KR" altLang="en-US" dirty="0" smtClean="0"/>
              <a:t>그리고 </a:t>
            </a:r>
            <a:r>
              <a:rPr lang="en-US" altLang="ko-KR" dirty="0" smtClean="0"/>
              <a:t>100</a:t>
            </a:r>
            <a:r>
              <a:rPr lang="ko-KR" altLang="en-US" dirty="0" smtClean="0"/>
              <a:t>년 이상 지속 성장한 </a:t>
            </a:r>
            <a:r>
              <a:rPr lang="ko-KR" altLang="en-US" dirty="0" err="1" smtClean="0"/>
              <a:t>초우량</a:t>
            </a:r>
            <a:r>
              <a:rPr lang="ko-KR" altLang="en-US" dirty="0" smtClean="0"/>
              <a:t> 제조기업들이 밀려나고 그 자리를 구글</a:t>
            </a:r>
            <a:r>
              <a:rPr lang="en-US" altLang="ko-KR" dirty="0" smtClean="0"/>
              <a:t>, </a:t>
            </a:r>
            <a:r>
              <a:rPr lang="ko-KR" altLang="en-US" dirty="0" smtClean="0"/>
              <a:t>애플</a:t>
            </a:r>
            <a:r>
              <a:rPr lang="en-US" altLang="ko-KR" dirty="0" smtClean="0"/>
              <a:t>, </a:t>
            </a:r>
            <a:r>
              <a:rPr lang="ko-KR" altLang="en-US" dirty="0" smtClean="0"/>
              <a:t>아마존</a:t>
            </a:r>
            <a:r>
              <a:rPr lang="en-US" altLang="ko-KR" dirty="0" smtClean="0"/>
              <a:t>, </a:t>
            </a:r>
            <a:r>
              <a:rPr lang="ko-KR" altLang="en-US" dirty="0" smtClean="0"/>
              <a:t>페이스북</a:t>
            </a:r>
            <a:r>
              <a:rPr lang="en-US" altLang="ko-KR" dirty="0" smtClean="0"/>
              <a:t>, </a:t>
            </a:r>
            <a:r>
              <a:rPr lang="ko-KR" altLang="en-US" dirty="0" smtClean="0"/>
              <a:t>중국의 알리바바</a:t>
            </a:r>
            <a:r>
              <a:rPr lang="en-US" altLang="ko-KR" dirty="0" smtClean="0"/>
              <a:t>, </a:t>
            </a:r>
            <a:r>
              <a:rPr lang="ko-KR" altLang="en-US" dirty="0" smtClean="0"/>
              <a:t>텐센트 등 </a:t>
            </a:r>
            <a:r>
              <a:rPr lang="en-US" altLang="ko-KR" dirty="0"/>
              <a:t>1990</a:t>
            </a:r>
            <a:r>
              <a:rPr lang="ko-KR" altLang="en-US" dirty="0"/>
              <a:t>년대 이후 창업한 신생기업들이 </a:t>
            </a:r>
            <a:r>
              <a:rPr lang="ko-KR" altLang="en-US" dirty="0" smtClean="0"/>
              <a:t>차지했다</a:t>
            </a:r>
            <a:r>
              <a:rPr lang="en-US" altLang="ko-KR" dirty="0" smtClean="0"/>
              <a:t>.</a:t>
            </a:r>
          </a:p>
          <a:p>
            <a:pPr>
              <a:lnSpc>
                <a:spcPct val="120000"/>
              </a:lnSpc>
            </a:pPr>
            <a:r>
              <a:rPr lang="ko-KR" altLang="en-US" dirty="0" smtClean="0"/>
              <a:t>이 기업들의 기적적</a:t>
            </a:r>
            <a:r>
              <a:rPr lang="en-US" altLang="ko-KR" dirty="0" smtClean="0"/>
              <a:t> </a:t>
            </a:r>
            <a:r>
              <a:rPr lang="ko-KR" altLang="en-US" dirty="0" smtClean="0"/>
              <a:t>성공에는 </a:t>
            </a:r>
            <a:r>
              <a:rPr lang="en-US" altLang="ko-KR" dirty="0" smtClean="0"/>
              <a:t>‘</a:t>
            </a:r>
            <a:r>
              <a:rPr lang="ko-KR" altLang="en-US" dirty="0" smtClean="0"/>
              <a:t>네트워크 효과</a:t>
            </a:r>
            <a:r>
              <a:rPr lang="en-US" altLang="ko-KR" dirty="0" smtClean="0"/>
              <a:t>’</a:t>
            </a:r>
            <a:r>
              <a:rPr lang="ko-KR" altLang="en-US" dirty="0" smtClean="0"/>
              <a:t>와 강력한 </a:t>
            </a:r>
            <a:r>
              <a:rPr lang="en-US" altLang="ko-KR" dirty="0" smtClean="0"/>
              <a:t>‘</a:t>
            </a:r>
            <a:r>
              <a:rPr lang="ko-KR" altLang="en-US" dirty="0" smtClean="0"/>
              <a:t>수확체증 경제</a:t>
            </a:r>
            <a:r>
              <a:rPr lang="en-US" altLang="ko-KR" dirty="0" smtClean="0"/>
              <a:t>’</a:t>
            </a:r>
            <a:r>
              <a:rPr lang="ko-KR" altLang="en-US" dirty="0" smtClean="0"/>
              <a:t>가 크게 작용한 것으로 보인다</a:t>
            </a:r>
            <a:r>
              <a:rPr lang="en-US" altLang="ko-KR" dirty="0" smtClean="0"/>
              <a:t>.</a:t>
            </a:r>
          </a:p>
        </p:txBody>
      </p:sp>
    </p:spTree>
    <p:extLst>
      <p:ext uri="{BB962C8B-B14F-4D97-AF65-F5344CB8AC3E}">
        <p14:creationId xmlns:p14="http://schemas.microsoft.com/office/powerpoint/2010/main" val="3189153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r>
              <a:rPr lang="en-US" altLang="ko-KR" dirty="0" smtClean="0"/>
              <a:t>I. </a:t>
            </a:r>
            <a:r>
              <a:rPr lang="ko-KR" altLang="en-US" dirty="0" smtClean="0"/>
              <a:t>네트워크효과</a:t>
            </a:r>
            <a:endParaRPr lang="ko-KR" altLang="en-US" dirty="0"/>
          </a:p>
        </p:txBody>
      </p:sp>
      <p:sp>
        <p:nvSpPr>
          <p:cNvPr id="3" name="내용 개체 틀 2"/>
          <p:cNvSpPr>
            <a:spLocks noGrp="1"/>
          </p:cNvSpPr>
          <p:nvPr>
            <p:ph idx="1"/>
          </p:nvPr>
        </p:nvSpPr>
        <p:spPr/>
        <p:txBody>
          <a:bodyPr>
            <a:normAutofit fontScale="92500"/>
          </a:bodyPr>
          <a:lstStyle/>
          <a:p>
            <a:pPr>
              <a:lnSpc>
                <a:spcPct val="120000"/>
              </a:lnSpc>
            </a:pPr>
            <a:r>
              <a:rPr lang="ko-KR" altLang="ko-KR" dirty="0" smtClean="0"/>
              <a:t>네트워크 </a:t>
            </a:r>
            <a:r>
              <a:rPr lang="ko-KR" altLang="ko-KR" dirty="0"/>
              <a:t>효과를</a:t>
            </a:r>
            <a:r>
              <a:rPr lang="en-US" altLang="ko-KR" dirty="0"/>
              <a:t> ‘</a:t>
            </a:r>
            <a:r>
              <a:rPr lang="ko-KR" altLang="ko-KR" dirty="0"/>
              <a:t>네트워크 외부 효과</a:t>
            </a:r>
            <a:r>
              <a:rPr lang="en-US" altLang="ko-KR" dirty="0"/>
              <a:t>(network externality)’ </a:t>
            </a:r>
            <a:r>
              <a:rPr lang="ko-KR" altLang="ko-KR" dirty="0"/>
              <a:t>또는</a:t>
            </a:r>
            <a:r>
              <a:rPr lang="en-US" altLang="ko-KR" dirty="0"/>
              <a:t> ‘</a:t>
            </a:r>
            <a:r>
              <a:rPr lang="ko-KR" altLang="ko-KR" dirty="0"/>
              <a:t>수요 측 규모의 경제</a:t>
            </a:r>
            <a:r>
              <a:rPr lang="en-US" altLang="ko-KR" dirty="0"/>
              <a:t>(demand-side economies of scale)’</a:t>
            </a:r>
            <a:r>
              <a:rPr lang="ko-KR" altLang="ko-KR" dirty="0"/>
              <a:t>라고 부르기도 한다</a:t>
            </a:r>
            <a:r>
              <a:rPr lang="en-US" altLang="ko-KR" dirty="0"/>
              <a:t>. </a:t>
            </a:r>
            <a:r>
              <a:rPr lang="ko-KR" altLang="ko-KR" dirty="0"/>
              <a:t>네트워크효과는 어떤 상품이나 서비스 사용가치가</a:t>
            </a:r>
            <a:r>
              <a:rPr lang="en-US" altLang="ko-KR" dirty="0"/>
              <a:t>, </a:t>
            </a:r>
            <a:r>
              <a:rPr lang="ko-KR" altLang="ko-KR" dirty="0"/>
              <a:t>그 상품이나 서비스를 쓰는 사람들이 많아질수록</a:t>
            </a:r>
            <a:r>
              <a:rPr lang="en-US" altLang="ko-KR" dirty="0"/>
              <a:t>, </a:t>
            </a:r>
            <a:r>
              <a:rPr lang="ko-KR" altLang="ko-KR" dirty="0"/>
              <a:t>커지는 것을 뜻한다</a:t>
            </a:r>
            <a:r>
              <a:rPr lang="en-US" altLang="ko-KR" dirty="0"/>
              <a:t>. </a:t>
            </a:r>
            <a:endParaRPr lang="en-US" altLang="ko-KR" dirty="0" smtClean="0"/>
          </a:p>
          <a:p>
            <a:pPr>
              <a:lnSpc>
                <a:spcPct val="120000"/>
              </a:lnSpc>
            </a:pPr>
            <a:r>
              <a:rPr lang="ko-KR" altLang="en-US" dirty="0" smtClean="0"/>
              <a:t>네트워크효과는 여러 가지 유형이 있다</a:t>
            </a:r>
            <a:r>
              <a:rPr lang="en-US" altLang="ko-KR" dirty="0" smtClean="0"/>
              <a:t>.</a:t>
            </a:r>
          </a:p>
          <a:p>
            <a:pPr lvl="1">
              <a:lnSpc>
                <a:spcPct val="120000"/>
              </a:lnSpc>
            </a:pPr>
            <a:r>
              <a:rPr lang="en-US" altLang="ko-KR" dirty="0"/>
              <a:t>Direct Network </a:t>
            </a:r>
            <a:r>
              <a:rPr lang="en-US" altLang="ko-KR" dirty="0" smtClean="0"/>
              <a:t>Effect</a:t>
            </a:r>
            <a:endParaRPr lang="en-US" altLang="ko-KR" dirty="0"/>
          </a:p>
          <a:p>
            <a:pPr lvl="1">
              <a:lnSpc>
                <a:spcPct val="120000"/>
              </a:lnSpc>
            </a:pPr>
            <a:r>
              <a:rPr lang="en-US" altLang="ko-KR" dirty="0"/>
              <a:t>Indirect Network Effect : PC</a:t>
            </a:r>
            <a:r>
              <a:rPr lang="ko-KR" altLang="en-US" dirty="0"/>
              <a:t> </a:t>
            </a:r>
            <a:r>
              <a:rPr lang="en-US" altLang="ko-KR" dirty="0"/>
              <a:t>OS</a:t>
            </a:r>
            <a:r>
              <a:rPr lang="ko-KR" altLang="en-US" dirty="0"/>
              <a:t>와 </a:t>
            </a:r>
            <a:r>
              <a:rPr lang="ko-KR" altLang="en-US" dirty="0" smtClean="0"/>
              <a:t>응용프로그램</a:t>
            </a:r>
            <a:endParaRPr lang="en-US" altLang="ko-KR" dirty="0"/>
          </a:p>
          <a:p>
            <a:pPr lvl="1">
              <a:lnSpc>
                <a:spcPct val="120000"/>
              </a:lnSpc>
            </a:pPr>
            <a:r>
              <a:rPr lang="en-US" altLang="ko-KR" dirty="0"/>
              <a:t>Two-sided Network Effect : Airbnb</a:t>
            </a:r>
            <a:r>
              <a:rPr lang="ko-KR" altLang="en-US" dirty="0"/>
              <a:t>와</a:t>
            </a:r>
            <a:r>
              <a:rPr lang="en-US" altLang="ko-KR" dirty="0"/>
              <a:t> Uber </a:t>
            </a:r>
          </a:p>
          <a:p>
            <a:pPr>
              <a:lnSpc>
                <a:spcPct val="120000"/>
              </a:lnSpc>
            </a:pPr>
            <a:endParaRPr lang="en-US" altLang="ko-KR" dirty="0" smtClean="0"/>
          </a:p>
        </p:txBody>
      </p:sp>
    </p:spTree>
    <p:extLst>
      <p:ext uri="{BB962C8B-B14F-4D97-AF65-F5344CB8AC3E}">
        <p14:creationId xmlns:p14="http://schemas.microsoft.com/office/powerpoint/2010/main" val="2665466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pPr algn="l"/>
            <a:r>
              <a:rPr lang="ko-KR" altLang="en-US" dirty="0" smtClean="0"/>
              <a:t>디지털</a:t>
            </a:r>
            <a:r>
              <a:rPr lang="ko-KR" altLang="ko-KR" dirty="0" smtClean="0"/>
              <a:t> 기업의 핵심 </a:t>
            </a:r>
            <a:r>
              <a:rPr lang="ko-KR" altLang="en-US" dirty="0" smtClean="0"/>
              <a:t>경쟁력</a:t>
            </a:r>
            <a:endParaRPr lang="ko-KR" altLang="en-US" dirty="0"/>
          </a:p>
        </p:txBody>
      </p:sp>
      <p:sp>
        <p:nvSpPr>
          <p:cNvPr id="3" name="내용 개체 틀 2"/>
          <p:cNvSpPr>
            <a:spLocks noGrp="1"/>
          </p:cNvSpPr>
          <p:nvPr>
            <p:ph idx="1"/>
          </p:nvPr>
        </p:nvSpPr>
        <p:spPr/>
        <p:txBody>
          <a:bodyPr>
            <a:normAutofit fontScale="77500" lnSpcReduction="20000"/>
          </a:bodyPr>
          <a:lstStyle/>
          <a:p>
            <a:pPr>
              <a:lnSpc>
                <a:spcPct val="120000"/>
              </a:lnSpc>
            </a:pPr>
            <a:r>
              <a:rPr lang="ko-KR" altLang="ko-KR" dirty="0" smtClean="0"/>
              <a:t>네트워크효과는 </a:t>
            </a:r>
            <a:r>
              <a:rPr lang="ko-KR" altLang="en-US" dirty="0" smtClean="0"/>
              <a:t>오랫동안 기업의 주요 경쟁력 요소로 인식되어 왔다</a:t>
            </a:r>
            <a:r>
              <a:rPr lang="en-US" altLang="ko-KR" dirty="0" smtClean="0"/>
              <a:t>. </a:t>
            </a:r>
            <a:r>
              <a:rPr lang="ko-KR" altLang="en-US" dirty="0" smtClean="0"/>
              <a:t>새로운 고객 확보는 물론</a:t>
            </a:r>
            <a:r>
              <a:rPr lang="en-US" altLang="ko-KR" dirty="0" smtClean="0"/>
              <a:t>,</a:t>
            </a:r>
            <a:r>
              <a:rPr lang="ko-KR" altLang="en-US" dirty="0" smtClean="0"/>
              <a:t> </a:t>
            </a:r>
            <a:r>
              <a:rPr lang="ko-KR" altLang="ko-KR" dirty="0" smtClean="0"/>
              <a:t>기존 </a:t>
            </a:r>
            <a:r>
              <a:rPr lang="ko-KR" altLang="ko-KR" dirty="0"/>
              <a:t>사용자가 다른 선택을 하는 </a:t>
            </a:r>
            <a:r>
              <a:rPr lang="ko-KR" altLang="ko-KR" dirty="0" smtClean="0"/>
              <a:t>데 </a:t>
            </a:r>
            <a:r>
              <a:rPr lang="ko-KR" altLang="ko-KR" dirty="0"/>
              <a:t>큰 장애로 작용한다</a:t>
            </a:r>
            <a:r>
              <a:rPr lang="en-US" altLang="ko-KR" dirty="0"/>
              <a:t>. </a:t>
            </a:r>
            <a:r>
              <a:rPr lang="en-US" altLang="ko-KR" dirty="0" smtClean="0"/>
              <a:t>‘</a:t>
            </a:r>
            <a:r>
              <a:rPr lang="en-US" altLang="ko-KR" dirty="0"/>
              <a:t>Switching-Costs</a:t>
            </a:r>
            <a:r>
              <a:rPr lang="en-US" altLang="ko-KR" dirty="0" smtClean="0"/>
              <a:t>’, </a:t>
            </a:r>
            <a:r>
              <a:rPr lang="en-US" altLang="ko-KR" dirty="0"/>
              <a:t>‘Lock-in-Effect</a:t>
            </a:r>
            <a:r>
              <a:rPr lang="en-US" altLang="ko-KR" dirty="0" smtClean="0"/>
              <a:t>’</a:t>
            </a:r>
            <a:r>
              <a:rPr lang="ko-KR" altLang="ko-KR" dirty="0" smtClean="0"/>
              <a:t>가 </a:t>
            </a:r>
            <a:r>
              <a:rPr lang="ko-KR" altLang="ko-KR" dirty="0"/>
              <a:t>있다는 것이다</a:t>
            </a:r>
            <a:r>
              <a:rPr lang="en-US" altLang="ko-KR" dirty="0" smtClean="0"/>
              <a:t>.</a:t>
            </a:r>
          </a:p>
          <a:p>
            <a:pPr>
              <a:lnSpc>
                <a:spcPct val="120000"/>
              </a:lnSpc>
            </a:pPr>
            <a:r>
              <a:rPr lang="ko-KR" altLang="en-US" dirty="0"/>
              <a:t>디지털 기업</a:t>
            </a:r>
            <a:r>
              <a:rPr lang="en-US" altLang="ko-KR" dirty="0"/>
              <a:t>, </a:t>
            </a:r>
            <a:r>
              <a:rPr lang="ko-KR" altLang="en-US" dirty="0"/>
              <a:t>플랫폼 기업의 네트워크효과는 전통적인</a:t>
            </a:r>
            <a:r>
              <a:rPr lang="en-US" altLang="ko-KR" dirty="0"/>
              <a:t>, </a:t>
            </a:r>
            <a:r>
              <a:rPr lang="ko-KR" altLang="en-US" dirty="0"/>
              <a:t>보통의 네트워크효과보다 훨씬 강력하다</a:t>
            </a:r>
            <a:r>
              <a:rPr lang="en-US" altLang="ko-KR" dirty="0"/>
              <a:t>. </a:t>
            </a:r>
            <a:r>
              <a:rPr lang="ko-KR" altLang="en-US" dirty="0" err="1"/>
              <a:t>카톡</a:t>
            </a:r>
            <a:r>
              <a:rPr lang="en-US" altLang="ko-KR" dirty="0"/>
              <a:t>, </a:t>
            </a:r>
            <a:r>
              <a:rPr lang="ko-KR" altLang="en-US" dirty="0" err="1"/>
              <a:t>페이스북</a:t>
            </a:r>
            <a:r>
              <a:rPr lang="ko-KR" altLang="en-US" dirty="0"/>
              <a:t> 사례에서 처럼 핵심 경쟁력이 네트워크 효과 그 자체일 수 있기 때문이다</a:t>
            </a:r>
            <a:r>
              <a:rPr lang="en-US" altLang="ko-KR" dirty="0" smtClean="0"/>
              <a:t>.</a:t>
            </a:r>
            <a:endParaRPr lang="ko-KR" altLang="ko-KR" dirty="0"/>
          </a:p>
          <a:p>
            <a:pPr>
              <a:lnSpc>
                <a:spcPct val="120000"/>
              </a:lnSpc>
            </a:pPr>
            <a:r>
              <a:rPr lang="ko-KR" altLang="ko-KR" dirty="0" smtClean="0"/>
              <a:t>애플</a:t>
            </a:r>
            <a:r>
              <a:rPr lang="ko-KR" altLang="en-US" dirty="0"/>
              <a:t>을 네트워크효과의 사례로</a:t>
            </a:r>
            <a:r>
              <a:rPr lang="ko-KR" altLang="ko-KR" dirty="0"/>
              <a:t> </a:t>
            </a:r>
            <a:r>
              <a:rPr lang="ko-KR" altLang="en-US" dirty="0" smtClean="0"/>
              <a:t>들기도 한다</a:t>
            </a:r>
            <a:r>
              <a:rPr lang="en-US" altLang="ko-KR" dirty="0" smtClean="0"/>
              <a:t>. </a:t>
            </a:r>
            <a:r>
              <a:rPr lang="ko-KR" altLang="ko-KR" dirty="0"/>
              <a:t>애플은</a:t>
            </a:r>
            <a:r>
              <a:rPr lang="en-US" altLang="ko-KR" dirty="0"/>
              <a:t> MacBook, </a:t>
            </a:r>
            <a:r>
              <a:rPr lang="en-US" altLang="ko-KR" dirty="0" smtClean="0"/>
              <a:t>iPad, iPhone, iPod, Apple TV </a:t>
            </a:r>
            <a:r>
              <a:rPr lang="ko-KR" altLang="ko-KR" dirty="0"/>
              <a:t>등 다양한 기기들을 판매한다</a:t>
            </a:r>
            <a:r>
              <a:rPr lang="en-US" altLang="ko-KR" dirty="0"/>
              <a:t>. </a:t>
            </a:r>
            <a:r>
              <a:rPr lang="ko-KR" altLang="ko-KR" dirty="0"/>
              <a:t>그런데 이 모든 </a:t>
            </a:r>
            <a:r>
              <a:rPr lang="ko-KR" altLang="ko-KR" dirty="0" smtClean="0"/>
              <a:t>기기들</a:t>
            </a:r>
            <a:r>
              <a:rPr lang="ko-KR" altLang="en-US" dirty="0" smtClean="0"/>
              <a:t>의</a:t>
            </a:r>
            <a:r>
              <a:rPr lang="ko-KR" altLang="ko-KR" dirty="0" smtClean="0"/>
              <a:t> </a:t>
            </a:r>
            <a:r>
              <a:rPr lang="ko-KR" altLang="ko-KR" dirty="0"/>
              <a:t>상호 작용을 쉽고 더욱 직관적으로 만드는 공통의 일관된 </a:t>
            </a:r>
            <a:r>
              <a:rPr lang="en-US" altLang="ko-KR" dirty="0" smtClean="0"/>
              <a:t>Operating </a:t>
            </a:r>
            <a:r>
              <a:rPr lang="en-US" altLang="ko-KR" dirty="0"/>
              <a:t>System</a:t>
            </a:r>
            <a:r>
              <a:rPr lang="ko-KR" altLang="ko-KR" dirty="0"/>
              <a:t>을 사용함으로써 </a:t>
            </a:r>
            <a:r>
              <a:rPr lang="ko-KR" altLang="en-US" dirty="0" smtClean="0"/>
              <a:t>개별</a:t>
            </a:r>
            <a:r>
              <a:rPr lang="ko-KR" altLang="ko-KR" dirty="0" smtClean="0"/>
              <a:t> 기기의 성능을 </a:t>
            </a:r>
            <a:r>
              <a:rPr lang="ko-KR" altLang="ko-KR" dirty="0"/>
              <a:t>확실히 높일 수 있게 된다</a:t>
            </a:r>
            <a:r>
              <a:rPr lang="en-US" altLang="ko-KR" dirty="0"/>
              <a:t>. </a:t>
            </a:r>
            <a:r>
              <a:rPr lang="ko-KR" altLang="ko-KR" dirty="0"/>
              <a:t>고객으로 하여금 애플 기기들만 사도록 유도할 수 있는 것이다</a:t>
            </a:r>
            <a:r>
              <a:rPr lang="en-US" altLang="ko-KR" dirty="0"/>
              <a:t>. </a:t>
            </a:r>
            <a:endParaRPr lang="en-US" altLang="ko-KR" dirty="0" smtClean="0"/>
          </a:p>
          <a:p>
            <a:pPr marL="0" indent="0">
              <a:lnSpc>
                <a:spcPct val="120000"/>
              </a:lnSpc>
              <a:buNone/>
            </a:pPr>
            <a:endParaRPr lang="ko-KR" altLang="ko-KR" dirty="0"/>
          </a:p>
        </p:txBody>
      </p:sp>
    </p:spTree>
    <p:extLst>
      <p:ext uri="{BB962C8B-B14F-4D97-AF65-F5344CB8AC3E}">
        <p14:creationId xmlns:p14="http://schemas.microsoft.com/office/powerpoint/2010/main" val="5506403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pPr algn="l"/>
            <a:r>
              <a:rPr lang="en-US" altLang="ko-KR" dirty="0"/>
              <a:t>&lt;</a:t>
            </a:r>
            <a:r>
              <a:rPr lang="ko-KR" altLang="en-US" dirty="0"/>
              <a:t>참조</a:t>
            </a:r>
            <a:r>
              <a:rPr lang="en-US" altLang="ko-KR" dirty="0"/>
              <a:t>&gt;Metcalfe's law</a:t>
            </a:r>
            <a:endParaRPr lang="ko-KR" altLang="en-US" dirty="0"/>
          </a:p>
        </p:txBody>
      </p:sp>
      <mc:AlternateContent xmlns:mc="http://schemas.openxmlformats.org/markup-compatibility/2006" xmlns:a14="http://schemas.microsoft.com/office/drawing/2010/main">
        <mc:Choice Requires="a14">
          <p:sp>
            <p:nvSpPr>
              <p:cNvPr id="3" name="내용 개체 틀 2"/>
              <p:cNvSpPr>
                <a:spLocks noGrp="1"/>
              </p:cNvSpPr>
              <p:nvPr>
                <p:ph idx="1"/>
              </p:nvPr>
            </p:nvSpPr>
            <p:spPr>
              <a:xfrm>
                <a:off x="1309688" y="1914526"/>
                <a:ext cx="6548438" cy="4525963"/>
              </a:xfrm>
            </p:spPr>
            <p:txBody>
              <a:bodyPr>
                <a:normAutofit/>
              </a:bodyPr>
              <a:lstStyle/>
              <a:p>
                <a:r>
                  <a:rPr lang="en-US" altLang="ko-KR" sz="2400" dirty="0"/>
                  <a:t>Network</a:t>
                </a:r>
                <a:r>
                  <a:rPr lang="ko-KR" altLang="en-US" sz="2400" dirty="0"/>
                  <a:t> </a:t>
                </a:r>
                <a:r>
                  <a:rPr lang="en-US" altLang="ko-KR" sz="2400" dirty="0"/>
                  <a:t>Value = Number of links in a  fully connected network </a:t>
                </a:r>
                <a14:m>
                  <m:oMath xmlns:m="http://schemas.openxmlformats.org/officeDocument/2006/math">
                    <m:r>
                      <a:rPr lang="en-US" altLang="ko-KR" sz="2400" i="1" dirty="0" smtClean="0">
                        <a:latin typeface="Cambria Math" panose="02040503050406030204" pitchFamily="18" charset="0"/>
                        <a:ea typeface="Cambria Math" panose="02040503050406030204" pitchFamily="18" charset="0"/>
                      </a:rPr>
                      <m:t>×</m:t>
                    </m:r>
                  </m:oMath>
                </a14:m>
                <a:r>
                  <a:rPr lang="en-US" altLang="ko-KR" sz="2400" dirty="0"/>
                  <a:t> Value per link</a:t>
                </a:r>
              </a:p>
              <a:p>
                <a:r>
                  <a:rPr lang="en-US" altLang="ko-KR" sz="2400" dirty="0"/>
                  <a:t>Number of links = n(n-1)/</a:t>
                </a:r>
                <a:r>
                  <a:rPr lang="en-US" altLang="ko-KR" sz="2400" dirty="0" smtClean="0"/>
                  <a:t>2</a:t>
                </a:r>
              </a:p>
              <a:p>
                <a:endParaRPr lang="en-US" altLang="ko-KR" sz="2400" dirty="0"/>
              </a:p>
              <a:p>
                <a:r>
                  <a:rPr lang="en-US" altLang="ko-KR" sz="2400" b="1" dirty="0"/>
                  <a:t>Network Value </a:t>
                </a:r>
                <a14:m>
                  <m:oMath xmlns:m="http://schemas.openxmlformats.org/officeDocument/2006/math">
                    <m:r>
                      <a:rPr lang="en-US" altLang="ko-KR" sz="2400" i="1" dirty="0">
                        <a:latin typeface="Cambria Math" panose="02040503050406030204" pitchFamily="18" charset="0"/>
                        <a:ea typeface="Cambria Math" panose="02040503050406030204" pitchFamily="18" charset="0"/>
                      </a:rPr>
                      <m:t>≈</m:t>
                    </m:r>
                  </m:oMath>
                </a14:m>
                <a:r>
                  <a:rPr lang="en-US" altLang="ko-KR" sz="2400" b="1" dirty="0"/>
                  <a:t> k1 x n^2 </a:t>
                </a:r>
                <a:endParaRPr lang="en-US" altLang="ko-KR" sz="2400" b="1" dirty="0" smtClean="0"/>
              </a:p>
              <a:p>
                <a:endParaRPr lang="en-US" altLang="ko-KR" sz="2400" b="1" dirty="0"/>
              </a:p>
              <a:p>
                <a:endParaRPr lang="en-US" altLang="ko-KR" sz="2400" dirty="0"/>
              </a:p>
              <a:p>
                <a:r>
                  <a:rPr lang="ko-KR" altLang="en-US" sz="2400" dirty="0"/>
                  <a:t>어떤 비즈니스모델이 네트워크효과를 갖는다는 것은</a:t>
                </a:r>
                <a:r>
                  <a:rPr lang="en-US" altLang="ko-KR" sz="2400" dirty="0"/>
                  <a:t>,</a:t>
                </a:r>
                <a:r>
                  <a:rPr lang="ko-KR" altLang="en-US" sz="2400" dirty="0"/>
                  <a:t> </a:t>
                </a:r>
                <a:endParaRPr lang="en-US" altLang="ko-KR" sz="2400" dirty="0"/>
              </a:p>
              <a:p>
                <a:pPr marL="400050" lvl="1" indent="0">
                  <a:buNone/>
                </a:pPr>
                <a:r>
                  <a:rPr lang="en-US" altLang="ko-KR" sz="2000" dirty="0"/>
                  <a:t>Network Value </a:t>
                </a:r>
                <a14:m>
                  <m:oMath xmlns:m="http://schemas.openxmlformats.org/officeDocument/2006/math">
                    <m:r>
                      <a:rPr lang="en-US" altLang="ko-KR" sz="2000" i="1" dirty="0" smtClean="0">
                        <a:latin typeface="Cambria Math" panose="02040503050406030204" pitchFamily="18" charset="0"/>
                        <a:ea typeface="Cambria Math" panose="02040503050406030204" pitchFamily="18" charset="0"/>
                      </a:rPr>
                      <m:t>≈</m:t>
                    </m:r>
                  </m:oMath>
                </a14:m>
                <a:r>
                  <a:rPr lang="en-US" altLang="ko-KR" sz="2000" dirty="0"/>
                  <a:t> k x n^(1+a), </a:t>
                </a:r>
                <a:r>
                  <a:rPr lang="en-US" altLang="ko-KR" sz="2000" dirty="0" smtClean="0"/>
                  <a:t>a&gt;0</a:t>
                </a:r>
                <a:endParaRPr lang="en-US" altLang="ko-KR" sz="2000" dirty="0"/>
              </a:p>
            </p:txBody>
          </p:sp>
        </mc:Choice>
        <mc:Fallback xmlns="">
          <p:sp>
            <p:nvSpPr>
              <p:cNvPr id="3" name="내용 개체 틀 2"/>
              <p:cNvSpPr>
                <a:spLocks noGrp="1" noRot="1" noChangeAspect="1" noMove="1" noResize="1" noEditPoints="1" noAdjustHandles="1" noChangeArrowheads="1" noChangeShapeType="1" noTextEdit="1"/>
              </p:cNvSpPr>
              <p:nvPr>
                <p:ph idx="1"/>
              </p:nvPr>
            </p:nvSpPr>
            <p:spPr>
              <a:xfrm>
                <a:off x="1309688" y="1914526"/>
                <a:ext cx="6548438" cy="4525963"/>
              </a:xfrm>
              <a:blipFill rotWithShape="0">
                <a:blip r:embed="rId3"/>
                <a:stretch>
                  <a:fillRect l="-1304" t="-1884" r="-2514"/>
                </a:stretch>
              </a:blipFill>
            </p:spPr>
            <p:txBody>
              <a:bodyPr/>
              <a:lstStyle/>
              <a:p>
                <a:r>
                  <a:rPr lang="ko-KR" altLang="en-US">
                    <a:noFill/>
                  </a:rPr>
                  <a:t> </a:t>
                </a:r>
              </a:p>
            </p:txBody>
          </p:sp>
        </mc:Fallback>
      </mc:AlternateContent>
      <p:pic>
        <p:nvPicPr>
          <p:cNvPr id="4" name="Picture 12" descr="https://upload.wikimedia.org/wikipedia/commons/0/0d/Network_effec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0379" y="1914526"/>
            <a:ext cx="1656184" cy="2699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6543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pPr algn="l"/>
            <a:r>
              <a:rPr lang="en-US" altLang="ko-KR" dirty="0" smtClean="0"/>
              <a:t>&lt;</a:t>
            </a:r>
            <a:r>
              <a:rPr lang="ko-KR" altLang="en-US" dirty="0" smtClean="0"/>
              <a:t>참조</a:t>
            </a:r>
            <a:r>
              <a:rPr lang="en-US" altLang="ko-KR" dirty="0" smtClean="0"/>
              <a:t>&gt;Data Network Effects</a:t>
            </a:r>
            <a:endParaRPr lang="ko-KR" altLang="en-US" dirty="0"/>
          </a:p>
        </p:txBody>
      </p:sp>
      <p:pic>
        <p:nvPicPr>
          <p:cNvPr id="4098" name="Picture 2" descr="ê´ë ¨ ì´ë¯¸ì§"/>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69137" y="2306782"/>
            <a:ext cx="4926863"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312024" y="1844825"/>
            <a:ext cx="3816424" cy="4524315"/>
          </a:xfrm>
          <a:prstGeom prst="rect">
            <a:avLst/>
          </a:prstGeom>
          <a:noFill/>
        </p:spPr>
        <p:txBody>
          <a:bodyPr wrap="square" rtlCol="0">
            <a:spAutoFit/>
          </a:bodyPr>
          <a:lstStyle/>
          <a:p>
            <a:r>
              <a:rPr lang="en-US" altLang="ko-KR" b="1" dirty="0"/>
              <a:t>Anne E. </a:t>
            </a:r>
            <a:r>
              <a:rPr lang="en-US" altLang="ko-KR" b="1" dirty="0" err="1"/>
              <a:t>Wojcicki</a:t>
            </a:r>
            <a:r>
              <a:rPr lang="ko-KR" altLang="en-US" b="1" dirty="0"/>
              <a:t>의 </a:t>
            </a:r>
            <a:endParaRPr lang="en-US" altLang="ko-KR" b="1" dirty="0"/>
          </a:p>
          <a:p>
            <a:r>
              <a:rPr lang="en-US" altLang="ko-KR" b="1" dirty="0"/>
              <a:t>‘</a:t>
            </a:r>
            <a:r>
              <a:rPr lang="en-US" altLang="ko-KR" b="1" dirty="0">
                <a:hlinkClick r:id="rId4"/>
              </a:rPr>
              <a:t>23andMe</a:t>
            </a:r>
            <a:r>
              <a:rPr lang="en-US" altLang="ko-KR" b="1" dirty="0"/>
              <a:t>’ </a:t>
            </a:r>
            <a:r>
              <a:rPr lang="ko-KR" altLang="en-US" b="1" dirty="0"/>
              <a:t>사례</a:t>
            </a:r>
            <a:endParaRPr lang="en-US" altLang="ko-KR" b="1" dirty="0"/>
          </a:p>
          <a:p>
            <a:endParaRPr lang="en-US" altLang="ko-KR" b="1" dirty="0"/>
          </a:p>
          <a:p>
            <a:r>
              <a:rPr lang="en-US" altLang="ko-KR" dirty="0"/>
              <a:t>“Find out what your DNA says about you and your family.”</a:t>
            </a:r>
          </a:p>
          <a:p>
            <a:endParaRPr lang="en-US" altLang="ko-KR" dirty="0"/>
          </a:p>
          <a:p>
            <a:r>
              <a:rPr lang="en-US" altLang="ko-KR" dirty="0"/>
              <a:t>The company was founded by Linda </a:t>
            </a:r>
            <a:r>
              <a:rPr lang="en-US" altLang="ko-KR" dirty="0" err="1"/>
              <a:t>Avey</a:t>
            </a:r>
            <a:r>
              <a:rPr lang="en-US" altLang="ko-KR" dirty="0"/>
              <a:t>, Paul </a:t>
            </a:r>
            <a:r>
              <a:rPr lang="en-US" altLang="ko-KR" dirty="0" err="1"/>
              <a:t>Cusenza</a:t>
            </a:r>
            <a:r>
              <a:rPr lang="en-US" altLang="ko-KR" dirty="0"/>
              <a:t> and Anne </a:t>
            </a:r>
            <a:r>
              <a:rPr lang="en-US" altLang="ko-KR" dirty="0" err="1"/>
              <a:t>Wojcicki</a:t>
            </a:r>
            <a:r>
              <a:rPr lang="en-US" altLang="ko-KR" dirty="0"/>
              <a:t> in 2006 to provide genetic testing and interpretation to individual consumers.</a:t>
            </a:r>
          </a:p>
          <a:p>
            <a:endParaRPr lang="en-US" altLang="ko-KR" dirty="0"/>
          </a:p>
          <a:p>
            <a:r>
              <a:rPr lang="en-US" altLang="ko-KR" dirty="0"/>
              <a:t>In 2017, … at a valuation $1.75 billion.</a:t>
            </a:r>
          </a:p>
          <a:p>
            <a:endParaRPr lang="en-US" altLang="ko-KR" dirty="0"/>
          </a:p>
          <a:p>
            <a:r>
              <a:rPr lang="en-US" altLang="ko-KR" dirty="0"/>
              <a:t>(Big Data </a:t>
            </a:r>
            <a:r>
              <a:rPr lang="ko-KR" altLang="en-US" dirty="0"/>
              <a:t>사례가 되기도 </a:t>
            </a:r>
            <a:r>
              <a:rPr lang="en-US" altLang="ko-KR" dirty="0"/>
              <a:t>…)</a:t>
            </a:r>
            <a:endParaRPr lang="ko-KR" altLang="en-US" dirty="0"/>
          </a:p>
        </p:txBody>
      </p:sp>
    </p:spTree>
    <p:extLst>
      <p:ext uri="{BB962C8B-B14F-4D97-AF65-F5344CB8AC3E}">
        <p14:creationId xmlns:p14="http://schemas.microsoft.com/office/powerpoint/2010/main" val="18042495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pPr algn="l"/>
            <a:r>
              <a:rPr lang="ko-KR" altLang="ko-KR" dirty="0"/>
              <a:t>긍정의 </a:t>
            </a:r>
            <a:r>
              <a:rPr lang="ko-KR" altLang="ko-KR" dirty="0" err="1" smtClean="0"/>
              <a:t>선순환</a:t>
            </a:r>
            <a:endParaRPr lang="ko-KR" altLang="en-US" dirty="0"/>
          </a:p>
        </p:txBody>
      </p:sp>
      <p:sp>
        <p:nvSpPr>
          <p:cNvPr id="3" name="내용 개체 틀 2"/>
          <p:cNvSpPr>
            <a:spLocks noGrp="1"/>
          </p:cNvSpPr>
          <p:nvPr>
            <p:ph idx="1"/>
          </p:nvPr>
        </p:nvSpPr>
        <p:spPr/>
        <p:txBody>
          <a:bodyPr>
            <a:normAutofit fontScale="77500" lnSpcReduction="20000"/>
          </a:bodyPr>
          <a:lstStyle/>
          <a:p>
            <a:pPr>
              <a:lnSpc>
                <a:spcPct val="120000"/>
              </a:lnSpc>
            </a:pPr>
            <a:r>
              <a:rPr lang="ko-KR" altLang="en-US" dirty="0" smtClean="0"/>
              <a:t>네트워크효과를 먼저 누리는 </a:t>
            </a:r>
            <a:r>
              <a:rPr lang="ko-KR" altLang="ko-KR" dirty="0" smtClean="0"/>
              <a:t>기업</a:t>
            </a:r>
            <a:r>
              <a:rPr lang="ko-KR" altLang="en-US" dirty="0" smtClean="0"/>
              <a:t>은</a:t>
            </a:r>
            <a:r>
              <a:rPr lang="ko-KR" altLang="ko-KR" dirty="0" smtClean="0"/>
              <a:t> </a:t>
            </a:r>
            <a:r>
              <a:rPr lang="ko-KR" altLang="ko-KR" dirty="0"/>
              <a:t>상품과 서비스의 질을 향상시키지 않아도</a:t>
            </a:r>
            <a:r>
              <a:rPr lang="en-US" altLang="ko-KR" dirty="0"/>
              <a:t>, </a:t>
            </a:r>
            <a:r>
              <a:rPr lang="ko-KR" altLang="ko-KR" dirty="0"/>
              <a:t>가격을 낮추지 않아도 사용자는 늘어나고</a:t>
            </a:r>
            <a:r>
              <a:rPr lang="en-US" altLang="ko-KR" dirty="0"/>
              <a:t>, </a:t>
            </a:r>
            <a:r>
              <a:rPr lang="ko-KR" altLang="ko-KR" dirty="0"/>
              <a:t>사용자가 늘어나면</a:t>
            </a:r>
            <a:r>
              <a:rPr lang="en-US" altLang="ko-KR" dirty="0"/>
              <a:t>,</a:t>
            </a:r>
            <a:r>
              <a:rPr lang="ko-KR" altLang="ko-KR" dirty="0"/>
              <a:t> 모든 사용자들의 사용가치가 다 함께 커</a:t>
            </a:r>
            <a:r>
              <a:rPr lang="ko-KR" altLang="en-US" dirty="0"/>
              <a:t>진다</a:t>
            </a:r>
            <a:r>
              <a:rPr lang="en-US" altLang="ko-KR" dirty="0"/>
              <a:t>. </a:t>
            </a:r>
            <a:r>
              <a:rPr lang="ko-KR" altLang="ko-KR" dirty="0" smtClean="0"/>
              <a:t>경쟁력이 </a:t>
            </a:r>
            <a:r>
              <a:rPr lang="ko-KR" altLang="ko-KR" dirty="0"/>
              <a:t>높아지고 사용자는 더 늘어난다</a:t>
            </a:r>
            <a:r>
              <a:rPr lang="en-US" altLang="ko-KR" dirty="0"/>
              <a:t>. </a:t>
            </a:r>
            <a:r>
              <a:rPr lang="ko-KR" altLang="ko-KR" dirty="0"/>
              <a:t>긍정의 선순환이 </a:t>
            </a:r>
            <a:r>
              <a:rPr lang="ko-KR" altLang="en-US" dirty="0" smtClean="0"/>
              <a:t>시작된다</a:t>
            </a:r>
            <a:r>
              <a:rPr lang="en-US" altLang="ko-KR" dirty="0"/>
              <a:t>.</a:t>
            </a:r>
            <a:r>
              <a:rPr lang="en-US" altLang="ko-KR" dirty="0" smtClean="0"/>
              <a:t> </a:t>
            </a:r>
          </a:p>
          <a:p>
            <a:pPr>
              <a:lnSpc>
                <a:spcPct val="120000"/>
              </a:lnSpc>
            </a:pPr>
            <a:r>
              <a:rPr lang="ko-KR" altLang="ko-KR" dirty="0"/>
              <a:t>새로 시작하는 경쟁사가 정말 획기적인</a:t>
            </a:r>
            <a:r>
              <a:rPr lang="en-US" altLang="ko-KR" dirty="0"/>
              <a:t> ‘Value </a:t>
            </a:r>
            <a:r>
              <a:rPr lang="en-US" altLang="ko-KR" dirty="0" smtClean="0"/>
              <a:t>Proposition</a:t>
            </a:r>
            <a:r>
              <a:rPr lang="en-US" altLang="ko-KR" dirty="0"/>
              <a:t>’</a:t>
            </a:r>
            <a:r>
              <a:rPr lang="ko-KR" altLang="ko-KR" dirty="0"/>
              <a:t>을 보여주지 못하면 네트워크효과를 이미 누리고 있는 사업자로부터 고객을 뺏어 오기가 </a:t>
            </a:r>
            <a:r>
              <a:rPr lang="ko-KR" altLang="en-US" dirty="0" smtClean="0"/>
              <a:t>매우</a:t>
            </a:r>
            <a:r>
              <a:rPr lang="ko-KR" altLang="ko-KR" dirty="0" smtClean="0"/>
              <a:t> </a:t>
            </a:r>
            <a:r>
              <a:rPr lang="ko-KR" altLang="ko-KR" dirty="0"/>
              <a:t>어렵다</a:t>
            </a:r>
            <a:r>
              <a:rPr lang="en-US" altLang="ko-KR" dirty="0" smtClean="0"/>
              <a:t>.</a:t>
            </a:r>
            <a:endParaRPr lang="en-US" altLang="ko-KR" dirty="0"/>
          </a:p>
          <a:p>
            <a:pPr>
              <a:lnSpc>
                <a:spcPct val="120000"/>
              </a:lnSpc>
            </a:pPr>
            <a:r>
              <a:rPr lang="ko-KR" altLang="ko-KR" dirty="0" smtClean="0"/>
              <a:t>비즈니스에서 매력적인</a:t>
            </a:r>
            <a:r>
              <a:rPr lang="en-US" altLang="ko-KR" dirty="0"/>
              <a:t>, </a:t>
            </a:r>
            <a:r>
              <a:rPr lang="ko-KR" altLang="ko-KR" dirty="0" smtClean="0"/>
              <a:t>누구나 </a:t>
            </a:r>
            <a:r>
              <a:rPr lang="ko-KR" altLang="ko-KR" dirty="0"/>
              <a:t>꿈꾸는 </a:t>
            </a:r>
            <a:r>
              <a:rPr lang="ko-KR" altLang="ko-KR" dirty="0" smtClean="0"/>
              <a:t>네트워크효과</a:t>
            </a:r>
            <a:r>
              <a:rPr lang="ko-KR" altLang="en-US" dirty="0" smtClean="0"/>
              <a:t>를 누리기 위해서는 제공하는 서비스에 대한 확실한 </a:t>
            </a:r>
            <a:r>
              <a:rPr lang="en-US" altLang="ko-KR" dirty="0" smtClean="0"/>
              <a:t>Needs</a:t>
            </a:r>
            <a:r>
              <a:rPr lang="ko-KR" altLang="en-US" dirty="0" smtClean="0"/>
              <a:t>와</a:t>
            </a:r>
            <a:r>
              <a:rPr lang="en-US" altLang="ko-KR" dirty="0" smtClean="0"/>
              <a:t> </a:t>
            </a:r>
            <a:r>
              <a:rPr lang="ko-KR" altLang="en-US" dirty="0" smtClean="0"/>
              <a:t>경쟁자보다 먼저</a:t>
            </a:r>
            <a:r>
              <a:rPr lang="en-US" altLang="ko-KR" dirty="0" smtClean="0"/>
              <a:t>, </a:t>
            </a:r>
            <a:r>
              <a:rPr lang="ko-KR" altLang="en-US" dirty="0" smtClean="0"/>
              <a:t>많은 사용자를 확보하는 것이 관건이다</a:t>
            </a:r>
            <a:r>
              <a:rPr lang="en-US" altLang="ko-KR" dirty="0" smtClean="0"/>
              <a:t>. </a:t>
            </a:r>
            <a:r>
              <a:rPr lang="ko-KR" altLang="en-US" dirty="0" smtClean="0"/>
              <a:t>다수 </a:t>
            </a:r>
            <a:r>
              <a:rPr lang="ko-KR" altLang="ko-KR" dirty="0"/>
              <a:t>사용자를 확보한 사업자의 </a:t>
            </a:r>
            <a:r>
              <a:rPr lang="ko-KR" altLang="ko-KR" dirty="0" smtClean="0"/>
              <a:t>경쟁력</a:t>
            </a:r>
            <a:r>
              <a:rPr lang="ko-KR" altLang="en-US" dirty="0" smtClean="0"/>
              <a:t>이</a:t>
            </a:r>
            <a:r>
              <a:rPr lang="ko-KR" altLang="ko-KR" dirty="0" smtClean="0"/>
              <a:t> </a:t>
            </a:r>
            <a:r>
              <a:rPr lang="ko-KR" altLang="ko-KR" dirty="0"/>
              <a:t>크고</a:t>
            </a:r>
            <a:r>
              <a:rPr lang="en-US" altLang="ko-KR" dirty="0"/>
              <a:t>, </a:t>
            </a:r>
            <a:r>
              <a:rPr lang="ko-KR" altLang="ko-KR" dirty="0" smtClean="0"/>
              <a:t>더 </a:t>
            </a:r>
            <a:r>
              <a:rPr lang="ko-KR" altLang="ko-KR" dirty="0"/>
              <a:t>많은 사용자를 끌어 </a:t>
            </a:r>
            <a:r>
              <a:rPr lang="ko-KR" altLang="ko-KR" dirty="0" smtClean="0"/>
              <a:t>들이</a:t>
            </a:r>
            <a:r>
              <a:rPr lang="ko-KR" altLang="en-US" dirty="0" smtClean="0"/>
              <a:t>는 바탕이 되기 때문이다</a:t>
            </a:r>
            <a:r>
              <a:rPr lang="en-US" altLang="ko-KR" dirty="0" smtClean="0"/>
              <a:t>. </a:t>
            </a:r>
          </a:p>
          <a:p>
            <a:pPr>
              <a:lnSpc>
                <a:spcPct val="120000"/>
              </a:lnSpc>
            </a:pPr>
            <a:endParaRPr lang="ko-KR" altLang="ko-KR" dirty="0"/>
          </a:p>
        </p:txBody>
      </p:sp>
    </p:spTree>
    <p:extLst>
      <p:ext uri="{BB962C8B-B14F-4D97-AF65-F5344CB8AC3E}">
        <p14:creationId xmlns:p14="http://schemas.microsoft.com/office/powerpoint/2010/main" val="2106332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r>
              <a:rPr lang="en-US" altLang="ko-KR" dirty="0" smtClean="0"/>
              <a:t>II. </a:t>
            </a:r>
            <a:r>
              <a:rPr lang="ko-KR" altLang="en-US" dirty="0" smtClean="0"/>
              <a:t>수확체증</a:t>
            </a:r>
            <a:endParaRPr lang="ko-KR" altLang="en-US" dirty="0"/>
          </a:p>
        </p:txBody>
      </p:sp>
      <p:sp>
        <p:nvSpPr>
          <p:cNvPr id="3" name="내용 개체 틀 2"/>
          <p:cNvSpPr>
            <a:spLocks noGrp="1"/>
          </p:cNvSpPr>
          <p:nvPr>
            <p:ph idx="1"/>
          </p:nvPr>
        </p:nvSpPr>
        <p:spPr/>
        <p:txBody>
          <a:bodyPr>
            <a:normAutofit fontScale="85000" lnSpcReduction="10000"/>
          </a:bodyPr>
          <a:lstStyle/>
          <a:p>
            <a:pPr>
              <a:lnSpc>
                <a:spcPct val="120000"/>
              </a:lnSpc>
            </a:pPr>
            <a:r>
              <a:rPr lang="ko-KR" altLang="ko-KR" dirty="0" smtClean="0"/>
              <a:t>디지털경제의 </a:t>
            </a:r>
            <a:r>
              <a:rPr lang="ko-KR" altLang="ko-KR" dirty="0"/>
              <a:t>근간이 되는</a:t>
            </a:r>
            <a:r>
              <a:rPr lang="en-US" altLang="ko-KR" dirty="0"/>
              <a:t> </a:t>
            </a:r>
            <a:r>
              <a:rPr lang="en-US" altLang="ko-KR" dirty="0" smtClean="0"/>
              <a:t>ICT(Information &amp; Communications Technology) </a:t>
            </a:r>
            <a:r>
              <a:rPr lang="ko-KR" altLang="en-US" dirty="0" smtClean="0"/>
              <a:t>산업에</a:t>
            </a:r>
            <a:r>
              <a:rPr lang="ko-KR" altLang="ko-KR" dirty="0" smtClean="0"/>
              <a:t>서</a:t>
            </a:r>
            <a:r>
              <a:rPr lang="ko-KR" altLang="en-US" dirty="0" smtClean="0"/>
              <a:t>는</a:t>
            </a:r>
            <a:r>
              <a:rPr lang="ko-KR" altLang="ko-KR" dirty="0" smtClean="0"/>
              <a:t> 한계</a:t>
            </a:r>
            <a:r>
              <a:rPr lang="ko-KR" altLang="en-US" dirty="0" smtClean="0"/>
              <a:t>생산</a:t>
            </a:r>
            <a:r>
              <a:rPr lang="ko-KR" altLang="ko-KR" dirty="0" smtClean="0"/>
              <a:t>비용이 </a:t>
            </a:r>
            <a:r>
              <a:rPr lang="ko-KR" altLang="ko-KR" dirty="0"/>
              <a:t>제로 또는 </a:t>
            </a:r>
            <a:r>
              <a:rPr lang="ko-KR" altLang="en-US" dirty="0" smtClean="0"/>
              <a:t>매우</a:t>
            </a:r>
            <a:r>
              <a:rPr lang="ko-KR" altLang="ko-KR" dirty="0" smtClean="0"/>
              <a:t> </a:t>
            </a:r>
            <a:r>
              <a:rPr lang="ko-KR" altLang="ko-KR" dirty="0"/>
              <a:t>작은 </a:t>
            </a:r>
            <a:r>
              <a:rPr lang="ko-KR" altLang="ko-KR" dirty="0" smtClean="0"/>
              <a:t>경우</a:t>
            </a:r>
            <a:r>
              <a:rPr lang="ko-KR" altLang="en-US" dirty="0" smtClean="0"/>
              <a:t>가 많다</a:t>
            </a:r>
            <a:r>
              <a:rPr lang="en-US" altLang="ko-KR" dirty="0" smtClean="0"/>
              <a:t>. </a:t>
            </a:r>
            <a:r>
              <a:rPr lang="ko-KR" altLang="ko-KR" dirty="0" smtClean="0"/>
              <a:t>한계비용이 </a:t>
            </a:r>
            <a:r>
              <a:rPr lang="ko-KR" altLang="en-US" dirty="0" smtClean="0"/>
              <a:t>매우</a:t>
            </a:r>
            <a:r>
              <a:rPr lang="ko-KR" altLang="ko-KR" dirty="0" smtClean="0"/>
              <a:t> 작다면</a:t>
            </a:r>
            <a:r>
              <a:rPr lang="en-US" altLang="ko-KR" dirty="0" smtClean="0"/>
              <a:t>,</a:t>
            </a:r>
            <a:r>
              <a:rPr lang="ko-KR" altLang="ko-KR" dirty="0" smtClean="0"/>
              <a:t> </a:t>
            </a:r>
            <a:r>
              <a:rPr lang="ko-KR" altLang="ko-KR" dirty="0"/>
              <a:t>생산이 증가할수록 </a:t>
            </a:r>
            <a:r>
              <a:rPr lang="ko-KR" altLang="ko-KR" dirty="0" smtClean="0"/>
              <a:t>평균</a:t>
            </a:r>
            <a:r>
              <a:rPr lang="ko-KR" altLang="en-US" dirty="0" smtClean="0"/>
              <a:t>생산</a:t>
            </a:r>
            <a:r>
              <a:rPr lang="ko-KR" altLang="ko-KR" dirty="0" smtClean="0"/>
              <a:t>비용은 </a:t>
            </a:r>
            <a:r>
              <a:rPr lang="ko-KR" altLang="ko-KR" dirty="0"/>
              <a:t>떨어지기만 한다</a:t>
            </a:r>
            <a:r>
              <a:rPr lang="en-US" altLang="ko-KR" dirty="0"/>
              <a:t>. </a:t>
            </a:r>
            <a:endParaRPr lang="ko-KR" altLang="ko-KR" dirty="0"/>
          </a:p>
          <a:p>
            <a:pPr>
              <a:lnSpc>
                <a:spcPct val="120000"/>
              </a:lnSpc>
            </a:pPr>
            <a:r>
              <a:rPr lang="en-US" altLang="ko-KR" dirty="0" smtClean="0"/>
              <a:t>Microsoft</a:t>
            </a:r>
            <a:r>
              <a:rPr lang="ko-KR" altLang="ko-KR" dirty="0" smtClean="0"/>
              <a:t>의</a:t>
            </a:r>
            <a:r>
              <a:rPr lang="en-US" altLang="ko-KR" dirty="0" smtClean="0"/>
              <a:t> Windows</a:t>
            </a:r>
            <a:r>
              <a:rPr lang="ko-KR" altLang="ko-KR" dirty="0" smtClean="0"/>
              <a:t> </a:t>
            </a:r>
            <a:r>
              <a:rPr lang="ko-KR" altLang="ko-KR" dirty="0"/>
              <a:t>개발과 </a:t>
            </a:r>
            <a:r>
              <a:rPr lang="ko-KR" altLang="ko-KR" dirty="0" smtClean="0"/>
              <a:t>업데이트에 </a:t>
            </a:r>
            <a:r>
              <a:rPr lang="ko-KR" altLang="ko-KR" dirty="0"/>
              <a:t>많은 비용이 든다</a:t>
            </a:r>
            <a:r>
              <a:rPr lang="en-US" altLang="ko-KR" dirty="0"/>
              <a:t>.  </a:t>
            </a:r>
            <a:r>
              <a:rPr lang="ko-KR" altLang="en-US" dirty="0" smtClean="0"/>
              <a:t>이는</a:t>
            </a:r>
            <a:r>
              <a:rPr lang="ko-KR" altLang="ko-KR" dirty="0" smtClean="0"/>
              <a:t> </a:t>
            </a:r>
            <a:r>
              <a:rPr lang="ko-KR" altLang="ko-KR" dirty="0"/>
              <a:t>고정비용이다</a:t>
            </a:r>
            <a:r>
              <a:rPr lang="en-US" altLang="ko-KR" dirty="0"/>
              <a:t>. </a:t>
            </a:r>
            <a:r>
              <a:rPr lang="ko-KR" altLang="ko-KR" dirty="0"/>
              <a:t>윈도우 생산의 한계비용은</a:t>
            </a:r>
            <a:r>
              <a:rPr lang="en-US" altLang="ko-KR" dirty="0"/>
              <a:t> </a:t>
            </a:r>
            <a:r>
              <a:rPr lang="en-US" altLang="ko-KR" dirty="0" smtClean="0"/>
              <a:t>DVD</a:t>
            </a:r>
            <a:r>
              <a:rPr lang="ko-KR" altLang="ko-KR" dirty="0" smtClean="0"/>
              <a:t>라 </a:t>
            </a:r>
            <a:r>
              <a:rPr lang="ko-KR" altLang="ko-KR" dirty="0"/>
              <a:t>하더라도</a:t>
            </a:r>
            <a:r>
              <a:rPr lang="en-US" altLang="ko-KR" dirty="0"/>
              <a:t> 1000</a:t>
            </a:r>
            <a:r>
              <a:rPr lang="ko-KR" altLang="ko-KR" dirty="0"/>
              <a:t>원 미만일 것이고</a:t>
            </a:r>
            <a:r>
              <a:rPr lang="en-US" altLang="ko-KR" dirty="0"/>
              <a:t>, </a:t>
            </a:r>
            <a:r>
              <a:rPr lang="ko-KR" altLang="ko-KR" dirty="0"/>
              <a:t>인터넷으로 설치하는 경우엔 거의 제로에 </a:t>
            </a:r>
            <a:r>
              <a:rPr lang="ko-KR" altLang="ko-KR" dirty="0" smtClean="0"/>
              <a:t>가</a:t>
            </a:r>
            <a:r>
              <a:rPr lang="ko-KR" altLang="en-US" dirty="0" smtClean="0"/>
              <a:t>깝</a:t>
            </a:r>
            <a:r>
              <a:rPr lang="ko-KR" altLang="ko-KR" dirty="0" smtClean="0"/>
              <a:t>다</a:t>
            </a:r>
            <a:r>
              <a:rPr lang="en-US" altLang="ko-KR" dirty="0"/>
              <a:t>. </a:t>
            </a:r>
            <a:r>
              <a:rPr lang="ko-KR" altLang="ko-KR" dirty="0"/>
              <a:t>최신 </a:t>
            </a:r>
            <a:r>
              <a:rPr lang="en-US" altLang="ko-KR" dirty="0" smtClean="0"/>
              <a:t>‘</a:t>
            </a:r>
            <a:r>
              <a:rPr lang="ko-KR" altLang="ko-KR" dirty="0" smtClean="0"/>
              <a:t>윈도우</a:t>
            </a:r>
            <a:r>
              <a:rPr lang="en-US" altLang="ko-KR" dirty="0" smtClean="0"/>
              <a:t>10’ </a:t>
            </a:r>
            <a:r>
              <a:rPr lang="ko-KR" altLang="ko-KR" dirty="0"/>
              <a:t>가격은 </a:t>
            </a:r>
            <a:r>
              <a:rPr lang="en-US" altLang="ko-KR" dirty="0" smtClean="0"/>
              <a:t>edition</a:t>
            </a:r>
            <a:r>
              <a:rPr lang="ko-KR" altLang="ko-KR" dirty="0" smtClean="0"/>
              <a:t>에 </a:t>
            </a:r>
            <a:r>
              <a:rPr lang="ko-KR" altLang="ko-KR" dirty="0"/>
              <a:t>따라</a:t>
            </a:r>
            <a:r>
              <a:rPr lang="en-US" altLang="ko-KR" dirty="0"/>
              <a:t> 16</a:t>
            </a:r>
            <a:r>
              <a:rPr lang="ko-KR" altLang="ko-KR" dirty="0"/>
              <a:t>만원에서</a:t>
            </a:r>
            <a:r>
              <a:rPr lang="en-US" altLang="ko-KR" dirty="0"/>
              <a:t> 28</a:t>
            </a:r>
            <a:r>
              <a:rPr lang="ko-KR" altLang="ko-KR" dirty="0"/>
              <a:t>만원이다</a:t>
            </a:r>
            <a:r>
              <a:rPr lang="en-US" altLang="ko-KR" dirty="0"/>
              <a:t>.  </a:t>
            </a:r>
            <a:r>
              <a:rPr lang="ko-KR" altLang="ko-KR" dirty="0"/>
              <a:t>가격대비 한계비용은 무시할 만큼 작다</a:t>
            </a:r>
            <a:r>
              <a:rPr lang="en-US" altLang="ko-KR" dirty="0"/>
              <a:t>. </a:t>
            </a:r>
            <a:r>
              <a:rPr lang="ko-KR" altLang="ko-KR" dirty="0"/>
              <a:t>이런 현상은</a:t>
            </a:r>
            <a:r>
              <a:rPr lang="en-US" altLang="ko-KR" dirty="0"/>
              <a:t> </a:t>
            </a:r>
            <a:r>
              <a:rPr lang="ko-KR" altLang="en-US" dirty="0" smtClean="0"/>
              <a:t>거의</a:t>
            </a:r>
            <a:r>
              <a:rPr lang="ko-KR" altLang="ko-KR" dirty="0" smtClean="0"/>
              <a:t> </a:t>
            </a:r>
            <a:r>
              <a:rPr lang="ko-KR" altLang="ko-KR" dirty="0"/>
              <a:t>모든 컴퓨터 소프트웨어</a:t>
            </a:r>
            <a:r>
              <a:rPr lang="en-US" altLang="ko-KR" dirty="0"/>
              <a:t>, </a:t>
            </a:r>
            <a:r>
              <a:rPr lang="ko-KR" altLang="ko-KR" dirty="0"/>
              <a:t>디지털 </a:t>
            </a:r>
            <a:r>
              <a:rPr lang="ko-KR" altLang="ko-KR" dirty="0" err="1" smtClean="0"/>
              <a:t>컨텐</a:t>
            </a:r>
            <a:r>
              <a:rPr lang="ko-KR" altLang="en-US" dirty="0" err="1" smtClean="0"/>
              <a:t>트</a:t>
            </a:r>
            <a:r>
              <a:rPr lang="ko-KR" altLang="en-US" dirty="0" smtClean="0"/>
              <a:t> </a:t>
            </a:r>
            <a:r>
              <a:rPr lang="ko-KR" altLang="ko-KR" dirty="0" smtClean="0"/>
              <a:t>생산 </a:t>
            </a:r>
            <a:r>
              <a:rPr lang="ko-KR" altLang="ko-KR" dirty="0"/>
              <a:t>판매에서 </a:t>
            </a:r>
            <a:r>
              <a:rPr lang="ko-KR" altLang="ko-KR" dirty="0" smtClean="0"/>
              <a:t>나타나는</a:t>
            </a:r>
            <a:r>
              <a:rPr lang="en-US" altLang="ko-KR" dirty="0" smtClean="0"/>
              <a:t> </a:t>
            </a:r>
            <a:r>
              <a:rPr lang="ko-KR" altLang="en-US" dirty="0" smtClean="0"/>
              <a:t>일반적</a:t>
            </a:r>
            <a:r>
              <a:rPr lang="ko-KR" altLang="ko-KR" dirty="0" smtClean="0"/>
              <a:t> </a:t>
            </a:r>
            <a:r>
              <a:rPr lang="ko-KR" altLang="ko-KR" dirty="0"/>
              <a:t>현상이다</a:t>
            </a:r>
            <a:r>
              <a:rPr lang="en-US" altLang="ko-KR" dirty="0"/>
              <a:t>.</a:t>
            </a:r>
            <a:endParaRPr lang="ko-KR" altLang="ko-KR" dirty="0"/>
          </a:p>
        </p:txBody>
      </p:sp>
    </p:spTree>
    <p:extLst>
      <p:ext uri="{BB962C8B-B14F-4D97-AF65-F5344CB8AC3E}">
        <p14:creationId xmlns:p14="http://schemas.microsoft.com/office/powerpoint/2010/main" val="20046047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pPr algn="l"/>
            <a:r>
              <a:rPr lang="ko-KR" altLang="en-US" dirty="0" smtClean="0"/>
              <a:t>산업의 무게중심 이동</a:t>
            </a:r>
            <a:endParaRPr lang="ko-KR" altLang="en-US" dirty="0"/>
          </a:p>
        </p:txBody>
      </p:sp>
      <p:sp>
        <p:nvSpPr>
          <p:cNvPr id="3" name="내용 개체 틀 2"/>
          <p:cNvSpPr>
            <a:spLocks noGrp="1"/>
          </p:cNvSpPr>
          <p:nvPr>
            <p:ph idx="1"/>
          </p:nvPr>
        </p:nvSpPr>
        <p:spPr/>
        <p:txBody>
          <a:bodyPr>
            <a:normAutofit fontScale="92500" lnSpcReduction="10000"/>
          </a:bodyPr>
          <a:lstStyle/>
          <a:p>
            <a:pPr>
              <a:lnSpc>
                <a:spcPct val="120000"/>
              </a:lnSpc>
            </a:pPr>
            <a:r>
              <a:rPr lang="ko-KR" altLang="en-US" dirty="0" smtClean="0"/>
              <a:t>산업의 무게 중심이</a:t>
            </a:r>
            <a:r>
              <a:rPr lang="en-US" altLang="ko-KR" dirty="0" smtClean="0"/>
              <a:t> </a:t>
            </a:r>
            <a:r>
              <a:rPr lang="ko-KR" altLang="ko-KR" dirty="0"/>
              <a:t>석유화학</a:t>
            </a:r>
            <a:r>
              <a:rPr lang="en-US" altLang="ko-KR" dirty="0"/>
              <a:t>, </a:t>
            </a:r>
            <a:r>
              <a:rPr lang="ko-KR" altLang="ko-KR" dirty="0"/>
              <a:t>자동차 등 </a:t>
            </a:r>
            <a:r>
              <a:rPr lang="ko-KR" altLang="en-US" dirty="0" smtClean="0"/>
              <a:t>전통적 제조상</a:t>
            </a:r>
            <a:r>
              <a:rPr lang="ko-KR" altLang="ko-KR" dirty="0" smtClean="0"/>
              <a:t>품에서</a:t>
            </a:r>
            <a:r>
              <a:rPr lang="en-US" altLang="ko-KR" dirty="0" smtClean="0"/>
              <a:t> Software, Digital Content, SNS, Digital Platform </a:t>
            </a:r>
            <a:r>
              <a:rPr lang="ko-KR" altLang="ko-KR" dirty="0" smtClean="0"/>
              <a:t>등 </a:t>
            </a:r>
            <a:r>
              <a:rPr lang="ko-KR" altLang="ko-KR" dirty="0"/>
              <a:t>한계생산비용이</a:t>
            </a:r>
            <a:r>
              <a:rPr lang="en-US" altLang="ko-KR" dirty="0"/>
              <a:t> zero</a:t>
            </a:r>
            <a:r>
              <a:rPr lang="ko-KR" altLang="ko-KR" dirty="0"/>
              <a:t>에 가까운 산업으로 </a:t>
            </a:r>
            <a:r>
              <a:rPr lang="ko-KR" altLang="ko-KR" dirty="0" smtClean="0"/>
              <a:t>이동</a:t>
            </a:r>
            <a:r>
              <a:rPr lang="ko-KR" altLang="en-US" dirty="0" smtClean="0"/>
              <a:t>하고 있다</a:t>
            </a:r>
            <a:r>
              <a:rPr lang="en-US" altLang="ko-KR" dirty="0" smtClean="0"/>
              <a:t>.</a:t>
            </a:r>
            <a:endParaRPr lang="ko-KR" altLang="ko-KR" dirty="0"/>
          </a:p>
          <a:p>
            <a:pPr lvl="1">
              <a:lnSpc>
                <a:spcPct val="120000"/>
              </a:lnSpc>
            </a:pPr>
            <a:r>
              <a:rPr lang="en-US" altLang="ko-KR" dirty="0"/>
              <a:t>Software; MS Office, </a:t>
            </a:r>
            <a:r>
              <a:rPr lang="ko-KR" altLang="en-US" dirty="0" smtClean="0"/>
              <a:t>인터넷 게임</a:t>
            </a:r>
            <a:r>
              <a:rPr lang="en-US" altLang="ko-KR" dirty="0" smtClean="0"/>
              <a:t> </a:t>
            </a:r>
            <a:r>
              <a:rPr lang="ko-KR" altLang="ko-KR" dirty="0"/>
              <a:t>등</a:t>
            </a:r>
            <a:endParaRPr lang="en-US" altLang="ko-KR" dirty="0"/>
          </a:p>
          <a:p>
            <a:pPr lvl="1">
              <a:lnSpc>
                <a:spcPct val="120000"/>
              </a:lnSpc>
            </a:pPr>
            <a:r>
              <a:rPr lang="en-US" altLang="ko-KR" dirty="0" smtClean="0"/>
              <a:t>Digital contents; </a:t>
            </a:r>
            <a:r>
              <a:rPr lang="ko-KR" altLang="ko-KR" dirty="0" smtClean="0"/>
              <a:t>영화</a:t>
            </a:r>
            <a:r>
              <a:rPr lang="en-US" altLang="ko-KR" dirty="0" smtClean="0"/>
              <a:t>, </a:t>
            </a:r>
            <a:r>
              <a:rPr lang="ko-KR" altLang="en-US" dirty="0" smtClean="0"/>
              <a:t>방송</a:t>
            </a:r>
            <a:r>
              <a:rPr lang="en-US" altLang="ko-KR" dirty="0" smtClean="0"/>
              <a:t>,</a:t>
            </a:r>
            <a:r>
              <a:rPr lang="ko-KR" altLang="ko-KR" dirty="0" smtClean="0"/>
              <a:t> </a:t>
            </a:r>
            <a:r>
              <a:rPr lang="ko-KR" altLang="ko-KR" dirty="0"/>
              <a:t>음악</a:t>
            </a:r>
            <a:r>
              <a:rPr lang="en-US" altLang="ko-KR" dirty="0"/>
              <a:t>, </a:t>
            </a:r>
            <a:r>
              <a:rPr lang="ko-KR" altLang="ko-KR" dirty="0" smtClean="0"/>
              <a:t>도서</a:t>
            </a:r>
            <a:r>
              <a:rPr lang="en-US" altLang="ko-KR" dirty="0" smtClean="0"/>
              <a:t> </a:t>
            </a:r>
            <a:r>
              <a:rPr lang="ko-KR" altLang="ko-KR" dirty="0" smtClean="0"/>
              <a:t>등</a:t>
            </a:r>
            <a:endParaRPr lang="ko-KR" altLang="ko-KR" dirty="0"/>
          </a:p>
          <a:p>
            <a:pPr lvl="1">
              <a:lnSpc>
                <a:spcPct val="120000"/>
              </a:lnSpc>
            </a:pPr>
            <a:r>
              <a:rPr lang="en-US" altLang="ko-KR" dirty="0" smtClean="0"/>
              <a:t>SNS; </a:t>
            </a:r>
            <a:r>
              <a:rPr lang="ko-KR" altLang="ko-KR" dirty="0" err="1" smtClean="0"/>
              <a:t>카톡</a:t>
            </a:r>
            <a:r>
              <a:rPr lang="en-US" altLang="ko-KR" dirty="0"/>
              <a:t>, </a:t>
            </a:r>
            <a:r>
              <a:rPr lang="ko-KR" altLang="en-US" dirty="0" err="1" smtClean="0"/>
              <a:t>트위터</a:t>
            </a:r>
            <a:r>
              <a:rPr lang="en-US" altLang="ko-KR" dirty="0" smtClean="0"/>
              <a:t>, </a:t>
            </a:r>
            <a:r>
              <a:rPr lang="ko-KR" altLang="ko-KR" dirty="0" smtClean="0"/>
              <a:t>페이스북</a:t>
            </a:r>
            <a:r>
              <a:rPr lang="en-US" altLang="ko-KR" dirty="0" smtClean="0"/>
              <a:t> </a:t>
            </a:r>
            <a:r>
              <a:rPr lang="ko-KR" altLang="en-US" dirty="0" smtClean="0"/>
              <a:t>등</a:t>
            </a:r>
            <a:endParaRPr lang="en-US" altLang="ko-KR" dirty="0" smtClean="0"/>
          </a:p>
          <a:p>
            <a:pPr lvl="1">
              <a:lnSpc>
                <a:spcPct val="120000"/>
              </a:lnSpc>
            </a:pPr>
            <a:r>
              <a:rPr lang="en-US" altLang="ko-KR" dirty="0" smtClean="0"/>
              <a:t>Digital Platform; </a:t>
            </a:r>
            <a:r>
              <a:rPr lang="ko-KR" altLang="ko-KR" dirty="0" smtClean="0"/>
              <a:t>아마존</a:t>
            </a:r>
            <a:r>
              <a:rPr lang="en-US" altLang="ko-KR" dirty="0"/>
              <a:t>, </a:t>
            </a:r>
            <a:r>
              <a:rPr lang="ko-KR" altLang="ko-KR" dirty="0" err="1" smtClean="0"/>
              <a:t>이베이</a:t>
            </a:r>
            <a:r>
              <a:rPr lang="en-US" altLang="ko-KR" dirty="0" smtClean="0"/>
              <a:t>, Airbnb, </a:t>
            </a:r>
            <a:r>
              <a:rPr lang="ko-KR" altLang="en-US" dirty="0" err="1" smtClean="0"/>
              <a:t>우버</a:t>
            </a:r>
            <a:r>
              <a:rPr lang="ko-KR" altLang="ko-KR" dirty="0" smtClean="0"/>
              <a:t> 등</a:t>
            </a:r>
            <a:endParaRPr lang="ko-KR" altLang="ko-KR" dirty="0"/>
          </a:p>
          <a:p>
            <a:pPr>
              <a:lnSpc>
                <a:spcPct val="120000"/>
              </a:lnSpc>
            </a:pPr>
            <a:r>
              <a:rPr lang="ko-KR" altLang="ko-KR" dirty="0" smtClean="0"/>
              <a:t>“</a:t>
            </a:r>
            <a:r>
              <a:rPr lang="ko-KR" altLang="ko-KR" dirty="0"/>
              <a:t>소프트웨어가 모든 것을 잡아 먹는다” 마크 </a:t>
            </a:r>
            <a:r>
              <a:rPr lang="ko-KR" altLang="ko-KR" dirty="0" err="1"/>
              <a:t>안드리슨</a:t>
            </a:r>
            <a:r>
              <a:rPr lang="en-US" altLang="ko-KR" dirty="0"/>
              <a:t>, </a:t>
            </a:r>
            <a:r>
              <a:rPr lang="ko-KR" altLang="ko-KR" dirty="0"/>
              <a:t>소프트웨어기업들이 세상을 지배하기 시작했다</a:t>
            </a:r>
            <a:r>
              <a:rPr lang="en-US" altLang="ko-KR" dirty="0"/>
              <a:t>. </a:t>
            </a:r>
            <a:r>
              <a:rPr lang="ko-KR" altLang="ko-KR" dirty="0" smtClean="0"/>
              <a:t>유통</a:t>
            </a:r>
            <a:r>
              <a:rPr lang="en-US" altLang="ko-KR" dirty="0" smtClean="0"/>
              <a:t>, </a:t>
            </a:r>
            <a:r>
              <a:rPr lang="ko-KR" altLang="en-US" dirty="0" smtClean="0"/>
              <a:t>금융</a:t>
            </a:r>
            <a:r>
              <a:rPr lang="en-US" altLang="ko-KR" dirty="0" smtClean="0"/>
              <a:t>,</a:t>
            </a:r>
            <a:r>
              <a:rPr lang="ko-KR" altLang="ko-KR" dirty="0" smtClean="0"/>
              <a:t> 영화</a:t>
            </a:r>
            <a:r>
              <a:rPr lang="en-US" altLang="ko-KR" dirty="0" smtClean="0"/>
              <a:t>, </a:t>
            </a:r>
            <a:r>
              <a:rPr lang="ko-KR" altLang="en-US" dirty="0" smtClean="0"/>
              <a:t>호텔</a:t>
            </a:r>
            <a:r>
              <a:rPr lang="en-US" altLang="ko-KR" dirty="0" smtClean="0"/>
              <a:t>,</a:t>
            </a:r>
            <a:r>
              <a:rPr lang="ko-KR" altLang="ko-KR" dirty="0" smtClean="0"/>
              <a:t> 택시 등</a:t>
            </a:r>
            <a:endParaRPr lang="ko-KR" altLang="ko-KR" dirty="0"/>
          </a:p>
          <a:p>
            <a:endParaRPr lang="ko-KR" altLang="en-US" dirty="0"/>
          </a:p>
        </p:txBody>
      </p:sp>
    </p:spTree>
    <p:extLst>
      <p:ext uri="{BB962C8B-B14F-4D97-AF65-F5344CB8AC3E}">
        <p14:creationId xmlns:p14="http://schemas.microsoft.com/office/powerpoint/2010/main" val="1140623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r>
              <a:rPr lang="ko-KR" altLang="en-US" dirty="0" smtClean="0"/>
              <a:t>디지털 기기 제조에서도</a:t>
            </a:r>
            <a:r>
              <a:rPr lang="en-US" altLang="ko-KR" dirty="0" smtClean="0"/>
              <a:t> </a:t>
            </a:r>
            <a:r>
              <a:rPr lang="ko-KR" altLang="ko-KR" dirty="0" smtClean="0"/>
              <a:t>수확체증</a:t>
            </a:r>
            <a:endParaRPr lang="ko-KR" altLang="ko-KR" dirty="0"/>
          </a:p>
        </p:txBody>
      </p:sp>
      <p:sp>
        <p:nvSpPr>
          <p:cNvPr id="3" name="내용 개체 틀 2"/>
          <p:cNvSpPr>
            <a:spLocks noGrp="1"/>
          </p:cNvSpPr>
          <p:nvPr>
            <p:ph idx="1"/>
          </p:nvPr>
        </p:nvSpPr>
        <p:spPr/>
        <p:txBody>
          <a:bodyPr>
            <a:normAutofit fontScale="92500" lnSpcReduction="20000"/>
          </a:bodyPr>
          <a:lstStyle/>
          <a:p>
            <a:pPr>
              <a:lnSpc>
                <a:spcPct val="120000"/>
              </a:lnSpc>
            </a:pPr>
            <a:r>
              <a:rPr lang="ko-KR" altLang="en-US" dirty="0" smtClean="0"/>
              <a:t>디지털 기기의 핵심 부품산업에서는</a:t>
            </a:r>
            <a:r>
              <a:rPr lang="en-US" altLang="ko-KR" dirty="0" smtClean="0"/>
              <a:t> </a:t>
            </a:r>
            <a:r>
              <a:rPr lang="ko-KR" altLang="ko-KR" dirty="0"/>
              <a:t>대규모</a:t>
            </a:r>
            <a:r>
              <a:rPr lang="en-US" altLang="ko-KR" dirty="0"/>
              <a:t> R&amp;D</a:t>
            </a:r>
            <a:r>
              <a:rPr lang="ko-KR" altLang="ko-KR" dirty="0" smtClean="0"/>
              <a:t>비용</a:t>
            </a:r>
            <a:r>
              <a:rPr lang="en-US" altLang="ko-KR" dirty="0" smtClean="0"/>
              <a:t>, </a:t>
            </a:r>
            <a:r>
              <a:rPr lang="ko-KR" altLang="en-US" dirty="0"/>
              <a:t>자본집약적 생산 방식 </a:t>
            </a:r>
            <a:r>
              <a:rPr lang="ko-KR" altLang="en-US" dirty="0" smtClean="0"/>
              <a:t>등을 배경으로 수확체증현상이 일상적으로 나타난다</a:t>
            </a:r>
            <a:r>
              <a:rPr lang="en-US" altLang="ko-KR" dirty="0" smtClean="0"/>
              <a:t>. </a:t>
            </a:r>
          </a:p>
          <a:p>
            <a:pPr>
              <a:lnSpc>
                <a:spcPct val="120000"/>
              </a:lnSpc>
            </a:pPr>
            <a:r>
              <a:rPr lang="en-US" altLang="ko-KR" dirty="0" smtClean="0"/>
              <a:t>IT</a:t>
            </a:r>
            <a:r>
              <a:rPr lang="ko-KR" altLang="en-US" dirty="0" smtClean="0"/>
              <a:t>기업들은 </a:t>
            </a:r>
            <a:r>
              <a:rPr lang="en-US" altLang="ko-KR" dirty="0" smtClean="0"/>
              <a:t>Labor </a:t>
            </a:r>
            <a:r>
              <a:rPr lang="en-US" altLang="ko-KR" dirty="0"/>
              <a:t>Cost</a:t>
            </a:r>
            <a:r>
              <a:rPr lang="ko-KR" altLang="en-US" dirty="0"/>
              <a:t>중 </a:t>
            </a:r>
            <a:r>
              <a:rPr lang="en-US" altLang="ko-KR" dirty="0"/>
              <a:t>R&amp;D</a:t>
            </a:r>
            <a:r>
              <a:rPr lang="ko-KR" altLang="en-US" dirty="0"/>
              <a:t>관련 인력 인건비가 압도적인 경우가 </a:t>
            </a:r>
            <a:r>
              <a:rPr lang="ko-KR" altLang="en-US" dirty="0" smtClean="0"/>
              <a:t>많다</a:t>
            </a:r>
            <a:r>
              <a:rPr lang="en-US" altLang="ko-KR" dirty="0" smtClean="0"/>
              <a:t>. R&amp;D</a:t>
            </a:r>
            <a:r>
              <a:rPr lang="ko-KR" altLang="en-US" dirty="0" smtClean="0"/>
              <a:t>인력 비용은 고정비 성격이 강하다</a:t>
            </a:r>
            <a:r>
              <a:rPr lang="en-US" altLang="ko-KR" dirty="0" smtClean="0"/>
              <a:t>.</a:t>
            </a:r>
            <a:endParaRPr lang="ko-KR" altLang="ko-KR" dirty="0"/>
          </a:p>
          <a:p>
            <a:pPr>
              <a:lnSpc>
                <a:spcPct val="120000"/>
              </a:lnSpc>
            </a:pPr>
            <a:r>
              <a:rPr lang="ko-KR" altLang="en-US" dirty="0" smtClean="0"/>
              <a:t>스마트 폰 경우</a:t>
            </a:r>
            <a:r>
              <a:rPr lang="en-US" altLang="ko-KR" dirty="0" smtClean="0"/>
              <a:t>, R&amp;D</a:t>
            </a:r>
            <a:r>
              <a:rPr lang="ko-KR" altLang="en-US" dirty="0" smtClean="0"/>
              <a:t>에 더해</a:t>
            </a:r>
            <a:r>
              <a:rPr lang="en-US" altLang="ko-KR" dirty="0" smtClean="0"/>
              <a:t>, </a:t>
            </a:r>
            <a:r>
              <a:rPr lang="ko-KR" altLang="ko-KR" dirty="0" smtClean="0"/>
              <a:t>개발</a:t>
            </a:r>
            <a:r>
              <a:rPr lang="en-US" altLang="ko-KR" dirty="0" smtClean="0"/>
              <a:t> </a:t>
            </a:r>
            <a:r>
              <a:rPr lang="ko-KR" altLang="ko-KR" dirty="0"/>
              <a:t>부품</a:t>
            </a:r>
            <a:r>
              <a:rPr lang="en-US" altLang="ko-KR" dirty="0"/>
              <a:t> </a:t>
            </a:r>
            <a:r>
              <a:rPr lang="ko-KR" altLang="en-US" dirty="0" smtClean="0"/>
              <a:t>구매</a:t>
            </a:r>
            <a:r>
              <a:rPr lang="en-US" altLang="ko-KR" dirty="0" smtClean="0"/>
              <a:t>, Outsourcing</a:t>
            </a:r>
            <a:r>
              <a:rPr lang="ko-KR" altLang="en-US" dirty="0"/>
              <a:t> </a:t>
            </a:r>
            <a:r>
              <a:rPr lang="ko-KR" altLang="en-US" dirty="0" smtClean="0"/>
              <a:t>등으</a:t>
            </a:r>
            <a:r>
              <a:rPr lang="ko-KR" altLang="ko-KR" dirty="0" smtClean="0"/>
              <a:t>로 </a:t>
            </a:r>
            <a:r>
              <a:rPr lang="ko-KR" altLang="en-US" dirty="0" smtClean="0"/>
              <a:t>생산이 늘수록 한계 생산 </a:t>
            </a:r>
            <a:r>
              <a:rPr lang="ko-KR" altLang="ko-KR" dirty="0" smtClean="0"/>
              <a:t>비용</a:t>
            </a:r>
            <a:r>
              <a:rPr lang="ko-KR" altLang="en-US" dirty="0" smtClean="0"/>
              <a:t>이 오르기 보다 오히려 감소하는 경우가 많다</a:t>
            </a:r>
            <a:r>
              <a:rPr lang="en-US" altLang="ko-KR" dirty="0" smtClean="0"/>
              <a:t>.</a:t>
            </a:r>
          </a:p>
          <a:p>
            <a:pPr lvl="1">
              <a:lnSpc>
                <a:spcPct val="120000"/>
              </a:lnSpc>
            </a:pPr>
            <a:r>
              <a:rPr lang="ko-KR" altLang="en-US" dirty="0" smtClean="0"/>
              <a:t>개발부품 구매</a:t>
            </a:r>
            <a:r>
              <a:rPr lang="en-US" altLang="ko-KR" dirty="0" smtClean="0"/>
              <a:t>: </a:t>
            </a:r>
            <a:r>
              <a:rPr lang="ko-KR" altLang="en-US" dirty="0" err="1" smtClean="0"/>
              <a:t>공급망</a:t>
            </a:r>
            <a:r>
              <a:rPr lang="en-US" altLang="ko-KR" dirty="0" smtClean="0"/>
              <a:t>(Supply Chain)</a:t>
            </a:r>
            <a:r>
              <a:rPr lang="ko-KR" altLang="en-US" dirty="0" smtClean="0"/>
              <a:t>구축</a:t>
            </a:r>
            <a:r>
              <a:rPr lang="en-US" altLang="ko-KR" dirty="0" smtClean="0"/>
              <a:t>,</a:t>
            </a:r>
            <a:r>
              <a:rPr lang="ko-KR" altLang="en-US" dirty="0" smtClean="0"/>
              <a:t> </a:t>
            </a:r>
            <a:r>
              <a:rPr lang="ko-KR" altLang="en-US" dirty="0"/>
              <a:t>설비</a:t>
            </a:r>
            <a:r>
              <a:rPr lang="en-US" altLang="ko-KR" dirty="0"/>
              <a:t>, </a:t>
            </a:r>
            <a:r>
              <a:rPr lang="ko-KR" altLang="en-US" dirty="0" err="1" smtClean="0"/>
              <a:t>금형</a:t>
            </a:r>
            <a:r>
              <a:rPr lang="ko-KR" altLang="en-US" dirty="0" smtClean="0"/>
              <a:t> 개발</a:t>
            </a:r>
            <a:r>
              <a:rPr lang="en-US" altLang="ko-KR" dirty="0" smtClean="0"/>
              <a:t>, Quality Control </a:t>
            </a:r>
            <a:r>
              <a:rPr lang="ko-KR" altLang="en-US" dirty="0" smtClean="0"/>
              <a:t>등에</a:t>
            </a:r>
            <a:r>
              <a:rPr lang="en-US" altLang="ko-KR" dirty="0" smtClean="0"/>
              <a:t> </a:t>
            </a:r>
            <a:r>
              <a:rPr lang="ko-KR" altLang="en-US" dirty="0" smtClean="0"/>
              <a:t>비용 많이 든다</a:t>
            </a:r>
            <a:r>
              <a:rPr lang="en-US" altLang="ko-KR" dirty="0" smtClean="0"/>
              <a:t>. </a:t>
            </a:r>
            <a:r>
              <a:rPr lang="ko-KR" altLang="en-US" dirty="0" smtClean="0"/>
              <a:t>재료와 운전 비용 등 가변비용은 작다</a:t>
            </a:r>
            <a:r>
              <a:rPr lang="en-US" altLang="ko-KR" dirty="0" smtClean="0"/>
              <a:t>. </a:t>
            </a:r>
            <a:r>
              <a:rPr lang="ko-KR" altLang="en-US" dirty="0" smtClean="0"/>
              <a:t>알파</a:t>
            </a:r>
            <a:r>
              <a:rPr lang="en-US" altLang="ko-KR" dirty="0" smtClean="0"/>
              <a:t>, </a:t>
            </a:r>
            <a:r>
              <a:rPr lang="ko-KR" altLang="en-US" dirty="0" smtClean="0"/>
              <a:t>베타</a:t>
            </a:r>
            <a:r>
              <a:rPr lang="en-US" altLang="ko-KR" dirty="0" smtClean="0"/>
              <a:t>, </a:t>
            </a:r>
            <a:r>
              <a:rPr lang="ko-KR" altLang="en-US" dirty="0" smtClean="0"/>
              <a:t>감마 버전 등을 거쳐</a:t>
            </a:r>
            <a:r>
              <a:rPr lang="en-US" altLang="ko-KR" dirty="0" smtClean="0"/>
              <a:t> </a:t>
            </a:r>
            <a:r>
              <a:rPr lang="ko-KR" altLang="en-US" dirty="0" smtClean="0"/>
              <a:t>양산 시작되면 한계비용은 작고 대부분 일정하다</a:t>
            </a:r>
            <a:r>
              <a:rPr lang="en-US" altLang="ko-KR" dirty="0" smtClean="0"/>
              <a:t>.</a:t>
            </a:r>
          </a:p>
          <a:p>
            <a:pPr>
              <a:lnSpc>
                <a:spcPct val="120000"/>
              </a:lnSpc>
            </a:pPr>
            <a:endParaRPr lang="en-US" altLang="ko-KR" dirty="0" smtClean="0"/>
          </a:p>
          <a:p>
            <a:endParaRPr lang="ko-KR" altLang="en-US" dirty="0"/>
          </a:p>
        </p:txBody>
      </p:sp>
    </p:spTree>
    <p:extLst>
      <p:ext uri="{BB962C8B-B14F-4D97-AF65-F5344CB8AC3E}">
        <p14:creationId xmlns:p14="http://schemas.microsoft.com/office/powerpoint/2010/main" val="6754462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pPr algn="l"/>
            <a:r>
              <a:rPr lang="ko-KR" altLang="en-US" dirty="0" smtClean="0"/>
              <a:t>사례</a:t>
            </a:r>
            <a:r>
              <a:rPr lang="en-US" altLang="ko-KR" dirty="0" smtClean="0"/>
              <a:t>: </a:t>
            </a:r>
            <a:r>
              <a:rPr lang="ko-KR" altLang="en-US" dirty="0" smtClean="0"/>
              <a:t>스마트폰 산업에서 규모의 경제</a:t>
            </a:r>
            <a:endParaRPr lang="ko-KR" altLang="en-US" dirty="0"/>
          </a:p>
        </p:txBody>
      </p:sp>
      <p:sp>
        <p:nvSpPr>
          <p:cNvPr id="3" name="내용 개체 틀 2"/>
          <p:cNvSpPr>
            <a:spLocks noGrp="1"/>
          </p:cNvSpPr>
          <p:nvPr>
            <p:ph idx="1"/>
          </p:nvPr>
        </p:nvSpPr>
        <p:spPr/>
        <p:txBody>
          <a:bodyPr>
            <a:normAutofit fontScale="92500"/>
          </a:bodyPr>
          <a:lstStyle/>
          <a:p>
            <a:pPr>
              <a:lnSpc>
                <a:spcPct val="120000"/>
              </a:lnSpc>
            </a:pPr>
            <a:r>
              <a:rPr lang="ko-KR" altLang="ko-KR" sz="2600" dirty="0"/>
              <a:t>세계 스마트폰 </a:t>
            </a:r>
            <a:r>
              <a:rPr lang="ko-KR" altLang="en-US" sz="2600" dirty="0"/>
              <a:t>산업</a:t>
            </a:r>
            <a:r>
              <a:rPr lang="ko-KR" altLang="ko-KR" sz="2600" dirty="0"/>
              <a:t> 전체 이익 가운데 </a:t>
            </a:r>
            <a:r>
              <a:rPr lang="ko-KR" altLang="en-US" sz="2600" dirty="0"/>
              <a:t>개별 사업자가</a:t>
            </a:r>
            <a:r>
              <a:rPr lang="ko-KR" altLang="ko-KR" sz="2600" dirty="0"/>
              <a:t> 차지하는 </a:t>
            </a:r>
            <a:r>
              <a:rPr lang="ko-KR" altLang="ko-KR" sz="2600" dirty="0" smtClean="0"/>
              <a:t>비중</a:t>
            </a:r>
            <a:r>
              <a:rPr lang="ko-KR" altLang="en-US" sz="2600" dirty="0"/>
              <a:t>은</a:t>
            </a:r>
            <a:endParaRPr lang="en-US" altLang="ko-KR" sz="2600" dirty="0"/>
          </a:p>
          <a:p>
            <a:pPr marL="0" indent="0">
              <a:lnSpc>
                <a:spcPct val="120000"/>
              </a:lnSpc>
              <a:buNone/>
            </a:pPr>
            <a:r>
              <a:rPr lang="en-US" altLang="ko-KR" sz="2600" dirty="0"/>
              <a:t>    2014</a:t>
            </a:r>
            <a:r>
              <a:rPr lang="ko-KR" altLang="ko-KR" sz="2600" dirty="0"/>
              <a:t>년 애플</a:t>
            </a:r>
            <a:r>
              <a:rPr lang="en-US" altLang="ko-KR" sz="2600" dirty="0"/>
              <a:t> 77%, </a:t>
            </a:r>
            <a:r>
              <a:rPr lang="ko-KR" altLang="ko-KR" sz="2600" dirty="0"/>
              <a:t>삼성</a:t>
            </a:r>
            <a:r>
              <a:rPr lang="en-US" altLang="ko-KR" sz="2600" dirty="0"/>
              <a:t> 27%, </a:t>
            </a:r>
          </a:p>
          <a:p>
            <a:pPr marL="0" indent="0">
              <a:lnSpc>
                <a:spcPct val="120000"/>
              </a:lnSpc>
              <a:buNone/>
            </a:pPr>
            <a:r>
              <a:rPr lang="en-US" altLang="ko-KR" sz="2600" dirty="0"/>
              <a:t>    2015</a:t>
            </a:r>
            <a:r>
              <a:rPr lang="ko-KR" altLang="ko-KR" sz="2600" dirty="0"/>
              <a:t>년 애플</a:t>
            </a:r>
            <a:r>
              <a:rPr lang="en-US" altLang="ko-KR" sz="2600" dirty="0"/>
              <a:t> 90%, </a:t>
            </a:r>
            <a:r>
              <a:rPr lang="ko-KR" altLang="ko-KR" sz="2600" dirty="0"/>
              <a:t>삼성</a:t>
            </a:r>
            <a:r>
              <a:rPr lang="en-US" altLang="ko-KR" sz="2600" dirty="0"/>
              <a:t> 16%, </a:t>
            </a:r>
          </a:p>
          <a:p>
            <a:pPr marL="0" indent="0">
              <a:lnSpc>
                <a:spcPct val="120000"/>
              </a:lnSpc>
              <a:buNone/>
            </a:pPr>
            <a:r>
              <a:rPr lang="en-US" altLang="ko-KR" sz="2600" dirty="0"/>
              <a:t>    2016</a:t>
            </a:r>
            <a:r>
              <a:rPr lang="ko-KR" altLang="ko-KR" sz="2600" dirty="0"/>
              <a:t>년 애플</a:t>
            </a:r>
            <a:r>
              <a:rPr lang="en-US" altLang="ko-KR" sz="2600" dirty="0"/>
              <a:t> 83%, </a:t>
            </a:r>
            <a:r>
              <a:rPr lang="ko-KR" altLang="ko-KR" sz="2600" dirty="0"/>
              <a:t>삼성</a:t>
            </a:r>
            <a:r>
              <a:rPr lang="en-US" altLang="ko-KR" sz="2600" dirty="0"/>
              <a:t> 18%, </a:t>
            </a:r>
            <a:r>
              <a:rPr lang="ko-KR" altLang="ko-KR" sz="2600" dirty="0" err="1"/>
              <a:t>화웨이</a:t>
            </a:r>
            <a:r>
              <a:rPr lang="en-US" altLang="ko-KR" sz="2600" dirty="0"/>
              <a:t> 5% </a:t>
            </a:r>
            <a:r>
              <a:rPr lang="ko-KR" altLang="ko-KR" sz="2600" dirty="0"/>
              <a:t>등이었다</a:t>
            </a:r>
            <a:r>
              <a:rPr lang="en-US" altLang="ko-KR" sz="2600" dirty="0"/>
              <a:t>. </a:t>
            </a:r>
          </a:p>
          <a:p>
            <a:pPr>
              <a:lnSpc>
                <a:spcPct val="120000"/>
              </a:lnSpc>
            </a:pPr>
            <a:r>
              <a:rPr lang="ko-KR" altLang="ko-KR" sz="2600" dirty="0"/>
              <a:t>애플</a:t>
            </a:r>
            <a:r>
              <a:rPr lang="en-US" altLang="ko-KR" sz="2600" dirty="0"/>
              <a:t> </a:t>
            </a:r>
            <a:r>
              <a:rPr lang="en-US" altLang="ko-KR" sz="2600" dirty="0" smtClean="0"/>
              <a:t>iPhone </a:t>
            </a:r>
            <a:r>
              <a:rPr lang="ko-KR" altLang="ko-KR" sz="2600" dirty="0"/>
              <a:t>이익의 원천</a:t>
            </a:r>
            <a:r>
              <a:rPr lang="ko-KR" altLang="en-US" sz="2600" dirty="0"/>
              <a:t>이 초기에는 기존 휴대폰을 뛰어 넘는 새로운 </a:t>
            </a:r>
            <a:r>
              <a:rPr lang="ko-KR" altLang="en-US" sz="2600" dirty="0" smtClean="0"/>
              <a:t>혁신 이었을 </a:t>
            </a:r>
            <a:r>
              <a:rPr lang="ko-KR" altLang="en-US" sz="2600" dirty="0"/>
              <a:t>것이나</a:t>
            </a:r>
            <a:r>
              <a:rPr lang="en-US" altLang="ko-KR" sz="2600" dirty="0"/>
              <a:t>, </a:t>
            </a:r>
            <a:r>
              <a:rPr lang="ko-KR" altLang="en-US" sz="2600" dirty="0"/>
              <a:t>그 이후 안드로이드</a:t>
            </a:r>
            <a:r>
              <a:rPr lang="en-US" altLang="ko-KR" sz="2600" dirty="0"/>
              <a:t> </a:t>
            </a:r>
            <a:r>
              <a:rPr lang="ko-KR" altLang="en-US" sz="2600" dirty="0"/>
              <a:t>폰과 차이가 급속히 사라졌다</a:t>
            </a:r>
            <a:r>
              <a:rPr lang="en-US" altLang="ko-KR" sz="2600" dirty="0" smtClean="0"/>
              <a:t>. </a:t>
            </a:r>
            <a:r>
              <a:rPr lang="ko-KR" altLang="en-US" sz="2600" dirty="0" smtClean="0"/>
              <a:t>그럼에도 </a:t>
            </a:r>
            <a:r>
              <a:rPr lang="ko-KR" altLang="en-US" sz="2600" dirty="0"/>
              <a:t>압도적 이익률을 누리는 가장 중요한 이유는</a:t>
            </a:r>
            <a:r>
              <a:rPr lang="ko-KR" altLang="ko-KR" sz="2600" dirty="0"/>
              <a:t> 생산 아웃소싱과 규모의 경제 효과</a:t>
            </a:r>
            <a:r>
              <a:rPr lang="en-US" altLang="ko-KR" sz="2600" dirty="0"/>
              <a:t> </a:t>
            </a:r>
            <a:r>
              <a:rPr lang="ko-KR" altLang="en-US" sz="2600" dirty="0"/>
              <a:t>때문으로 보인다</a:t>
            </a:r>
            <a:r>
              <a:rPr lang="en-US" altLang="ko-KR" sz="2600" dirty="0"/>
              <a:t>. </a:t>
            </a:r>
            <a:endParaRPr lang="ko-KR" altLang="ko-KR" sz="2600" dirty="0"/>
          </a:p>
          <a:p>
            <a:pPr>
              <a:lnSpc>
                <a:spcPct val="120000"/>
              </a:lnSpc>
            </a:pPr>
            <a:endParaRPr lang="en-US" altLang="ko-KR" sz="2600" dirty="0"/>
          </a:p>
          <a:p>
            <a:pPr marL="0" indent="0">
              <a:buNone/>
            </a:pPr>
            <a:endParaRPr lang="en-US" altLang="ko-KR" sz="2000" dirty="0"/>
          </a:p>
          <a:p>
            <a:pPr marL="0" indent="0">
              <a:buNone/>
            </a:pPr>
            <a:endParaRPr lang="en-US" altLang="ko-KR" sz="2000" dirty="0"/>
          </a:p>
        </p:txBody>
      </p:sp>
    </p:spTree>
    <p:extLst>
      <p:ext uri="{BB962C8B-B14F-4D97-AF65-F5344CB8AC3E}">
        <p14:creationId xmlns:p14="http://schemas.microsoft.com/office/powerpoint/2010/main" val="5307397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pPr algn="l"/>
            <a:r>
              <a:rPr lang="en-US" altLang="ko-KR" dirty="0" smtClean="0"/>
              <a:t>iPhone, </a:t>
            </a:r>
            <a:r>
              <a:rPr lang="ko-KR" altLang="en-US" dirty="0" smtClean="0"/>
              <a:t>시장 점유율 </a:t>
            </a:r>
            <a:r>
              <a:rPr lang="en-US" altLang="ko-KR" dirty="0" smtClean="0"/>
              <a:t>1</a:t>
            </a:r>
            <a:r>
              <a:rPr lang="ko-KR" altLang="en-US" dirty="0" smtClean="0"/>
              <a:t>등 아니나</a:t>
            </a:r>
            <a:r>
              <a:rPr lang="en-US" altLang="ko-KR" dirty="0"/>
              <a:t> </a:t>
            </a:r>
            <a:r>
              <a:rPr lang="en-US" altLang="ko-KR" dirty="0" smtClean="0"/>
              <a:t>…</a:t>
            </a:r>
            <a:endParaRPr lang="ko-KR" altLang="en-US" dirty="0"/>
          </a:p>
        </p:txBody>
      </p:sp>
      <p:pic>
        <p:nvPicPr>
          <p:cNvPr id="4" name="내용 개체 틀 3" descr="http://img.hankyung.com/photo/201711/AA.15297767.1.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75720" y="1844824"/>
            <a:ext cx="4536504" cy="4248472"/>
          </a:xfrm>
          <a:prstGeom prst="rect">
            <a:avLst/>
          </a:prstGeom>
          <a:noFill/>
          <a:ln>
            <a:noFill/>
          </a:ln>
        </p:spPr>
      </p:pic>
    </p:spTree>
    <p:extLst>
      <p:ext uri="{BB962C8B-B14F-4D97-AF65-F5344CB8AC3E}">
        <p14:creationId xmlns:p14="http://schemas.microsoft.com/office/powerpoint/2010/main" val="13788067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r>
              <a:rPr lang="ko-KR" altLang="ko-KR" dirty="0" smtClean="0"/>
              <a:t>모델당 </a:t>
            </a:r>
            <a:r>
              <a:rPr lang="ko-KR" altLang="ko-KR" dirty="0"/>
              <a:t>생산 </a:t>
            </a:r>
            <a:r>
              <a:rPr lang="ko-KR" altLang="ko-KR" dirty="0" smtClean="0"/>
              <a:t>대수 압도적</a:t>
            </a:r>
            <a:r>
              <a:rPr lang="en-US" altLang="ko-KR" dirty="0" smtClean="0"/>
              <a:t/>
            </a:r>
            <a:br>
              <a:rPr lang="en-US" altLang="ko-KR" dirty="0" smtClean="0"/>
            </a:br>
            <a:r>
              <a:rPr lang="en-US" altLang="ko-KR" sz="3100" kern="0" dirty="0" smtClean="0">
                <a:solidFill>
                  <a:srgbClr val="000000"/>
                </a:solidFill>
                <a:latin typeface="맑은 고딕" panose="020B0503020000020004" pitchFamily="50" charset="-127"/>
                <a:cs typeface="굴림" panose="020B0600000101010101" pitchFamily="50" charset="-127"/>
              </a:rPr>
              <a:t>2010</a:t>
            </a:r>
            <a:r>
              <a:rPr lang="ko-KR" altLang="ko-KR" sz="3100" kern="0" dirty="0">
                <a:solidFill>
                  <a:srgbClr val="000000"/>
                </a:solidFill>
                <a:latin typeface="맑은 고딕" panose="020B0503020000020004" pitchFamily="50" charset="-127"/>
                <a:cs typeface="굴림" panose="020B0600000101010101" pitchFamily="50" charset="-127"/>
              </a:rPr>
              <a:t>년</a:t>
            </a:r>
            <a:r>
              <a:rPr lang="en-US" altLang="ko-KR" sz="3100" kern="0" dirty="0">
                <a:solidFill>
                  <a:srgbClr val="000000"/>
                </a:solidFill>
                <a:latin typeface="맑은 고딕" panose="020B0503020000020004" pitchFamily="50" charset="-127"/>
                <a:cs typeface="굴림" panose="020B0600000101010101" pitchFamily="50" charset="-127"/>
              </a:rPr>
              <a:t> </a:t>
            </a:r>
            <a:r>
              <a:rPr lang="ko-KR" altLang="ko-KR" sz="3100" kern="0" dirty="0">
                <a:solidFill>
                  <a:srgbClr val="000000"/>
                </a:solidFill>
                <a:latin typeface="맑은 고딕" panose="020B0503020000020004" pitchFamily="50" charset="-127"/>
                <a:cs typeface="굴림" panose="020B0600000101010101" pitchFamily="50" charset="-127"/>
              </a:rPr>
              <a:t>이후</a:t>
            </a:r>
            <a:r>
              <a:rPr lang="en-US" altLang="ko-KR" sz="3100" kern="0" dirty="0">
                <a:solidFill>
                  <a:srgbClr val="000000"/>
                </a:solidFill>
                <a:latin typeface="맑은 고딕" panose="020B0503020000020004" pitchFamily="50" charset="-127"/>
                <a:cs typeface="굴림" panose="020B0600000101010101" pitchFamily="50" charset="-127"/>
              </a:rPr>
              <a:t> 3000</a:t>
            </a:r>
            <a:r>
              <a:rPr lang="ko-KR" altLang="ko-KR" sz="3100" kern="0" dirty="0">
                <a:solidFill>
                  <a:srgbClr val="000000"/>
                </a:solidFill>
                <a:latin typeface="맑은 고딕" panose="020B0503020000020004" pitchFamily="50" charset="-127"/>
                <a:cs typeface="굴림" panose="020B0600000101010101" pitchFamily="50" charset="-127"/>
              </a:rPr>
              <a:t>만대 넘게 팔린 스마트 </a:t>
            </a:r>
            <a:r>
              <a:rPr lang="ko-KR" altLang="ko-KR" sz="3100" kern="0" dirty="0" smtClean="0">
                <a:solidFill>
                  <a:srgbClr val="000000"/>
                </a:solidFill>
                <a:latin typeface="맑은 고딕" panose="020B0503020000020004" pitchFamily="50" charset="-127"/>
                <a:cs typeface="굴림" panose="020B0600000101010101" pitchFamily="50" charset="-127"/>
              </a:rPr>
              <a:t>폰</a:t>
            </a:r>
            <a:endParaRPr lang="ko-KR" altLang="en-US" sz="3100" dirty="0"/>
          </a:p>
        </p:txBody>
      </p:sp>
      <p:graphicFrame>
        <p:nvGraphicFramePr>
          <p:cNvPr id="4" name="내용 개체 틀 3"/>
          <p:cNvGraphicFramePr>
            <a:graphicFrameLocks noGrp="1"/>
          </p:cNvGraphicFramePr>
          <p:nvPr>
            <p:ph idx="1"/>
            <p:extLst>
              <p:ext uri="{D42A27DB-BD31-4B8C-83A1-F6EECF244321}">
                <p14:modId xmlns:p14="http://schemas.microsoft.com/office/powerpoint/2010/main" val="821516028"/>
              </p:ext>
            </p:extLst>
          </p:nvPr>
        </p:nvGraphicFramePr>
        <p:xfrm>
          <a:off x="1291333" y="1849714"/>
          <a:ext cx="9104378" cy="4512359"/>
        </p:xfrm>
        <a:graphic>
          <a:graphicData uri="http://schemas.openxmlformats.org/drawingml/2006/table">
            <a:tbl>
              <a:tblPr firstRow="1" firstCol="1" bandRow="1">
                <a:tableStyleId>{5C22544A-7EE6-4342-B048-85BDC9FD1C3A}</a:tableStyleId>
              </a:tblPr>
              <a:tblGrid>
                <a:gridCol w="1950910">
                  <a:extLst>
                    <a:ext uri="{9D8B030D-6E8A-4147-A177-3AD203B41FA5}">
                      <a16:colId xmlns:a16="http://schemas.microsoft.com/office/drawing/2014/main" val="1739071277"/>
                    </a:ext>
                  </a:extLst>
                </a:gridCol>
                <a:gridCol w="3724467">
                  <a:extLst>
                    <a:ext uri="{9D8B030D-6E8A-4147-A177-3AD203B41FA5}">
                      <a16:colId xmlns:a16="http://schemas.microsoft.com/office/drawing/2014/main" val="2254689747"/>
                    </a:ext>
                  </a:extLst>
                </a:gridCol>
                <a:gridCol w="1385888">
                  <a:extLst>
                    <a:ext uri="{9D8B030D-6E8A-4147-A177-3AD203B41FA5}">
                      <a16:colId xmlns:a16="http://schemas.microsoft.com/office/drawing/2014/main" val="3674843785"/>
                    </a:ext>
                  </a:extLst>
                </a:gridCol>
                <a:gridCol w="2043113">
                  <a:extLst>
                    <a:ext uri="{9D8B030D-6E8A-4147-A177-3AD203B41FA5}">
                      <a16:colId xmlns:a16="http://schemas.microsoft.com/office/drawing/2014/main" val="796585504"/>
                    </a:ext>
                  </a:extLst>
                </a:gridCol>
              </a:tblGrid>
              <a:tr h="325064">
                <a:tc>
                  <a:txBody>
                    <a:bodyPr/>
                    <a:lstStyle/>
                    <a:p>
                      <a:pPr algn="ctr">
                        <a:lnSpc>
                          <a:spcPct val="100000"/>
                        </a:lnSpc>
                        <a:spcBef>
                          <a:spcPts val="1200"/>
                        </a:spcBef>
                      </a:pPr>
                      <a:r>
                        <a:rPr lang="en-US" sz="1800" kern="0" dirty="0">
                          <a:effectLst/>
                        </a:rPr>
                        <a:t>Manufacturer</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200025" marT="30480" marB="30480" anchor="ctr"/>
                </a:tc>
                <a:tc>
                  <a:txBody>
                    <a:bodyPr/>
                    <a:lstStyle/>
                    <a:p>
                      <a:pPr algn="ctr">
                        <a:lnSpc>
                          <a:spcPct val="100000"/>
                        </a:lnSpc>
                        <a:spcBef>
                          <a:spcPts val="1200"/>
                        </a:spcBef>
                      </a:pPr>
                      <a:r>
                        <a:rPr lang="en-US" sz="1800" kern="0">
                          <a:effectLst/>
                        </a:rPr>
                        <a:t>Model</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200025" marT="30480" marB="30480" anchor="ctr"/>
                </a:tc>
                <a:tc>
                  <a:txBody>
                    <a:bodyPr/>
                    <a:lstStyle/>
                    <a:p>
                      <a:pPr algn="ctr">
                        <a:lnSpc>
                          <a:spcPct val="100000"/>
                        </a:lnSpc>
                        <a:spcBef>
                          <a:spcPts val="1200"/>
                        </a:spcBef>
                      </a:pPr>
                      <a:r>
                        <a:rPr lang="en-US" sz="1800" kern="0">
                          <a:effectLst/>
                        </a:rPr>
                        <a:t>Year</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200025" marT="30480" marB="30480" anchor="ctr"/>
                </a:tc>
                <a:tc>
                  <a:txBody>
                    <a:bodyPr/>
                    <a:lstStyle/>
                    <a:p>
                      <a:pPr algn="ctr">
                        <a:lnSpc>
                          <a:spcPct val="100000"/>
                        </a:lnSpc>
                        <a:spcBef>
                          <a:spcPts val="1200"/>
                        </a:spcBef>
                      </a:pPr>
                      <a:r>
                        <a:rPr lang="en-US" sz="1800" kern="0">
                          <a:effectLst/>
                        </a:rPr>
                        <a:t>million units</a:t>
                      </a:r>
                      <a:endParaRPr lang="ko-KR" sz="180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200025" marT="30480" marB="30480" anchor="ctr"/>
                </a:tc>
                <a:extLst>
                  <a:ext uri="{0D108BD9-81ED-4DB2-BD59-A6C34878D82A}">
                    <a16:rowId xmlns:a16="http://schemas.microsoft.com/office/drawing/2014/main" val="3043411469"/>
                  </a:ext>
                </a:extLst>
              </a:tr>
              <a:tr h="431333">
                <a:tc>
                  <a:txBody>
                    <a:bodyPr/>
                    <a:lstStyle/>
                    <a:p>
                      <a:pPr marL="0" marR="0" indent="0" algn="l" defTabSz="914400" rtl="0" eaLnBrk="1" fontAlgn="auto" latinLnBrk="1" hangingPunct="1">
                        <a:lnSpc>
                          <a:spcPct val="100000"/>
                        </a:lnSpc>
                        <a:spcBef>
                          <a:spcPts val="1200"/>
                        </a:spcBef>
                        <a:spcAft>
                          <a:spcPts val="0"/>
                        </a:spcAft>
                        <a:buClrTx/>
                        <a:buSzTx/>
                        <a:buFontTx/>
                        <a:buNone/>
                        <a:tabLst/>
                        <a:defRPr/>
                      </a:pPr>
                      <a:r>
                        <a:rPr lang="en-US" altLang="ko-KR" sz="1800" b="0" kern="0" dirty="0" smtClean="0">
                          <a:solidFill>
                            <a:schemeClr val="tx1"/>
                          </a:solidFill>
                          <a:effectLst/>
                        </a:rPr>
                        <a:t>Apple</a:t>
                      </a:r>
                      <a:endParaRPr lang="ko-KR" altLang="ko-KR" sz="1800" b="0" kern="100" dirty="0" smtClean="0">
                        <a:solidFill>
                          <a:schemeClr val="tx1"/>
                        </a:solidFill>
                        <a:effectLst/>
                        <a:latin typeface="맑은 고딕" panose="020B0503020000020004" pitchFamily="50" charset="-127"/>
                        <a:ea typeface="+mn-ea"/>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3" tooltip="IPhone 6"/>
                        </a:rPr>
                        <a:t>iPhone 6</a:t>
                      </a:r>
                      <a:r>
                        <a:rPr lang="en-US" sz="1800" kern="0" dirty="0">
                          <a:effectLst/>
                        </a:rPr>
                        <a:t> </a:t>
                      </a:r>
                      <a:r>
                        <a:rPr lang="en-US" sz="1800" kern="0" dirty="0" smtClean="0">
                          <a:effectLst/>
                        </a:rPr>
                        <a:t>&amp;</a:t>
                      </a:r>
                      <a:r>
                        <a:rPr lang="en-US" sz="1800" kern="0" dirty="0">
                          <a:effectLst/>
                        </a:rPr>
                        <a:t> </a:t>
                      </a:r>
                      <a:r>
                        <a:rPr lang="en-US" sz="1800" u="none" strike="noStrike" kern="0" dirty="0">
                          <a:effectLst/>
                          <a:hlinkClick r:id="rId3" tooltip="IPhone 6"/>
                        </a:rPr>
                        <a:t>iPhone 6 Plus</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2014</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220</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2373545220"/>
                  </a:ext>
                </a:extLst>
              </a:tr>
              <a:tr h="300038">
                <a:tc>
                  <a:txBody>
                    <a:bodyPr/>
                    <a:lstStyle/>
                    <a:p>
                      <a:pPr>
                        <a:lnSpc>
                          <a:spcPct val="100000"/>
                        </a:lnSpc>
                        <a:spcBef>
                          <a:spcPts val="1200"/>
                        </a:spcBef>
                      </a:pPr>
                      <a:r>
                        <a:rPr lang="en-US" sz="1800" b="0" kern="0" dirty="0">
                          <a:solidFill>
                            <a:schemeClr val="tx1"/>
                          </a:solidFill>
                          <a:effectLst/>
                        </a:rPr>
                        <a:t>Samsung</a:t>
                      </a:r>
                      <a:endParaRPr lang="ko-KR" sz="1800" b="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4" tooltip="Galaxy S4"/>
                        </a:rPr>
                        <a:t>Galaxy S4</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2013</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80</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727718047"/>
                  </a:ext>
                </a:extLst>
              </a:tr>
              <a:tr h="325064">
                <a:tc>
                  <a:txBody>
                    <a:bodyPr/>
                    <a:lstStyle/>
                    <a:p>
                      <a:pPr>
                        <a:lnSpc>
                          <a:spcPct val="100000"/>
                        </a:lnSpc>
                        <a:spcBef>
                          <a:spcPts val="1200"/>
                        </a:spcBef>
                      </a:pPr>
                      <a:r>
                        <a:rPr lang="en-US" sz="1800" b="0" kern="0" dirty="0">
                          <a:solidFill>
                            <a:schemeClr val="tx1"/>
                          </a:solidFill>
                          <a:effectLst/>
                        </a:rPr>
                        <a:t>Apple</a:t>
                      </a:r>
                      <a:endParaRPr lang="ko-KR" sz="1800" b="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5" tooltip="IPhone 5"/>
                        </a:rPr>
                        <a:t>iPhone 5</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2012–13</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70</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2629666076"/>
                  </a:ext>
                </a:extLst>
              </a:tr>
              <a:tr h="325064">
                <a:tc>
                  <a:txBody>
                    <a:bodyPr/>
                    <a:lstStyle/>
                    <a:p>
                      <a:pPr>
                        <a:lnSpc>
                          <a:spcPct val="100000"/>
                        </a:lnSpc>
                        <a:spcBef>
                          <a:spcPts val="1200"/>
                        </a:spcBef>
                      </a:pPr>
                      <a:r>
                        <a:rPr lang="en-US" sz="1800" b="0" kern="0" dirty="0">
                          <a:solidFill>
                            <a:schemeClr val="tx1"/>
                          </a:solidFill>
                          <a:effectLst/>
                        </a:rPr>
                        <a:t>Apple</a:t>
                      </a:r>
                      <a:endParaRPr lang="ko-KR" sz="1800" b="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6" tooltip="IPhone 4S"/>
                        </a:rPr>
                        <a:t>iPhone 4S</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2011–14</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60</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3546633911"/>
                  </a:ext>
                </a:extLst>
              </a:tr>
              <a:tr h="325064">
                <a:tc>
                  <a:txBody>
                    <a:bodyPr/>
                    <a:lstStyle/>
                    <a:p>
                      <a:pPr>
                        <a:lnSpc>
                          <a:spcPct val="100000"/>
                        </a:lnSpc>
                        <a:spcBef>
                          <a:spcPts val="1200"/>
                        </a:spcBef>
                      </a:pPr>
                      <a:r>
                        <a:rPr lang="en-US" sz="1800" b="0" kern="0" dirty="0">
                          <a:solidFill>
                            <a:schemeClr val="tx1"/>
                          </a:solidFill>
                          <a:effectLst/>
                        </a:rPr>
                        <a:t>Samsung</a:t>
                      </a:r>
                      <a:endParaRPr lang="ko-KR" sz="1800" b="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7" tooltip="Samsung Galaxy S III"/>
                        </a:rPr>
                        <a:t>Galaxy S III</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2012–13</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60</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753588323"/>
                  </a:ext>
                </a:extLst>
              </a:tr>
              <a:tr h="325064">
                <a:tc>
                  <a:txBody>
                    <a:bodyPr/>
                    <a:lstStyle/>
                    <a:p>
                      <a:pPr>
                        <a:lnSpc>
                          <a:spcPct val="100000"/>
                        </a:lnSpc>
                        <a:spcBef>
                          <a:spcPts val="1200"/>
                        </a:spcBef>
                      </a:pPr>
                      <a:r>
                        <a:rPr lang="en-US" sz="1800" b="0" kern="0" dirty="0">
                          <a:solidFill>
                            <a:schemeClr val="tx1"/>
                          </a:solidFill>
                          <a:effectLst/>
                        </a:rPr>
                        <a:t>Samsung</a:t>
                      </a:r>
                      <a:endParaRPr lang="ko-KR" sz="1800" b="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8" tooltip="Galaxy S7"/>
                        </a:rPr>
                        <a:t>Galaxy S7</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2016</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55</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3650577012"/>
                  </a:ext>
                </a:extLst>
              </a:tr>
              <a:tr h="325064">
                <a:tc>
                  <a:txBody>
                    <a:bodyPr/>
                    <a:lstStyle/>
                    <a:p>
                      <a:pPr>
                        <a:lnSpc>
                          <a:spcPct val="100000"/>
                        </a:lnSpc>
                        <a:spcBef>
                          <a:spcPts val="1200"/>
                        </a:spcBef>
                      </a:pPr>
                      <a:r>
                        <a:rPr lang="en-US" sz="1800" b="0" kern="0" dirty="0">
                          <a:solidFill>
                            <a:schemeClr val="tx1"/>
                          </a:solidFill>
                          <a:effectLst/>
                        </a:rPr>
                        <a:t>Apple</a:t>
                      </a:r>
                      <a:endParaRPr lang="ko-KR" sz="1800" b="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9" tooltip="IPhone 4"/>
                        </a:rPr>
                        <a:t>iPhone 4</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2010–13</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50</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2595277173"/>
                  </a:ext>
                </a:extLst>
              </a:tr>
              <a:tr h="325064">
                <a:tc>
                  <a:txBody>
                    <a:bodyPr/>
                    <a:lstStyle/>
                    <a:p>
                      <a:pPr>
                        <a:lnSpc>
                          <a:spcPct val="100000"/>
                        </a:lnSpc>
                        <a:spcBef>
                          <a:spcPts val="1200"/>
                        </a:spcBef>
                      </a:pPr>
                      <a:r>
                        <a:rPr lang="en-US" sz="1800" b="0" kern="0" dirty="0">
                          <a:solidFill>
                            <a:schemeClr val="tx1"/>
                          </a:solidFill>
                          <a:effectLst/>
                        </a:rPr>
                        <a:t>Samsung</a:t>
                      </a:r>
                      <a:endParaRPr lang="ko-KR" sz="1800" b="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10" tooltip="Galaxy S II"/>
                        </a:rPr>
                        <a:t>Galaxy S II</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2011–12</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40</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581266216"/>
                  </a:ext>
                </a:extLst>
              </a:tr>
              <a:tr h="453906">
                <a:tc>
                  <a:txBody>
                    <a:bodyPr/>
                    <a:lstStyle/>
                    <a:p>
                      <a:pPr>
                        <a:lnSpc>
                          <a:spcPct val="100000"/>
                        </a:lnSpc>
                        <a:spcBef>
                          <a:spcPts val="1200"/>
                        </a:spcBef>
                      </a:pPr>
                      <a:r>
                        <a:rPr lang="en-US" sz="1800" b="0" kern="0" dirty="0">
                          <a:solidFill>
                            <a:schemeClr val="tx1"/>
                          </a:solidFill>
                          <a:effectLst/>
                        </a:rPr>
                        <a:t>Apple</a:t>
                      </a:r>
                      <a:endParaRPr lang="ko-KR" sz="1800" b="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11" tooltip="IPhone 7"/>
                        </a:rPr>
                        <a:t>iPhone 7</a:t>
                      </a:r>
                      <a:r>
                        <a:rPr lang="en-US" sz="1800" kern="0" dirty="0">
                          <a:effectLst/>
                        </a:rPr>
                        <a:t> </a:t>
                      </a:r>
                      <a:r>
                        <a:rPr lang="en-US" sz="1800" kern="0" dirty="0" smtClean="0">
                          <a:effectLst/>
                        </a:rPr>
                        <a:t>&amp;</a:t>
                      </a:r>
                      <a:r>
                        <a:rPr lang="en-US" sz="1800" kern="0" dirty="0">
                          <a:effectLst/>
                        </a:rPr>
                        <a:t> </a:t>
                      </a:r>
                      <a:r>
                        <a:rPr lang="en-US" sz="1800" u="none" strike="noStrike" kern="0" dirty="0">
                          <a:effectLst/>
                          <a:hlinkClick r:id="rId12" tooltip="IPhone 7 Plus"/>
                        </a:rPr>
                        <a:t>iPhone 7 Plus</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2016</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39</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63944293"/>
                  </a:ext>
                </a:extLst>
              </a:tr>
              <a:tr h="325064">
                <a:tc>
                  <a:txBody>
                    <a:bodyPr/>
                    <a:lstStyle/>
                    <a:p>
                      <a:pPr>
                        <a:lnSpc>
                          <a:spcPct val="100000"/>
                        </a:lnSpc>
                        <a:spcBef>
                          <a:spcPts val="1200"/>
                        </a:spcBef>
                      </a:pPr>
                      <a:r>
                        <a:rPr lang="en-US" sz="1800" b="0" kern="0" dirty="0">
                          <a:solidFill>
                            <a:schemeClr val="tx1"/>
                          </a:solidFill>
                          <a:effectLst/>
                        </a:rPr>
                        <a:t>Apple</a:t>
                      </a:r>
                      <a:endParaRPr lang="ko-KR" sz="1800" b="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13" tooltip="IPhone 3GS"/>
                        </a:rPr>
                        <a:t>iPhone 3GS</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2009–12</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35</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585915971"/>
                  </a:ext>
                </a:extLst>
              </a:tr>
              <a:tr h="325064">
                <a:tc>
                  <a:txBody>
                    <a:bodyPr/>
                    <a:lstStyle/>
                    <a:p>
                      <a:pPr>
                        <a:lnSpc>
                          <a:spcPct val="100000"/>
                        </a:lnSpc>
                        <a:spcBef>
                          <a:spcPts val="1200"/>
                        </a:spcBef>
                      </a:pPr>
                      <a:r>
                        <a:rPr lang="en-US" sz="1800" b="0" kern="0" dirty="0">
                          <a:solidFill>
                            <a:schemeClr val="tx1"/>
                          </a:solidFill>
                          <a:effectLst/>
                        </a:rPr>
                        <a:t>Samsung</a:t>
                      </a:r>
                      <a:endParaRPr lang="ko-KR" sz="1800" b="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nSpc>
                          <a:spcPct val="100000"/>
                        </a:lnSpc>
                        <a:spcBef>
                          <a:spcPts val="1200"/>
                        </a:spcBef>
                      </a:pPr>
                      <a:r>
                        <a:rPr lang="en-US" sz="1800" u="none" strike="noStrike" kern="0" dirty="0">
                          <a:effectLst/>
                          <a:hlinkClick r:id="rId14" tooltip="Galaxy Note II"/>
                        </a:rPr>
                        <a:t>Galaxy Note II</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1800" kern="0" dirty="0">
                          <a:effectLst/>
                        </a:rPr>
                        <a:t>2012–13</a:t>
                      </a:r>
                      <a:endParaRPr lang="ko-KR" sz="180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ctr">
                        <a:lnSpc>
                          <a:spcPct val="100000"/>
                        </a:lnSpc>
                        <a:spcBef>
                          <a:spcPts val="1200"/>
                        </a:spcBef>
                      </a:pPr>
                      <a:r>
                        <a:rPr lang="en-US" sz="2000" b="1" kern="0" dirty="0">
                          <a:solidFill>
                            <a:srgbClr val="FF0000"/>
                          </a:solidFill>
                          <a:effectLst/>
                        </a:rPr>
                        <a:t>30</a:t>
                      </a:r>
                      <a:endParaRPr lang="ko-KR" sz="2000" b="1"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2067032226"/>
                  </a:ext>
                </a:extLst>
              </a:tr>
            </a:tbl>
          </a:graphicData>
        </a:graphic>
      </p:graphicFrame>
    </p:spTree>
    <p:extLst>
      <p:ext uri="{BB962C8B-B14F-4D97-AF65-F5344CB8AC3E}">
        <p14:creationId xmlns:p14="http://schemas.microsoft.com/office/powerpoint/2010/main" val="2282172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pPr algn="l"/>
            <a:r>
              <a:rPr lang="en-US" altLang="ko-KR" dirty="0" smtClean="0"/>
              <a:t>Apple</a:t>
            </a:r>
            <a:r>
              <a:rPr lang="ko-KR" altLang="en-US" dirty="0" smtClean="0"/>
              <a:t>의 </a:t>
            </a:r>
            <a:r>
              <a:rPr lang="en-US" altLang="ko-KR" dirty="0" smtClean="0"/>
              <a:t>Outsourcing</a:t>
            </a:r>
            <a:endParaRPr lang="ko-KR" altLang="en-US" dirty="0"/>
          </a:p>
        </p:txBody>
      </p:sp>
      <p:sp>
        <p:nvSpPr>
          <p:cNvPr id="3" name="내용 개체 틀 2"/>
          <p:cNvSpPr>
            <a:spLocks noGrp="1"/>
          </p:cNvSpPr>
          <p:nvPr>
            <p:ph idx="1"/>
          </p:nvPr>
        </p:nvSpPr>
        <p:spPr/>
        <p:txBody>
          <a:bodyPr>
            <a:normAutofit fontScale="70000" lnSpcReduction="20000"/>
          </a:bodyPr>
          <a:lstStyle/>
          <a:p>
            <a:pPr>
              <a:lnSpc>
                <a:spcPct val="120000"/>
              </a:lnSpc>
            </a:pPr>
            <a:r>
              <a:rPr lang="ko-KR" altLang="en-US" sz="3800" dirty="0"/>
              <a:t>좋은 품질의 부품을 안정적으로 </a:t>
            </a:r>
            <a:r>
              <a:rPr lang="ko-KR" altLang="ko-KR" sz="3800" dirty="0"/>
              <a:t>그 어떤 경쟁자보다</a:t>
            </a:r>
            <a:r>
              <a:rPr lang="en-US" altLang="ko-KR" sz="3800" dirty="0"/>
              <a:t> </a:t>
            </a:r>
            <a:r>
              <a:rPr lang="ko-KR" altLang="en-US" sz="3800" dirty="0"/>
              <a:t>싸게 조달한다</a:t>
            </a:r>
            <a:r>
              <a:rPr lang="en-US" altLang="ko-KR" sz="3800" dirty="0"/>
              <a:t>. </a:t>
            </a:r>
            <a:r>
              <a:rPr lang="ko-KR" altLang="ko-KR" sz="3800" dirty="0"/>
              <a:t>부품</a:t>
            </a:r>
            <a:r>
              <a:rPr lang="ko-KR" altLang="en-US" sz="3800" dirty="0"/>
              <a:t>을</a:t>
            </a:r>
            <a:r>
              <a:rPr lang="ko-KR" altLang="ko-KR" sz="3800" dirty="0"/>
              <a:t> 개발</a:t>
            </a:r>
            <a:r>
              <a:rPr lang="en-US" altLang="ko-KR" sz="3800" dirty="0"/>
              <a:t> </a:t>
            </a:r>
            <a:r>
              <a:rPr lang="ko-KR" altLang="ko-KR" sz="3800" dirty="0"/>
              <a:t>구매</a:t>
            </a:r>
            <a:r>
              <a:rPr lang="en-US" altLang="ko-KR" sz="3800" dirty="0"/>
              <a:t>, </a:t>
            </a:r>
            <a:r>
              <a:rPr lang="ko-KR" altLang="ko-KR" sz="3800" dirty="0"/>
              <a:t>대량</a:t>
            </a:r>
            <a:r>
              <a:rPr lang="en-US" altLang="ko-KR" sz="3800" dirty="0"/>
              <a:t> </a:t>
            </a:r>
            <a:r>
              <a:rPr lang="ko-KR" altLang="ko-KR" sz="3800" dirty="0"/>
              <a:t>구매</a:t>
            </a:r>
            <a:r>
              <a:rPr lang="ko-KR" altLang="en-US" sz="3800" dirty="0"/>
              <a:t>한다</a:t>
            </a:r>
            <a:r>
              <a:rPr lang="en-US" altLang="ko-KR" sz="3800" dirty="0"/>
              <a:t>. </a:t>
            </a:r>
            <a:r>
              <a:rPr lang="ko-KR" altLang="ko-KR" sz="3800" dirty="0"/>
              <a:t>최소 구매</a:t>
            </a:r>
            <a:r>
              <a:rPr lang="en-US" altLang="ko-KR" sz="3800" dirty="0"/>
              <a:t> </a:t>
            </a:r>
            <a:r>
              <a:rPr lang="ko-KR" altLang="en-US" sz="3800" dirty="0"/>
              <a:t>보증 </a:t>
            </a:r>
            <a:r>
              <a:rPr lang="ko-KR" altLang="ko-KR" sz="3800" dirty="0" smtClean="0"/>
              <a:t>물량</a:t>
            </a:r>
            <a:r>
              <a:rPr lang="ko-KR" altLang="en-US" sz="3800" dirty="0" smtClean="0"/>
              <a:t>이</a:t>
            </a:r>
            <a:r>
              <a:rPr lang="ko-KR" altLang="ko-KR" sz="3800" dirty="0" smtClean="0"/>
              <a:t> </a:t>
            </a:r>
            <a:r>
              <a:rPr lang="en-US" altLang="ko-KR" sz="3800" dirty="0"/>
              <a:t>MSE( Minimum Scale of Economy)</a:t>
            </a:r>
            <a:r>
              <a:rPr lang="ko-KR" altLang="en-US" sz="3800" dirty="0"/>
              <a:t>를 넘게 한다</a:t>
            </a:r>
            <a:r>
              <a:rPr lang="en-US" altLang="ko-KR" sz="3800" dirty="0"/>
              <a:t>. </a:t>
            </a:r>
          </a:p>
          <a:p>
            <a:pPr>
              <a:lnSpc>
                <a:spcPct val="120000"/>
              </a:lnSpc>
            </a:pPr>
            <a:r>
              <a:rPr lang="ko-KR" altLang="ko-KR" sz="3800" dirty="0"/>
              <a:t>대규모 노동이 필요한 조립생산</a:t>
            </a:r>
            <a:r>
              <a:rPr lang="ko-KR" altLang="en-US" sz="3800" dirty="0"/>
              <a:t>을</a:t>
            </a:r>
            <a:r>
              <a:rPr lang="ko-KR" altLang="ko-KR" sz="3800" dirty="0"/>
              <a:t> 중국의 생산 </a:t>
            </a:r>
            <a:r>
              <a:rPr lang="ko-KR" altLang="ko-KR" sz="3800" dirty="0" smtClean="0"/>
              <a:t>전문기업</a:t>
            </a:r>
            <a:r>
              <a:rPr lang="en-US" altLang="ko-KR" sz="3800" dirty="0" smtClean="0"/>
              <a:t>, </a:t>
            </a:r>
            <a:r>
              <a:rPr lang="ko-KR" altLang="ko-KR" sz="4000" dirty="0"/>
              <a:t>홍하이정밀공업</a:t>
            </a:r>
            <a:r>
              <a:rPr lang="en-US" altLang="ko-KR" sz="4000" dirty="0"/>
              <a:t>(Foxconn</a:t>
            </a:r>
            <a:r>
              <a:rPr lang="en-US" altLang="ko-KR" sz="4000" dirty="0" smtClean="0"/>
              <a:t>)</a:t>
            </a:r>
            <a:r>
              <a:rPr lang="ko-KR" altLang="ko-KR" sz="3800" dirty="0" smtClean="0"/>
              <a:t>에 </a:t>
            </a:r>
            <a:r>
              <a:rPr lang="ko-KR" altLang="ko-KR" sz="3800" dirty="0" err="1" smtClean="0"/>
              <a:t>아웃소싱해</a:t>
            </a:r>
            <a:r>
              <a:rPr lang="ko-KR" altLang="ko-KR" sz="3800" dirty="0" smtClean="0"/>
              <a:t> 조립</a:t>
            </a:r>
            <a:r>
              <a:rPr lang="en-US" altLang="ko-KR" sz="3800" dirty="0" smtClean="0"/>
              <a:t> </a:t>
            </a:r>
            <a:r>
              <a:rPr lang="ko-KR" altLang="ko-KR" sz="3800" dirty="0" smtClean="0"/>
              <a:t>비용도 </a:t>
            </a:r>
            <a:r>
              <a:rPr lang="ko-KR" altLang="ko-KR" sz="3800" dirty="0"/>
              <a:t>세계 최저수준이다</a:t>
            </a:r>
            <a:r>
              <a:rPr lang="en-US" altLang="ko-KR" sz="3800" dirty="0"/>
              <a:t>. </a:t>
            </a:r>
          </a:p>
          <a:p>
            <a:pPr>
              <a:lnSpc>
                <a:spcPct val="120000"/>
              </a:lnSpc>
            </a:pPr>
            <a:r>
              <a:rPr lang="ko-KR" altLang="ko-KR" sz="3800" dirty="0"/>
              <a:t>최신기술</a:t>
            </a:r>
            <a:r>
              <a:rPr lang="en-US" altLang="ko-KR" sz="3800" dirty="0"/>
              <a:t>, </a:t>
            </a:r>
            <a:r>
              <a:rPr lang="ko-KR" altLang="ko-KR" sz="3800" dirty="0"/>
              <a:t>좋은 디자인과 품질이 최저생산비로 제조된다면</a:t>
            </a:r>
            <a:r>
              <a:rPr lang="en-US" altLang="ko-KR" sz="3800" dirty="0"/>
              <a:t>, </a:t>
            </a:r>
            <a:r>
              <a:rPr lang="ko-KR" altLang="ko-KR" sz="3800" dirty="0"/>
              <a:t>최고 영업이익률은 당연하다</a:t>
            </a:r>
            <a:r>
              <a:rPr lang="en-US" altLang="ko-KR" sz="3800" dirty="0"/>
              <a:t>. </a:t>
            </a:r>
            <a:r>
              <a:rPr lang="ko-KR" altLang="ko-KR" sz="3800" dirty="0"/>
              <a:t>판매 물량까지 많으니 스마트폰 산업 </a:t>
            </a:r>
            <a:r>
              <a:rPr lang="ko-KR" altLang="ko-KR" sz="3800" dirty="0" smtClean="0"/>
              <a:t>전체</a:t>
            </a:r>
            <a:r>
              <a:rPr lang="en-US" altLang="ko-KR" sz="3800" dirty="0" smtClean="0"/>
              <a:t> </a:t>
            </a:r>
            <a:r>
              <a:rPr lang="ko-KR" altLang="ko-KR" sz="3800" dirty="0" smtClean="0"/>
              <a:t>이익의 </a:t>
            </a:r>
            <a:r>
              <a:rPr lang="en-US" altLang="ko-KR" sz="3800" dirty="0"/>
              <a:t>80% </a:t>
            </a:r>
            <a:r>
              <a:rPr lang="ko-KR" altLang="ko-KR" sz="3800" dirty="0"/>
              <a:t>가량을 쓸어간다</a:t>
            </a:r>
            <a:r>
              <a:rPr lang="en-US" altLang="ko-KR" sz="3800" dirty="0"/>
              <a:t>. </a:t>
            </a:r>
          </a:p>
          <a:p>
            <a:pPr>
              <a:lnSpc>
                <a:spcPct val="120000"/>
              </a:lnSpc>
            </a:pPr>
            <a:endParaRPr lang="en-US" altLang="ko-KR" sz="3800" dirty="0"/>
          </a:p>
          <a:p>
            <a:pPr>
              <a:lnSpc>
                <a:spcPct val="120000"/>
              </a:lnSpc>
            </a:pPr>
            <a:endParaRPr lang="ko-KR" altLang="ko-KR" dirty="0"/>
          </a:p>
          <a:p>
            <a:endParaRPr lang="ko-KR" altLang="en-US" dirty="0"/>
          </a:p>
        </p:txBody>
      </p:sp>
    </p:spTree>
    <p:extLst>
      <p:ext uri="{BB962C8B-B14F-4D97-AF65-F5344CB8AC3E}">
        <p14:creationId xmlns:p14="http://schemas.microsoft.com/office/powerpoint/2010/main" val="34195841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내용 개체 틀 3" descr="iphone  costì ëí ì´ë¯¸ì§ ê²ìê²°ê³¼"/>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389259" y="998267"/>
            <a:ext cx="8291453" cy="5601316"/>
          </a:xfrm>
          <a:prstGeom prst="rect">
            <a:avLst/>
          </a:prstGeom>
          <a:noFill/>
          <a:ln>
            <a:noFill/>
          </a:ln>
        </p:spPr>
      </p:pic>
      <p:sp>
        <p:nvSpPr>
          <p:cNvPr id="3" name="TextBox 2"/>
          <p:cNvSpPr txBox="1"/>
          <p:nvPr/>
        </p:nvSpPr>
        <p:spPr>
          <a:xfrm>
            <a:off x="1140375" y="356571"/>
            <a:ext cx="8361434" cy="641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DDDDDD">
                      <a:alpha val="50000"/>
                    </a:srgbClr>
                  </a:outerShdw>
                </a:effectLst>
              </a14:hiddenEffects>
            </a:ext>
          </a:extLst>
        </p:spPr>
        <p:txBody>
          <a:bodyPr wrap="square" lIns="86845" tIns="43425" rIns="86845" bIns="43425">
            <a:spAutoFit/>
          </a:bodyPr>
          <a:lstStyle>
            <a:defPPr>
              <a:defRPr lang="ko-KR"/>
            </a:defPPr>
            <a:lvl1pPr defTabSz="958850" fontAlgn="base">
              <a:lnSpc>
                <a:spcPct val="100000"/>
              </a:lnSpc>
              <a:spcBef>
                <a:spcPct val="0"/>
              </a:spcBef>
              <a:spcAft>
                <a:spcPct val="0"/>
              </a:spcAft>
              <a:buFontTx/>
              <a:buNone/>
              <a:defRPr kumimoji="1" sz="2500" b="0">
                <a:solidFill>
                  <a:schemeClr val="accent2"/>
                </a:solidFill>
                <a:latin typeface="HY견고딕" pitchFamily="18" charset="-127"/>
                <a:ea typeface="HY견고딕" pitchFamily="18" charset="-127"/>
              </a:defRPr>
            </a:lvl1pPr>
            <a:lvl2pPr fontAlgn="base">
              <a:lnSpc>
                <a:spcPct val="105000"/>
              </a:lnSpc>
              <a:spcBef>
                <a:spcPct val="50000"/>
              </a:spcBef>
              <a:spcAft>
                <a:spcPct val="0"/>
              </a:spcAft>
              <a:buChar char="•"/>
              <a:defRPr kumimoji="1" sz="1200" b="1">
                <a:latin typeface="Arial" charset="0"/>
                <a:ea typeface="돋움체" pitchFamily="49" charset="-127"/>
              </a:defRPr>
            </a:lvl2pPr>
            <a:lvl3pPr fontAlgn="base">
              <a:lnSpc>
                <a:spcPct val="105000"/>
              </a:lnSpc>
              <a:spcBef>
                <a:spcPct val="50000"/>
              </a:spcBef>
              <a:spcAft>
                <a:spcPct val="0"/>
              </a:spcAft>
              <a:buChar char="•"/>
              <a:defRPr kumimoji="1" sz="1200" b="1">
                <a:latin typeface="Arial" charset="0"/>
                <a:ea typeface="돋움체" pitchFamily="49" charset="-127"/>
              </a:defRPr>
            </a:lvl3pPr>
            <a:lvl4pPr fontAlgn="base">
              <a:lnSpc>
                <a:spcPct val="105000"/>
              </a:lnSpc>
              <a:spcBef>
                <a:spcPct val="50000"/>
              </a:spcBef>
              <a:spcAft>
                <a:spcPct val="0"/>
              </a:spcAft>
              <a:buChar char="•"/>
              <a:defRPr kumimoji="1" sz="1200" b="1">
                <a:latin typeface="Arial" charset="0"/>
                <a:ea typeface="돋움체" pitchFamily="49" charset="-127"/>
              </a:defRPr>
            </a:lvl4pPr>
            <a:lvl5pPr fontAlgn="base">
              <a:lnSpc>
                <a:spcPct val="105000"/>
              </a:lnSpc>
              <a:spcBef>
                <a:spcPct val="50000"/>
              </a:spcBef>
              <a:spcAft>
                <a:spcPct val="0"/>
              </a:spcAft>
              <a:buChar char="•"/>
              <a:defRPr kumimoji="1" sz="1200" b="1">
                <a:latin typeface="Arial" charset="0"/>
                <a:ea typeface="돋움체" pitchFamily="49" charset="-127"/>
              </a:defRPr>
            </a:lvl5pPr>
            <a:lvl6pPr>
              <a:defRPr kumimoji="1" sz="1200" b="1">
                <a:latin typeface="Arial" charset="0"/>
                <a:ea typeface="돋움체" pitchFamily="49" charset="-127"/>
              </a:defRPr>
            </a:lvl6pPr>
            <a:lvl7pPr>
              <a:defRPr kumimoji="1" sz="1200" b="1">
                <a:latin typeface="Arial" charset="0"/>
                <a:ea typeface="돋움체" pitchFamily="49" charset="-127"/>
              </a:defRPr>
            </a:lvl7pPr>
            <a:lvl8pPr>
              <a:defRPr kumimoji="1" sz="1200" b="1">
                <a:latin typeface="Arial" charset="0"/>
                <a:ea typeface="돋움체" pitchFamily="49" charset="-127"/>
              </a:defRPr>
            </a:lvl8pPr>
            <a:lvl9pPr>
              <a:defRPr kumimoji="1" sz="1200" b="1">
                <a:latin typeface="Arial" charset="0"/>
                <a:ea typeface="돋움체" pitchFamily="49" charset="-127"/>
              </a:defRPr>
            </a:lvl9pPr>
          </a:lstStyle>
          <a:p>
            <a:r>
              <a:rPr lang="en-US" altLang="ko-KR" sz="3600" dirty="0" smtClean="0">
                <a:solidFill>
                  <a:schemeClr val="tx1"/>
                </a:solidFill>
                <a:latin typeface="+mj-ea"/>
                <a:ea typeface="+mj-ea"/>
                <a:cs typeface="Arial" panose="020B0604020202020204" pitchFamily="34" charset="0"/>
              </a:rPr>
              <a:t>&lt;</a:t>
            </a:r>
            <a:r>
              <a:rPr lang="ko-KR" altLang="en-US" sz="3600" dirty="0" smtClean="0">
                <a:solidFill>
                  <a:schemeClr val="tx1"/>
                </a:solidFill>
                <a:latin typeface="+mj-ea"/>
                <a:ea typeface="+mj-ea"/>
                <a:cs typeface="Arial" panose="020B0604020202020204" pitchFamily="34" charset="0"/>
              </a:rPr>
              <a:t>참조</a:t>
            </a:r>
            <a:r>
              <a:rPr lang="en-US" altLang="ko-KR" sz="3600" dirty="0" smtClean="0">
                <a:solidFill>
                  <a:schemeClr val="tx1"/>
                </a:solidFill>
                <a:latin typeface="+mj-ea"/>
                <a:ea typeface="+mj-ea"/>
                <a:cs typeface="Arial" panose="020B0604020202020204" pitchFamily="34" charset="0"/>
              </a:rPr>
              <a:t>&gt;iPhone </a:t>
            </a:r>
            <a:r>
              <a:rPr lang="ko-KR" altLang="en-US" sz="3600" dirty="0" smtClean="0">
                <a:solidFill>
                  <a:schemeClr val="tx1"/>
                </a:solidFill>
                <a:latin typeface="+mj-ea"/>
                <a:ea typeface="+mj-ea"/>
                <a:cs typeface="Arial" panose="020B0604020202020204" pitchFamily="34" charset="0"/>
              </a:rPr>
              <a:t>제조비용</a:t>
            </a:r>
            <a:endParaRPr lang="ko-KR" altLang="en-US" sz="3600" dirty="0">
              <a:solidFill>
                <a:schemeClr val="tx1"/>
              </a:solidFill>
              <a:latin typeface="+mj-ea"/>
              <a:ea typeface="+mj-ea"/>
              <a:cs typeface="Arial" panose="020B0604020202020204" pitchFamily="34" charset="0"/>
            </a:endParaRPr>
          </a:p>
        </p:txBody>
      </p:sp>
    </p:spTree>
    <p:extLst>
      <p:ext uri="{BB962C8B-B14F-4D97-AF65-F5344CB8AC3E}">
        <p14:creationId xmlns:p14="http://schemas.microsoft.com/office/powerpoint/2010/main" val="3909711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descr="ê´ë ¨ ì´ë¯¸ì§"/>
          <p:cNvPicPr/>
          <p:nvPr/>
        </p:nvPicPr>
        <p:blipFill>
          <a:blip r:embed="rId3">
            <a:extLst>
              <a:ext uri="{28A0092B-C50C-407E-A947-70E740481C1C}">
                <a14:useLocalDpi xmlns:a14="http://schemas.microsoft.com/office/drawing/2010/main" val="0"/>
              </a:ext>
            </a:extLst>
          </a:blip>
          <a:srcRect/>
          <a:stretch>
            <a:fillRect/>
          </a:stretch>
        </p:blipFill>
        <p:spPr bwMode="auto">
          <a:xfrm>
            <a:off x="3215680" y="1124744"/>
            <a:ext cx="5832648" cy="4896544"/>
          </a:xfrm>
          <a:prstGeom prst="rect">
            <a:avLst/>
          </a:prstGeom>
          <a:noFill/>
          <a:ln>
            <a:noFill/>
          </a:ln>
        </p:spPr>
      </p:pic>
      <p:sp>
        <p:nvSpPr>
          <p:cNvPr id="5" name="TextBox 4"/>
          <p:cNvSpPr txBox="1"/>
          <p:nvPr/>
        </p:nvSpPr>
        <p:spPr>
          <a:xfrm>
            <a:off x="1140375" y="356571"/>
            <a:ext cx="8361434" cy="641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DDDDDD">
                      <a:alpha val="50000"/>
                    </a:srgbClr>
                  </a:outerShdw>
                </a:effectLst>
              </a14:hiddenEffects>
            </a:ext>
          </a:extLst>
        </p:spPr>
        <p:txBody>
          <a:bodyPr wrap="square" lIns="86845" tIns="43425" rIns="86845" bIns="43425">
            <a:spAutoFit/>
          </a:bodyPr>
          <a:lstStyle>
            <a:defPPr>
              <a:defRPr lang="ko-KR"/>
            </a:defPPr>
            <a:lvl1pPr defTabSz="958850" fontAlgn="base">
              <a:lnSpc>
                <a:spcPct val="100000"/>
              </a:lnSpc>
              <a:spcBef>
                <a:spcPct val="0"/>
              </a:spcBef>
              <a:spcAft>
                <a:spcPct val="0"/>
              </a:spcAft>
              <a:buFontTx/>
              <a:buNone/>
              <a:defRPr kumimoji="1" sz="2500" b="0">
                <a:solidFill>
                  <a:schemeClr val="accent2"/>
                </a:solidFill>
                <a:latin typeface="HY견고딕" pitchFamily="18" charset="-127"/>
                <a:ea typeface="HY견고딕" pitchFamily="18" charset="-127"/>
              </a:defRPr>
            </a:lvl1pPr>
            <a:lvl2pPr fontAlgn="base">
              <a:lnSpc>
                <a:spcPct val="105000"/>
              </a:lnSpc>
              <a:spcBef>
                <a:spcPct val="50000"/>
              </a:spcBef>
              <a:spcAft>
                <a:spcPct val="0"/>
              </a:spcAft>
              <a:buChar char="•"/>
              <a:defRPr kumimoji="1" sz="1200" b="1">
                <a:latin typeface="Arial" charset="0"/>
                <a:ea typeface="돋움체" pitchFamily="49" charset="-127"/>
              </a:defRPr>
            </a:lvl2pPr>
            <a:lvl3pPr fontAlgn="base">
              <a:lnSpc>
                <a:spcPct val="105000"/>
              </a:lnSpc>
              <a:spcBef>
                <a:spcPct val="50000"/>
              </a:spcBef>
              <a:spcAft>
                <a:spcPct val="0"/>
              </a:spcAft>
              <a:buChar char="•"/>
              <a:defRPr kumimoji="1" sz="1200" b="1">
                <a:latin typeface="Arial" charset="0"/>
                <a:ea typeface="돋움체" pitchFamily="49" charset="-127"/>
              </a:defRPr>
            </a:lvl3pPr>
            <a:lvl4pPr fontAlgn="base">
              <a:lnSpc>
                <a:spcPct val="105000"/>
              </a:lnSpc>
              <a:spcBef>
                <a:spcPct val="50000"/>
              </a:spcBef>
              <a:spcAft>
                <a:spcPct val="0"/>
              </a:spcAft>
              <a:buChar char="•"/>
              <a:defRPr kumimoji="1" sz="1200" b="1">
                <a:latin typeface="Arial" charset="0"/>
                <a:ea typeface="돋움체" pitchFamily="49" charset="-127"/>
              </a:defRPr>
            </a:lvl4pPr>
            <a:lvl5pPr fontAlgn="base">
              <a:lnSpc>
                <a:spcPct val="105000"/>
              </a:lnSpc>
              <a:spcBef>
                <a:spcPct val="50000"/>
              </a:spcBef>
              <a:spcAft>
                <a:spcPct val="0"/>
              </a:spcAft>
              <a:buChar char="•"/>
              <a:defRPr kumimoji="1" sz="1200" b="1">
                <a:latin typeface="Arial" charset="0"/>
                <a:ea typeface="돋움체" pitchFamily="49" charset="-127"/>
              </a:defRPr>
            </a:lvl5pPr>
            <a:lvl6pPr>
              <a:defRPr kumimoji="1" sz="1200" b="1">
                <a:latin typeface="Arial" charset="0"/>
                <a:ea typeface="돋움체" pitchFamily="49" charset="-127"/>
              </a:defRPr>
            </a:lvl6pPr>
            <a:lvl7pPr>
              <a:defRPr kumimoji="1" sz="1200" b="1">
                <a:latin typeface="Arial" charset="0"/>
                <a:ea typeface="돋움체" pitchFamily="49" charset="-127"/>
              </a:defRPr>
            </a:lvl7pPr>
            <a:lvl8pPr>
              <a:defRPr kumimoji="1" sz="1200" b="1">
                <a:latin typeface="Arial" charset="0"/>
                <a:ea typeface="돋움체" pitchFamily="49" charset="-127"/>
              </a:defRPr>
            </a:lvl8pPr>
            <a:lvl9pPr>
              <a:defRPr kumimoji="1" sz="1200" b="1">
                <a:latin typeface="Arial" charset="0"/>
                <a:ea typeface="돋움체" pitchFamily="49" charset="-127"/>
              </a:defRPr>
            </a:lvl9pPr>
          </a:lstStyle>
          <a:p>
            <a:r>
              <a:rPr lang="en-US" altLang="ko-KR" sz="3600" dirty="0" smtClean="0">
                <a:solidFill>
                  <a:schemeClr val="tx1"/>
                </a:solidFill>
                <a:latin typeface="+mj-ea"/>
                <a:ea typeface="+mj-ea"/>
                <a:cs typeface="Arial" panose="020B0604020202020204" pitchFamily="34" charset="0"/>
              </a:rPr>
              <a:t>&lt;</a:t>
            </a:r>
            <a:r>
              <a:rPr lang="ko-KR" altLang="en-US" sz="3600" dirty="0" smtClean="0">
                <a:solidFill>
                  <a:schemeClr val="tx1"/>
                </a:solidFill>
                <a:latin typeface="+mj-ea"/>
                <a:ea typeface="+mj-ea"/>
                <a:cs typeface="Arial" panose="020B0604020202020204" pitchFamily="34" charset="0"/>
              </a:rPr>
              <a:t>참조</a:t>
            </a:r>
            <a:r>
              <a:rPr lang="en-US" altLang="ko-KR" sz="3600" dirty="0" smtClean="0">
                <a:solidFill>
                  <a:schemeClr val="tx1"/>
                </a:solidFill>
                <a:latin typeface="+mj-ea"/>
                <a:ea typeface="+mj-ea"/>
                <a:cs typeface="Arial" panose="020B0604020202020204" pitchFamily="34" charset="0"/>
              </a:rPr>
              <a:t>&gt;iPhone 6 </a:t>
            </a:r>
            <a:r>
              <a:rPr lang="ko-KR" altLang="en-US" sz="3600" dirty="0" smtClean="0">
                <a:solidFill>
                  <a:schemeClr val="tx1"/>
                </a:solidFill>
                <a:latin typeface="+mj-ea"/>
                <a:ea typeface="+mj-ea"/>
                <a:cs typeface="Arial" panose="020B0604020202020204" pitchFamily="34" charset="0"/>
              </a:rPr>
              <a:t>핵심부품 비용</a:t>
            </a:r>
            <a:endParaRPr lang="ko-KR" altLang="en-US" sz="3600" dirty="0">
              <a:solidFill>
                <a:schemeClr val="tx1"/>
              </a:solidFill>
              <a:latin typeface="+mj-ea"/>
              <a:ea typeface="+mj-ea"/>
              <a:cs typeface="Arial" panose="020B0604020202020204" pitchFamily="34" charset="0"/>
            </a:endParaRPr>
          </a:p>
        </p:txBody>
      </p:sp>
    </p:spTree>
    <p:extLst>
      <p:ext uri="{BB962C8B-B14F-4D97-AF65-F5344CB8AC3E}">
        <p14:creationId xmlns:p14="http://schemas.microsoft.com/office/powerpoint/2010/main" val="23237809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pPr lvl="0" algn="l"/>
            <a:r>
              <a:rPr lang="en-US" altLang="ko-KR" sz="3600" dirty="0" smtClean="0"/>
              <a:t>III. </a:t>
            </a:r>
            <a:r>
              <a:rPr lang="ko-KR" altLang="en-US" sz="3600" dirty="0" smtClean="0"/>
              <a:t>디지털 경제의 </a:t>
            </a:r>
            <a:r>
              <a:rPr lang="en-US" altLang="ko-KR" sz="3600" dirty="0" smtClean="0"/>
              <a:t>‘</a:t>
            </a:r>
            <a:r>
              <a:rPr lang="ko-KR" altLang="en-US" sz="3600" dirty="0" smtClean="0"/>
              <a:t>슈퍼 스타</a:t>
            </a:r>
            <a:r>
              <a:rPr lang="en-US" altLang="ko-KR" sz="3600" dirty="0" smtClean="0"/>
              <a:t>’ </a:t>
            </a:r>
            <a:r>
              <a:rPr lang="ko-KR" altLang="en-US" sz="3600" dirty="0" smtClean="0"/>
              <a:t>기업들</a:t>
            </a:r>
            <a:endParaRPr lang="ko-KR" altLang="ko-KR" sz="3600" dirty="0"/>
          </a:p>
        </p:txBody>
      </p:sp>
      <p:sp>
        <p:nvSpPr>
          <p:cNvPr id="3" name="내용 개체 틀 2"/>
          <p:cNvSpPr>
            <a:spLocks noGrp="1"/>
          </p:cNvSpPr>
          <p:nvPr>
            <p:ph idx="1"/>
          </p:nvPr>
        </p:nvSpPr>
        <p:spPr/>
        <p:txBody>
          <a:bodyPr>
            <a:normAutofit/>
          </a:bodyPr>
          <a:lstStyle/>
          <a:p>
            <a:pPr>
              <a:lnSpc>
                <a:spcPct val="120000"/>
              </a:lnSpc>
            </a:pPr>
            <a:r>
              <a:rPr lang="ko-KR" altLang="ko-KR" dirty="0" smtClean="0"/>
              <a:t>디지털</a:t>
            </a:r>
            <a:r>
              <a:rPr lang="ko-KR" altLang="en-US" dirty="0" smtClean="0"/>
              <a:t>산업에서는 경쟁보다 독점이 일상적이다</a:t>
            </a:r>
            <a:r>
              <a:rPr lang="en-US" altLang="ko-KR" dirty="0" smtClean="0"/>
              <a:t>. </a:t>
            </a:r>
            <a:r>
              <a:rPr lang="ko-KR" altLang="en-US" dirty="0" smtClean="0"/>
              <a:t>독점화가 매우 빠르게 일어난다</a:t>
            </a:r>
            <a:r>
              <a:rPr lang="en-US" altLang="ko-KR" dirty="0" smtClean="0"/>
              <a:t>. </a:t>
            </a:r>
            <a:r>
              <a:rPr lang="ko-KR" altLang="ko-KR" dirty="0" smtClean="0"/>
              <a:t>수요와 </a:t>
            </a:r>
            <a:r>
              <a:rPr lang="ko-KR" altLang="ko-KR" dirty="0"/>
              <a:t>공급 양 측면에서 규모의 </a:t>
            </a:r>
            <a:r>
              <a:rPr lang="ko-KR" altLang="ko-KR" dirty="0" smtClean="0"/>
              <a:t>경제</a:t>
            </a:r>
            <a:r>
              <a:rPr lang="en-US" altLang="ko-KR" dirty="0" smtClean="0"/>
              <a:t>, </a:t>
            </a:r>
            <a:r>
              <a:rPr lang="ko-KR" altLang="en-US" dirty="0" smtClean="0"/>
              <a:t>즉 네트워크효과와 수확체증현상이 자주 나타나기</a:t>
            </a:r>
            <a:r>
              <a:rPr lang="ko-KR" altLang="ko-KR" dirty="0" smtClean="0"/>
              <a:t> 때문</a:t>
            </a:r>
            <a:r>
              <a:rPr lang="ko-KR" altLang="en-US" dirty="0" smtClean="0"/>
              <a:t>이다</a:t>
            </a:r>
            <a:r>
              <a:rPr lang="en-US" altLang="ko-KR" dirty="0" smtClean="0"/>
              <a:t>.</a:t>
            </a:r>
          </a:p>
          <a:p>
            <a:pPr>
              <a:lnSpc>
                <a:spcPct val="120000"/>
              </a:lnSpc>
            </a:pPr>
            <a:r>
              <a:rPr lang="ko-KR" altLang="en-US" dirty="0" smtClean="0"/>
              <a:t>디지털 소프트웨어</a:t>
            </a:r>
            <a:r>
              <a:rPr lang="en-US" altLang="ko-KR" dirty="0" smtClean="0"/>
              <a:t>, </a:t>
            </a:r>
            <a:r>
              <a:rPr lang="ko-KR" altLang="en-US" dirty="0" smtClean="0"/>
              <a:t>네트워크서비스</a:t>
            </a:r>
            <a:r>
              <a:rPr lang="en-US" altLang="ko-KR" dirty="0" smtClean="0"/>
              <a:t>, </a:t>
            </a:r>
            <a:r>
              <a:rPr lang="ko-KR" altLang="en-US" dirty="0" smtClean="0"/>
              <a:t>플랫폼 등에서 특히 네트워크효과와 수확체증효과가 크게 작용해 매우 짧은 기간에 독점 기업들이 등장했다</a:t>
            </a:r>
            <a:r>
              <a:rPr lang="en-US" altLang="ko-KR" dirty="0" smtClean="0"/>
              <a:t>. </a:t>
            </a:r>
          </a:p>
          <a:p>
            <a:pPr>
              <a:lnSpc>
                <a:spcPct val="120000"/>
              </a:lnSpc>
            </a:pPr>
            <a:endParaRPr lang="ko-KR" altLang="ko-KR" dirty="0"/>
          </a:p>
        </p:txBody>
      </p:sp>
    </p:spTree>
    <p:extLst>
      <p:ext uri="{BB962C8B-B14F-4D97-AF65-F5344CB8AC3E}">
        <p14:creationId xmlns:p14="http://schemas.microsoft.com/office/powerpoint/2010/main" val="4223649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독점</a:t>
            </a:r>
            <a:endParaRPr lang="ko-KR" altLang="en-US" dirty="0"/>
          </a:p>
        </p:txBody>
      </p:sp>
      <p:sp>
        <p:nvSpPr>
          <p:cNvPr id="3" name="내용 개체 틀 2"/>
          <p:cNvSpPr>
            <a:spLocks noGrp="1"/>
          </p:cNvSpPr>
          <p:nvPr>
            <p:ph idx="1"/>
          </p:nvPr>
        </p:nvSpPr>
        <p:spPr/>
        <p:txBody>
          <a:bodyPr>
            <a:normAutofit fontScale="70000" lnSpcReduction="20000"/>
          </a:bodyPr>
          <a:lstStyle/>
          <a:p>
            <a:pPr>
              <a:lnSpc>
                <a:spcPct val="120000"/>
              </a:lnSpc>
            </a:pPr>
            <a:r>
              <a:rPr lang="ko-KR" altLang="en-US" dirty="0" smtClean="0"/>
              <a:t>운영체제</a:t>
            </a:r>
            <a:r>
              <a:rPr lang="en-US" altLang="ko-KR" dirty="0" smtClean="0"/>
              <a:t>(Operating System) </a:t>
            </a:r>
            <a:r>
              <a:rPr lang="ko-KR" altLang="en-US" dirty="0" smtClean="0"/>
              <a:t>시장에서는</a:t>
            </a:r>
            <a:r>
              <a:rPr lang="en-US" altLang="ko-KR" dirty="0" smtClean="0"/>
              <a:t> Desktop</a:t>
            </a:r>
            <a:r>
              <a:rPr lang="ko-KR" altLang="en-US" dirty="0" smtClean="0"/>
              <a:t>에서 </a:t>
            </a:r>
            <a:r>
              <a:rPr lang="en-US" altLang="ko-KR" dirty="0" smtClean="0"/>
              <a:t>Microsoft</a:t>
            </a:r>
            <a:r>
              <a:rPr lang="ko-KR" altLang="en-US" dirty="0" smtClean="0"/>
              <a:t>의</a:t>
            </a:r>
            <a:r>
              <a:rPr lang="en-US" altLang="ko-KR" dirty="0" smtClean="0"/>
              <a:t> Windows</a:t>
            </a:r>
            <a:r>
              <a:rPr lang="ko-KR" altLang="en-US" dirty="0" smtClean="0"/>
              <a:t>가 </a:t>
            </a:r>
            <a:r>
              <a:rPr lang="en-US" altLang="ko-KR" dirty="0" smtClean="0"/>
              <a:t>78.23%(</a:t>
            </a:r>
            <a:r>
              <a:rPr lang="ko-KR" altLang="en-US" dirty="0" smtClean="0"/>
              <a:t>애플 </a:t>
            </a:r>
            <a:r>
              <a:rPr lang="en-US" altLang="ko-KR" dirty="0" smtClean="0"/>
              <a:t>OS X 13.75%), Mobile</a:t>
            </a:r>
            <a:r>
              <a:rPr lang="ko-KR" altLang="en-US" dirty="0" smtClean="0"/>
              <a:t>에서 구글 </a:t>
            </a:r>
            <a:r>
              <a:rPr lang="en-US" altLang="ko-KR" dirty="0" smtClean="0"/>
              <a:t>Android</a:t>
            </a:r>
            <a:r>
              <a:rPr lang="ko-KR" altLang="en-US" dirty="0" smtClean="0"/>
              <a:t>가 </a:t>
            </a:r>
            <a:r>
              <a:rPr lang="en-US" altLang="ko-KR" dirty="0" smtClean="0"/>
              <a:t>74.23%(</a:t>
            </a:r>
            <a:r>
              <a:rPr lang="ko-KR" altLang="en-US" dirty="0" smtClean="0"/>
              <a:t>애플 </a:t>
            </a:r>
            <a:r>
              <a:rPr lang="en-US" altLang="ko-KR" dirty="0" smtClean="0"/>
              <a:t>iOS</a:t>
            </a:r>
            <a:r>
              <a:rPr lang="ko-KR" altLang="en-US" dirty="0" smtClean="0"/>
              <a:t> </a:t>
            </a:r>
            <a:r>
              <a:rPr lang="en-US" altLang="ko-KR" dirty="0" smtClean="0"/>
              <a:t>22.32%)</a:t>
            </a:r>
            <a:r>
              <a:rPr lang="ko-KR" altLang="en-US" dirty="0" smtClean="0"/>
              <a:t>를 차지하고 있다</a:t>
            </a:r>
            <a:r>
              <a:rPr lang="en-US" altLang="ko-KR" dirty="0" smtClean="0"/>
              <a:t>(2018</a:t>
            </a:r>
            <a:r>
              <a:rPr lang="ko-KR" altLang="ko-KR" dirty="0"/>
              <a:t>년 </a:t>
            </a:r>
            <a:r>
              <a:rPr lang="en-US" altLang="ko-KR" dirty="0"/>
              <a:t>10</a:t>
            </a:r>
            <a:r>
              <a:rPr lang="ko-KR" altLang="ko-KR" dirty="0"/>
              <a:t>월</a:t>
            </a:r>
            <a:r>
              <a:rPr lang="en-US" altLang="ko-KR" dirty="0"/>
              <a:t>, </a:t>
            </a:r>
            <a:r>
              <a:rPr lang="en-US" altLang="ko-KR" i="1" dirty="0" err="1"/>
              <a:t>Statcounter</a:t>
            </a:r>
            <a:r>
              <a:rPr lang="en-US" altLang="ko-KR" dirty="0"/>
              <a:t>). </a:t>
            </a:r>
            <a:endParaRPr lang="en-US" altLang="ko-KR" dirty="0" smtClean="0"/>
          </a:p>
          <a:p>
            <a:pPr>
              <a:lnSpc>
                <a:spcPct val="120000"/>
              </a:lnSpc>
            </a:pPr>
            <a:r>
              <a:rPr lang="ko-KR" altLang="ko-KR" dirty="0" smtClean="0"/>
              <a:t>검색시장에서</a:t>
            </a:r>
            <a:r>
              <a:rPr lang="ko-KR" altLang="en-US" dirty="0" smtClean="0"/>
              <a:t>는 구글이</a:t>
            </a:r>
            <a:r>
              <a:rPr lang="ko-KR" altLang="ko-KR" dirty="0" smtClean="0"/>
              <a:t> </a:t>
            </a:r>
            <a:r>
              <a:rPr lang="en-US" altLang="ko-KR" dirty="0" smtClean="0"/>
              <a:t>92.74%</a:t>
            </a:r>
            <a:r>
              <a:rPr lang="ko-KR" altLang="ko-KR" dirty="0"/>
              <a:t>를 점유해</a:t>
            </a:r>
            <a:r>
              <a:rPr lang="en-US" altLang="ko-KR" dirty="0"/>
              <a:t>, 2</a:t>
            </a:r>
            <a:r>
              <a:rPr lang="ko-KR" altLang="ko-KR" dirty="0"/>
              <a:t>위인 </a:t>
            </a:r>
            <a:r>
              <a:rPr lang="ko-KR" altLang="en-US" dirty="0" err="1" smtClean="0"/>
              <a:t>야후</a:t>
            </a:r>
            <a:r>
              <a:rPr lang="ko-KR" altLang="en-US" dirty="0" smtClean="0"/>
              <a:t> </a:t>
            </a:r>
            <a:r>
              <a:rPr lang="en-US" altLang="ko-KR" dirty="0" smtClean="0"/>
              <a:t>2.32%, 3dnl </a:t>
            </a:r>
            <a:r>
              <a:rPr lang="ko-KR" altLang="ko-KR" dirty="0" smtClean="0"/>
              <a:t>마이크로소프트 </a:t>
            </a:r>
            <a:r>
              <a:rPr lang="en-US" altLang="ko-KR" dirty="0"/>
              <a:t>Bing</a:t>
            </a:r>
            <a:r>
              <a:rPr lang="ko-KR" altLang="ko-KR" dirty="0"/>
              <a:t>의 </a:t>
            </a:r>
            <a:r>
              <a:rPr lang="en-US" altLang="ko-KR" dirty="0" smtClean="0"/>
              <a:t>2.17%, 4</a:t>
            </a:r>
            <a:r>
              <a:rPr lang="ko-KR" altLang="en-US" dirty="0" smtClean="0"/>
              <a:t>위 </a:t>
            </a:r>
            <a:r>
              <a:rPr lang="en-US" altLang="ko-KR" dirty="0" smtClean="0"/>
              <a:t>Baidu 0.81%,5</a:t>
            </a:r>
            <a:r>
              <a:rPr lang="ko-KR" altLang="en-US" dirty="0" smtClean="0"/>
              <a:t>위 </a:t>
            </a:r>
            <a:r>
              <a:rPr lang="en-US" altLang="ko-KR" dirty="0" err="1" smtClean="0"/>
              <a:t>Yandex</a:t>
            </a:r>
            <a:r>
              <a:rPr lang="en-US" altLang="ko-KR" dirty="0" smtClean="0"/>
              <a:t> RU</a:t>
            </a:r>
            <a:r>
              <a:rPr lang="ko-KR" altLang="en-US" dirty="0" smtClean="0"/>
              <a:t>의 </a:t>
            </a:r>
            <a:r>
              <a:rPr lang="en-US" altLang="ko-KR" dirty="0" smtClean="0"/>
              <a:t>0.60% </a:t>
            </a:r>
            <a:r>
              <a:rPr lang="ko-KR" altLang="en-US" dirty="0" smtClean="0"/>
              <a:t>등을</a:t>
            </a:r>
            <a:r>
              <a:rPr lang="ko-KR" altLang="ko-KR" dirty="0" smtClean="0"/>
              <a:t> </a:t>
            </a:r>
            <a:r>
              <a:rPr lang="ko-KR" altLang="ko-KR" dirty="0"/>
              <a:t>압도했다</a:t>
            </a:r>
            <a:r>
              <a:rPr lang="en-US" altLang="ko-KR" dirty="0" smtClean="0"/>
              <a:t>(All Platforms, 2018</a:t>
            </a:r>
            <a:r>
              <a:rPr lang="ko-KR" altLang="ko-KR" dirty="0"/>
              <a:t>년 </a:t>
            </a:r>
            <a:r>
              <a:rPr lang="en-US" altLang="ko-KR" dirty="0" smtClean="0"/>
              <a:t>10</a:t>
            </a:r>
            <a:r>
              <a:rPr lang="ko-KR" altLang="ko-KR" dirty="0" smtClean="0"/>
              <a:t>월</a:t>
            </a:r>
            <a:r>
              <a:rPr lang="en-US" altLang="ko-KR" dirty="0" smtClean="0"/>
              <a:t>, </a:t>
            </a:r>
            <a:r>
              <a:rPr lang="en-US" altLang="ko-KR" i="1" dirty="0" err="1" smtClean="0"/>
              <a:t>Statcounter</a:t>
            </a:r>
            <a:r>
              <a:rPr lang="en-US" altLang="ko-KR" dirty="0" smtClean="0"/>
              <a:t>). </a:t>
            </a:r>
            <a:endParaRPr lang="ko-KR" altLang="ko-KR" dirty="0"/>
          </a:p>
          <a:p>
            <a:pPr>
              <a:lnSpc>
                <a:spcPct val="120000"/>
              </a:lnSpc>
            </a:pPr>
            <a:r>
              <a:rPr lang="en-US" altLang="ko-KR" dirty="0"/>
              <a:t>‘Facebook’</a:t>
            </a:r>
            <a:r>
              <a:rPr lang="ko-KR" altLang="ko-KR" dirty="0"/>
              <a:t>의 </a:t>
            </a:r>
            <a:r>
              <a:rPr lang="en-US" altLang="ko-KR" dirty="0" smtClean="0"/>
              <a:t>Social Media </a:t>
            </a:r>
            <a:r>
              <a:rPr lang="ko-KR" altLang="en-US" dirty="0" smtClean="0"/>
              <a:t>점유율은 </a:t>
            </a:r>
            <a:r>
              <a:rPr lang="en-US" altLang="ko-KR" dirty="0" smtClean="0"/>
              <a:t>66.67%</a:t>
            </a:r>
            <a:r>
              <a:rPr lang="ko-KR" altLang="en-US" dirty="0" smtClean="0"/>
              <a:t>였다</a:t>
            </a:r>
            <a:r>
              <a:rPr lang="en-US" altLang="ko-KR" dirty="0" smtClean="0"/>
              <a:t>(</a:t>
            </a:r>
            <a:r>
              <a:rPr lang="en-US" altLang="ko-KR" dirty="0"/>
              <a:t>All Platforms, 2018</a:t>
            </a:r>
            <a:r>
              <a:rPr lang="ko-KR" altLang="ko-KR" dirty="0"/>
              <a:t>년 </a:t>
            </a:r>
            <a:r>
              <a:rPr lang="en-US" altLang="ko-KR" dirty="0"/>
              <a:t>10</a:t>
            </a:r>
            <a:r>
              <a:rPr lang="ko-KR" altLang="ko-KR" dirty="0"/>
              <a:t>월</a:t>
            </a:r>
            <a:r>
              <a:rPr lang="en-US" altLang="ko-KR" dirty="0"/>
              <a:t>, </a:t>
            </a:r>
            <a:r>
              <a:rPr lang="en-US" altLang="ko-KR" i="1" dirty="0" err="1"/>
              <a:t>Statcounter</a:t>
            </a:r>
            <a:r>
              <a:rPr lang="en-US" altLang="ko-KR" dirty="0"/>
              <a:t>). </a:t>
            </a:r>
            <a:r>
              <a:rPr lang="en-US" altLang="ko-KR" dirty="0" smtClean="0"/>
              <a:t>Pinterest</a:t>
            </a:r>
            <a:r>
              <a:rPr lang="ko-KR" altLang="en-US" dirty="0" smtClean="0"/>
              <a:t>는 </a:t>
            </a:r>
            <a:r>
              <a:rPr lang="en-US" altLang="ko-KR" dirty="0" smtClean="0"/>
              <a:t>13.04%, Twitter</a:t>
            </a:r>
            <a:r>
              <a:rPr lang="ko-KR" altLang="en-US" dirty="0" smtClean="0"/>
              <a:t>는 </a:t>
            </a:r>
            <a:r>
              <a:rPr lang="en-US" altLang="ko-KR" dirty="0" smtClean="0"/>
              <a:t>8.63%, </a:t>
            </a:r>
            <a:r>
              <a:rPr lang="ko-KR" altLang="en-US" dirty="0" err="1" smtClean="0"/>
              <a:t>유튜브는</a:t>
            </a:r>
            <a:r>
              <a:rPr lang="ko-KR" altLang="en-US" dirty="0" smtClean="0"/>
              <a:t> </a:t>
            </a:r>
            <a:r>
              <a:rPr lang="en-US" altLang="ko-KR" dirty="0" smtClean="0"/>
              <a:t>7.49%, </a:t>
            </a:r>
            <a:r>
              <a:rPr lang="en-US" altLang="ko-KR" dirty="0" err="1" smtClean="0"/>
              <a:t>instagram</a:t>
            </a:r>
            <a:r>
              <a:rPr lang="ko-KR" altLang="en-US" dirty="0" smtClean="0"/>
              <a:t>은 </a:t>
            </a:r>
            <a:r>
              <a:rPr lang="en-US" altLang="ko-KR" dirty="0" smtClean="0"/>
              <a:t>1.87%</a:t>
            </a:r>
            <a:r>
              <a:rPr lang="ko-KR" altLang="en-US" dirty="0" smtClean="0"/>
              <a:t>를 차지했다</a:t>
            </a:r>
            <a:r>
              <a:rPr lang="en-US" altLang="ko-KR" dirty="0" smtClean="0"/>
              <a:t>. </a:t>
            </a:r>
            <a:endParaRPr lang="ko-KR" altLang="ko-KR" dirty="0"/>
          </a:p>
          <a:p>
            <a:pPr>
              <a:lnSpc>
                <a:spcPct val="120000"/>
              </a:lnSpc>
            </a:pPr>
            <a:r>
              <a:rPr lang="en-US" altLang="ko-KR" dirty="0"/>
              <a:t>Amazon</a:t>
            </a:r>
            <a:r>
              <a:rPr lang="ko-KR" altLang="ko-KR" dirty="0"/>
              <a:t>의 </a:t>
            </a:r>
            <a:r>
              <a:rPr lang="ko-KR" altLang="en-US" dirty="0" smtClean="0"/>
              <a:t>미국</a:t>
            </a:r>
            <a:r>
              <a:rPr lang="ko-KR" altLang="ko-KR" dirty="0" smtClean="0"/>
              <a:t>소매</a:t>
            </a:r>
            <a:r>
              <a:rPr lang="en-US" altLang="ko-KR" dirty="0" smtClean="0"/>
              <a:t> </a:t>
            </a:r>
            <a:r>
              <a:rPr lang="ko-KR" altLang="en-US" dirty="0" smtClean="0"/>
              <a:t>매출은 </a:t>
            </a:r>
            <a:r>
              <a:rPr lang="en-US" altLang="ko-KR" dirty="0" smtClean="0"/>
              <a:t>2018</a:t>
            </a:r>
            <a:r>
              <a:rPr lang="ko-KR" altLang="en-US" dirty="0" smtClean="0"/>
              <a:t>년 </a:t>
            </a:r>
            <a:r>
              <a:rPr lang="en-US" altLang="ko-KR" dirty="0" smtClean="0"/>
              <a:t>$258bn,</a:t>
            </a:r>
            <a:r>
              <a:rPr lang="ko-KR" altLang="en-US" dirty="0" smtClean="0"/>
              <a:t> 전체 온라인 판매의 </a:t>
            </a:r>
            <a:r>
              <a:rPr lang="en-US" altLang="ko-KR" dirty="0" smtClean="0"/>
              <a:t>49.1%, </a:t>
            </a:r>
            <a:r>
              <a:rPr lang="ko-KR" altLang="ko-KR" dirty="0" smtClean="0"/>
              <a:t>미국 </a:t>
            </a:r>
            <a:r>
              <a:rPr lang="ko-KR" altLang="ko-KR" dirty="0"/>
              <a:t>전체 </a:t>
            </a:r>
            <a:r>
              <a:rPr lang="ko-KR" altLang="ko-KR" dirty="0" smtClean="0"/>
              <a:t>소</a:t>
            </a:r>
            <a:r>
              <a:rPr lang="ko-KR" altLang="en-US" dirty="0" smtClean="0"/>
              <a:t>매 판매</a:t>
            </a:r>
            <a:r>
              <a:rPr lang="ko-KR" altLang="ko-KR" dirty="0" smtClean="0"/>
              <a:t>의 </a:t>
            </a:r>
            <a:r>
              <a:rPr lang="en-US" altLang="ko-KR" dirty="0"/>
              <a:t>5</a:t>
            </a:r>
            <a:r>
              <a:rPr lang="en-US" altLang="ko-KR" dirty="0" smtClean="0"/>
              <a:t>% </a:t>
            </a:r>
            <a:r>
              <a:rPr lang="ko-KR" altLang="en-US" dirty="0" smtClean="0"/>
              <a:t>정도</a:t>
            </a:r>
            <a:r>
              <a:rPr lang="ko-KR" altLang="ko-KR" dirty="0" smtClean="0"/>
              <a:t>에 </a:t>
            </a:r>
            <a:r>
              <a:rPr lang="ko-KR" altLang="en-US" dirty="0" smtClean="0"/>
              <a:t>달할 것으로 전망된다</a:t>
            </a:r>
            <a:r>
              <a:rPr lang="en-US" altLang="ko-KR" dirty="0"/>
              <a:t>(https://techcrunch.com/2018/07/13/amazons-share-of-the-us-e-commerce-market-is-now-49-or-5-of-all-retail-spend</a:t>
            </a:r>
            <a:r>
              <a:rPr lang="en-US" altLang="ko-KR" dirty="0" smtClean="0"/>
              <a:t>/).</a:t>
            </a:r>
            <a:endParaRPr lang="en-US" altLang="ko-KR" dirty="0"/>
          </a:p>
        </p:txBody>
      </p:sp>
    </p:spTree>
    <p:extLst>
      <p:ext uri="{BB962C8B-B14F-4D97-AF65-F5344CB8AC3E}">
        <p14:creationId xmlns:p14="http://schemas.microsoft.com/office/powerpoint/2010/main" val="30571278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전통산업과의 비교</a:t>
            </a:r>
            <a:endParaRPr lang="ko-KR" altLang="en-US" dirty="0"/>
          </a:p>
        </p:txBody>
      </p:sp>
      <p:sp>
        <p:nvSpPr>
          <p:cNvPr id="3" name="내용 개체 틀 2"/>
          <p:cNvSpPr>
            <a:spLocks noGrp="1"/>
          </p:cNvSpPr>
          <p:nvPr>
            <p:ph idx="1"/>
          </p:nvPr>
        </p:nvSpPr>
        <p:spPr/>
        <p:txBody>
          <a:bodyPr/>
          <a:lstStyle/>
          <a:p>
            <a:pPr>
              <a:lnSpc>
                <a:spcPct val="100000"/>
              </a:lnSpc>
            </a:pPr>
            <a:r>
              <a:rPr lang="ko-KR" altLang="en-US" dirty="0" smtClean="0"/>
              <a:t>전통산업에서는 비록 개별 경제에서 독점 기업이라 하더라도 글로벌시장에서 독점 기업이 되기는 어렵다</a:t>
            </a:r>
            <a:r>
              <a:rPr lang="en-US" altLang="ko-KR" dirty="0" smtClean="0"/>
              <a:t>. </a:t>
            </a:r>
          </a:p>
          <a:p>
            <a:pPr lvl="1">
              <a:lnSpc>
                <a:spcPct val="100000"/>
              </a:lnSpc>
            </a:pPr>
            <a:r>
              <a:rPr lang="ko-KR" altLang="en-US" dirty="0" smtClean="0"/>
              <a:t>대표적 조립산업인 자동차산업</a:t>
            </a:r>
            <a:r>
              <a:rPr lang="en-US" altLang="ko-KR" dirty="0" smtClean="0"/>
              <a:t>, </a:t>
            </a:r>
            <a:r>
              <a:rPr lang="ko-KR" altLang="en-US" dirty="0" smtClean="0"/>
              <a:t>장치산업인 화학산업</a:t>
            </a:r>
            <a:r>
              <a:rPr lang="en-US" altLang="ko-KR" dirty="0" smtClean="0"/>
              <a:t>, </a:t>
            </a:r>
            <a:r>
              <a:rPr lang="ko-KR" altLang="en-US" dirty="0" smtClean="0"/>
              <a:t>그리고 은행산업 등에서 글로벌 </a:t>
            </a:r>
            <a:r>
              <a:rPr lang="en-US" altLang="ko-KR" dirty="0" smtClean="0"/>
              <a:t>2~4</a:t>
            </a:r>
            <a:r>
              <a:rPr lang="ko-KR" altLang="en-US" dirty="0" smtClean="0"/>
              <a:t>위 기업의 시장점유율은 모두 </a:t>
            </a:r>
            <a:r>
              <a:rPr lang="en-US" altLang="ko-KR" dirty="0" smtClean="0"/>
              <a:t>1</a:t>
            </a:r>
            <a:r>
              <a:rPr lang="ko-KR" altLang="en-US" dirty="0" smtClean="0"/>
              <a:t>위 기업의 </a:t>
            </a:r>
            <a:r>
              <a:rPr lang="en-US" altLang="ko-KR" dirty="0" smtClean="0"/>
              <a:t>2</a:t>
            </a:r>
            <a:r>
              <a:rPr lang="ko-KR" altLang="en-US" dirty="0" smtClean="0"/>
              <a:t>배가 넘는다</a:t>
            </a:r>
            <a:r>
              <a:rPr lang="en-US" altLang="ko-KR" dirty="0" smtClean="0"/>
              <a:t>.</a:t>
            </a:r>
          </a:p>
          <a:p>
            <a:pPr>
              <a:lnSpc>
                <a:spcPct val="100000"/>
              </a:lnSpc>
            </a:pPr>
            <a:r>
              <a:rPr lang="ko-KR" altLang="en-US" dirty="0" smtClean="0"/>
              <a:t>하지만 </a:t>
            </a:r>
            <a:r>
              <a:rPr lang="ko-KR" altLang="en-US" dirty="0"/>
              <a:t>디지털 소프트웨어</a:t>
            </a:r>
            <a:r>
              <a:rPr lang="en-US" altLang="ko-KR" dirty="0"/>
              <a:t>, </a:t>
            </a:r>
            <a:r>
              <a:rPr lang="ko-KR" altLang="en-US" dirty="0"/>
              <a:t>네트워크서비스</a:t>
            </a:r>
            <a:r>
              <a:rPr lang="en-US" altLang="ko-KR" dirty="0"/>
              <a:t>, </a:t>
            </a:r>
            <a:r>
              <a:rPr lang="ko-KR" altLang="en-US" dirty="0" smtClean="0"/>
              <a:t>플랫폼 등 디지털 경제의 핵심이 되는 사업에서는 국가간 시장 장벽이나 규제가 없거나 약한 경우가 많다</a:t>
            </a:r>
            <a:r>
              <a:rPr lang="en-US" altLang="ko-KR" dirty="0" smtClean="0"/>
              <a:t>.</a:t>
            </a:r>
            <a:r>
              <a:rPr lang="ko-KR" altLang="en-US" dirty="0" smtClean="0"/>
              <a:t> </a:t>
            </a:r>
            <a:r>
              <a:rPr lang="ko-KR" altLang="en-US" dirty="0"/>
              <a:t>한 경제 내의 </a:t>
            </a:r>
            <a:r>
              <a:rPr lang="ko-KR" altLang="en-US" dirty="0" smtClean="0"/>
              <a:t>독점이 쉽게 </a:t>
            </a:r>
            <a:r>
              <a:rPr lang="ko-KR" altLang="en-US" dirty="0"/>
              <a:t>글로벌 </a:t>
            </a:r>
            <a:r>
              <a:rPr lang="ko-KR" altLang="en-US" dirty="0" smtClean="0"/>
              <a:t>독점으로 이전된다</a:t>
            </a:r>
            <a:r>
              <a:rPr lang="en-US" altLang="ko-KR" dirty="0"/>
              <a:t>.</a:t>
            </a:r>
          </a:p>
          <a:p>
            <a:endParaRPr lang="ko-KR" altLang="en-US" dirty="0"/>
          </a:p>
        </p:txBody>
      </p:sp>
    </p:spTree>
    <p:extLst>
      <p:ext uri="{BB962C8B-B14F-4D97-AF65-F5344CB8AC3E}">
        <p14:creationId xmlns:p14="http://schemas.microsoft.com/office/powerpoint/2010/main" val="32431507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표 2"/>
          <p:cNvGraphicFramePr>
            <a:graphicFrameLocks noGrp="1"/>
          </p:cNvGraphicFramePr>
          <p:nvPr>
            <p:extLst/>
          </p:nvPr>
        </p:nvGraphicFramePr>
        <p:xfrm>
          <a:off x="1304145" y="1415714"/>
          <a:ext cx="9807803" cy="5092491"/>
        </p:xfrm>
        <a:graphic>
          <a:graphicData uri="http://schemas.openxmlformats.org/drawingml/2006/table">
            <a:tbl>
              <a:tblPr/>
              <a:tblGrid>
                <a:gridCol w="923644">
                  <a:extLst>
                    <a:ext uri="{9D8B030D-6E8A-4147-A177-3AD203B41FA5}">
                      <a16:colId xmlns:a16="http://schemas.microsoft.com/office/drawing/2014/main" val="1346213460"/>
                    </a:ext>
                  </a:extLst>
                </a:gridCol>
                <a:gridCol w="3714818">
                  <a:extLst>
                    <a:ext uri="{9D8B030D-6E8A-4147-A177-3AD203B41FA5}">
                      <a16:colId xmlns:a16="http://schemas.microsoft.com/office/drawing/2014/main" val="750345091"/>
                    </a:ext>
                  </a:extLst>
                </a:gridCol>
                <a:gridCol w="3021503">
                  <a:extLst>
                    <a:ext uri="{9D8B030D-6E8A-4147-A177-3AD203B41FA5}">
                      <a16:colId xmlns:a16="http://schemas.microsoft.com/office/drawing/2014/main" val="3635668725"/>
                    </a:ext>
                  </a:extLst>
                </a:gridCol>
                <a:gridCol w="2147838">
                  <a:extLst>
                    <a:ext uri="{9D8B030D-6E8A-4147-A177-3AD203B41FA5}">
                      <a16:colId xmlns:a16="http://schemas.microsoft.com/office/drawing/2014/main" val="3795783080"/>
                    </a:ext>
                  </a:extLst>
                </a:gridCol>
              </a:tblGrid>
              <a:tr h="326513">
                <a:tc>
                  <a:txBody>
                    <a:bodyPr/>
                    <a:lstStyle/>
                    <a:p>
                      <a:pPr algn="ctr"/>
                      <a:r>
                        <a:rPr lang="en-US" altLang="ko-KR" sz="1800" dirty="0">
                          <a:effectLst/>
                        </a:rPr>
                        <a:t>1</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sng" dirty="0">
                          <a:solidFill>
                            <a:srgbClr val="0B0080"/>
                          </a:solidFill>
                          <a:effectLst/>
                          <a:hlinkClick r:id="rId3"/>
                        </a:rPr>
                        <a:t>Toyota</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Japan</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10,213,486</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463370128"/>
                  </a:ext>
                </a:extLst>
              </a:tr>
              <a:tr h="326513">
                <a:tc>
                  <a:txBody>
                    <a:bodyPr/>
                    <a:lstStyle/>
                    <a:p>
                      <a:pPr algn="ctr"/>
                      <a:r>
                        <a:rPr lang="en-US" altLang="ko-KR" sz="1800" dirty="0">
                          <a:effectLst/>
                        </a:rPr>
                        <a:t>2</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4" tooltip="Volkswagen Group"/>
                        </a:rPr>
                        <a:t>Volkswagen Group</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Germany</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10,126,281</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511353978"/>
                  </a:ext>
                </a:extLst>
              </a:tr>
              <a:tr h="326513">
                <a:tc>
                  <a:txBody>
                    <a:bodyPr/>
                    <a:lstStyle/>
                    <a:p>
                      <a:pPr algn="ctr"/>
                      <a:r>
                        <a:rPr lang="en-US" altLang="ko-KR" sz="1800" dirty="0">
                          <a:effectLst/>
                        </a:rPr>
                        <a:t>3</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5" tooltip="Hyundai Motor Group"/>
                        </a:rPr>
                        <a:t>Hyundai</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South Korea</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7,889,538</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2399242221"/>
                  </a:ext>
                </a:extLst>
              </a:tr>
              <a:tr h="326513">
                <a:tc>
                  <a:txBody>
                    <a:bodyPr/>
                    <a:lstStyle/>
                    <a:p>
                      <a:pPr algn="ctr"/>
                      <a:r>
                        <a:rPr lang="en-US" altLang="ko-KR" sz="1800" dirty="0">
                          <a:effectLst/>
                        </a:rPr>
                        <a:t>4</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6" tooltip="General Motors"/>
                        </a:rPr>
                        <a:t>General Motors</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United States</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7,793,066</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986770353"/>
                  </a:ext>
                </a:extLst>
              </a:tr>
              <a:tr h="326513">
                <a:tc>
                  <a:txBody>
                    <a:bodyPr/>
                    <a:lstStyle/>
                    <a:p>
                      <a:pPr algn="ctr"/>
                      <a:r>
                        <a:rPr lang="en-US" altLang="ko-KR" sz="1800" dirty="0">
                          <a:effectLst/>
                        </a:rPr>
                        <a:t>5</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7" tooltip="Ford Motor Company"/>
                        </a:rPr>
                        <a:t>Ford</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United States</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6,429,485</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2516803085"/>
                  </a:ext>
                </a:extLst>
              </a:tr>
              <a:tr h="326513">
                <a:tc>
                  <a:txBody>
                    <a:bodyPr/>
                    <a:lstStyle/>
                    <a:p>
                      <a:pPr algn="ctr"/>
                      <a:r>
                        <a:rPr lang="en-US" altLang="ko-KR" sz="1800" dirty="0">
                          <a:effectLst/>
                        </a:rPr>
                        <a:t>6</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chemeClr val="tx1"/>
                          </a:solidFill>
                          <a:effectLst/>
                          <a:hlinkClick r:id="rId8" tooltip="Nissan"/>
                        </a:rPr>
                        <a:t>Nissa</a:t>
                      </a:r>
                      <a:r>
                        <a:rPr lang="en-US" sz="1800" u="none" strike="noStrike" dirty="0">
                          <a:solidFill>
                            <a:srgbClr val="0B0080"/>
                          </a:solidFill>
                          <a:effectLst/>
                          <a:hlinkClick r:id="rId8" tooltip="Nissan"/>
                        </a:rPr>
                        <a:t>n</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Japan</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5,556,241</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3627998182"/>
                  </a:ext>
                </a:extLst>
              </a:tr>
              <a:tr h="326513">
                <a:tc>
                  <a:txBody>
                    <a:bodyPr/>
                    <a:lstStyle/>
                    <a:p>
                      <a:pPr algn="ctr"/>
                      <a:r>
                        <a:rPr lang="en-US" altLang="ko-KR" sz="1800" dirty="0">
                          <a:effectLst/>
                        </a:rPr>
                        <a:t>7</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9" tooltip="Honda"/>
                        </a:rPr>
                        <a:t>Honda</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dirty="0">
                          <a:effectLst/>
                        </a:rPr>
                        <a:t>Japan</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4,999,266</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659339107"/>
                  </a:ext>
                </a:extLst>
              </a:tr>
              <a:tr h="342767">
                <a:tc>
                  <a:txBody>
                    <a:bodyPr/>
                    <a:lstStyle/>
                    <a:p>
                      <a:pPr algn="ctr"/>
                      <a:r>
                        <a:rPr lang="en-US" altLang="ko-KR" sz="1800" dirty="0">
                          <a:effectLst/>
                        </a:rPr>
                        <a:t>8</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10" tooltip="Fiat Chrysler Automobiles"/>
                        </a:rPr>
                        <a:t>Fiat Chrysler Automobiles</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dirty="0">
                          <a:effectLst/>
                        </a:rPr>
                        <a:t>Italy / United States</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4,681,457</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602366658"/>
                  </a:ext>
                </a:extLst>
              </a:tr>
              <a:tr h="326513">
                <a:tc>
                  <a:txBody>
                    <a:bodyPr/>
                    <a:lstStyle/>
                    <a:p>
                      <a:pPr algn="ctr"/>
                      <a:r>
                        <a:rPr lang="en-US" altLang="ko-KR" sz="1800" dirty="0">
                          <a:effectLst/>
                        </a:rPr>
                        <a:t>9</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11" tooltip="Renault"/>
                        </a:rPr>
                        <a:t>Renault</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France</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3,373,278</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791083615"/>
                  </a:ext>
                </a:extLst>
              </a:tr>
              <a:tr h="326513">
                <a:tc>
                  <a:txBody>
                    <a:bodyPr/>
                    <a:lstStyle/>
                    <a:p>
                      <a:pPr algn="ctr"/>
                      <a:r>
                        <a:rPr lang="en-US" altLang="ko-KR" sz="1800" dirty="0">
                          <a:effectLst/>
                        </a:rPr>
                        <a:t>10</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12" tooltip="Groupe PSA"/>
                        </a:rPr>
                        <a:t>PSA</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France</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3,152,787</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756995219"/>
                  </a:ext>
                </a:extLst>
              </a:tr>
              <a:tr h="326513">
                <a:tc>
                  <a:txBody>
                    <a:bodyPr/>
                    <a:lstStyle/>
                    <a:p>
                      <a:pPr algn="ctr"/>
                      <a:r>
                        <a:rPr lang="en-US" altLang="ko-KR" sz="1800" dirty="0">
                          <a:effectLst/>
                        </a:rPr>
                        <a:t>11</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13" tooltip="Suzuki"/>
                        </a:rPr>
                        <a:t>Suzuki</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Japan</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2,945,295</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2429277679"/>
                  </a:ext>
                </a:extLst>
              </a:tr>
              <a:tr h="326513">
                <a:tc>
                  <a:txBody>
                    <a:bodyPr/>
                    <a:lstStyle/>
                    <a:p>
                      <a:pPr algn="ctr"/>
                      <a:r>
                        <a:rPr lang="en-US" altLang="ko-KR" sz="1800" dirty="0">
                          <a:effectLst/>
                        </a:rPr>
                        <a:t>12</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14" tooltip="SAIC Motor"/>
                        </a:rPr>
                        <a:t>SAIC</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China</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2,566,793</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972652142"/>
                  </a:ext>
                </a:extLst>
              </a:tr>
              <a:tr h="326513">
                <a:tc>
                  <a:txBody>
                    <a:bodyPr/>
                    <a:lstStyle/>
                    <a:p>
                      <a:pPr algn="ctr"/>
                      <a:r>
                        <a:rPr lang="en-US" altLang="ko-KR" sz="1800" dirty="0">
                          <a:effectLst/>
                        </a:rPr>
                        <a:t>13</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15" tooltip="Daimler AG"/>
                        </a:rPr>
                        <a:t>Daimler</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Germany</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2,526,450</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958074179"/>
                  </a:ext>
                </a:extLst>
              </a:tr>
              <a:tr h="326513">
                <a:tc>
                  <a:txBody>
                    <a:bodyPr/>
                    <a:lstStyle/>
                    <a:p>
                      <a:pPr algn="ctr"/>
                      <a:r>
                        <a:rPr lang="en-US" altLang="ko-KR" sz="1800" dirty="0">
                          <a:effectLst/>
                        </a:rPr>
                        <a:t>14</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a:solidFill>
                            <a:srgbClr val="0B0080"/>
                          </a:solidFill>
                          <a:effectLst/>
                          <a:hlinkClick r:id="rId16" tooltip="BMW"/>
                        </a:rPr>
                        <a:t>BMW</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Germany</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2,359,756</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275802798"/>
                  </a:ext>
                </a:extLst>
              </a:tr>
              <a:tr h="326513">
                <a:tc>
                  <a:txBody>
                    <a:bodyPr/>
                    <a:lstStyle/>
                    <a:p>
                      <a:pPr algn="ctr"/>
                      <a:r>
                        <a:rPr lang="en-US" altLang="ko-KR" sz="1800" dirty="0">
                          <a:effectLst/>
                        </a:rPr>
                        <a:t>15</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u="none" strike="noStrike" dirty="0" err="1">
                          <a:solidFill>
                            <a:srgbClr val="0B0080"/>
                          </a:solidFill>
                          <a:effectLst/>
                          <a:hlinkClick r:id="rId17" tooltip="Changan Automobile"/>
                        </a:rPr>
                        <a:t>Changan</a:t>
                      </a:r>
                      <a:endParaRPr lang="en-US" sz="1800" dirty="0">
                        <a:effectLst/>
                      </a:endParaRP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r>
                        <a:rPr lang="en-US" sz="1800">
                          <a:effectLst/>
                        </a:rPr>
                        <a:t>China</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r"/>
                      <a:r>
                        <a:rPr lang="en-US" altLang="ko-KR" sz="1800" b="1" dirty="0">
                          <a:solidFill>
                            <a:srgbClr val="FF0000"/>
                          </a:solidFill>
                          <a:effectLst/>
                        </a:rPr>
                        <a:t>1,715,871</a:t>
                      </a:r>
                    </a:p>
                  </a:txBody>
                  <a:tcPr marL="64945" marR="64945" marT="32473" marB="32473"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266319870"/>
                  </a:ext>
                </a:extLst>
              </a:tr>
            </a:tbl>
          </a:graphicData>
        </a:graphic>
      </p:graphicFrame>
      <p:sp>
        <p:nvSpPr>
          <p:cNvPr id="4" name="TextBox 3"/>
          <p:cNvSpPr txBox="1"/>
          <p:nvPr/>
        </p:nvSpPr>
        <p:spPr>
          <a:xfrm>
            <a:off x="1140375" y="356571"/>
            <a:ext cx="8361434" cy="641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DDDDDD">
                      <a:alpha val="50000"/>
                    </a:srgbClr>
                  </a:outerShdw>
                </a:effectLst>
              </a14:hiddenEffects>
            </a:ext>
          </a:extLst>
        </p:spPr>
        <p:txBody>
          <a:bodyPr wrap="square" lIns="86845" tIns="43425" rIns="86845" bIns="43425">
            <a:spAutoFit/>
          </a:bodyPr>
          <a:lstStyle>
            <a:defPPr>
              <a:defRPr lang="ko-KR"/>
            </a:defPPr>
            <a:lvl1pPr defTabSz="958850" fontAlgn="base">
              <a:lnSpc>
                <a:spcPct val="100000"/>
              </a:lnSpc>
              <a:spcBef>
                <a:spcPct val="0"/>
              </a:spcBef>
              <a:spcAft>
                <a:spcPct val="0"/>
              </a:spcAft>
              <a:buFontTx/>
              <a:buNone/>
              <a:defRPr kumimoji="1" sz="2500" b="0">
                <a:solidFill>
                  <a:schemeClr val="accent2"/>
                </a:solidFill>
                <a:latin typeface="HY견고딕" pitchFamily="18" charset="-127"/>
                <a:ea typeface="HY견고딕" pitchFamily="18" charset="-127"/>
              </a:defRPr>
            </a:lvl1pPr>
            <a:lvl2pPr fontAlgn="base">
              <a:lnSpc>
                <a:spcPct val="105000"/>
              </a:lnSpc>
              <a:spcBef>
                <a:spcPct val="50000"/>
              </a:spcBef>
              <a:spcAft>
                <a:spcPct val="0"/>
              </a:spcAft>
              <a:buChar char="•"/>
              <a:defRPr kumimoji="1" sz="1200" b="1">
                <a:latin typeface="Arial" charset="0"/>
                <a:ea typeface="돋움체" pitchFamily="49" charset="-127"/>
              </a:defRPr>
            </a:lvl2pPr>
            <a:lvl3pPr fontAlgn="base">
              <a:lnSpc>
                <a:spcPct val="105000"/>
              </a:lnSpc>
              <a:spcBef>
                <a:spcPct val="50000"/>
              </a:spcBef>
              <a:spcAft>
                <a:spcPct val="0"/>
              </a:spcAft>
              <a:buChar char="•"/>
              <a:defRPr kumimoji="1" sz="1200" b="1">
                <a:latin typeface="Arial" charset="0"/>
                <a:ea typeface="돋움체" pitchFamily="49" charset="-127"/>
              </a:defRPr>
            </a:lvl3pPr>
            <a:lvl4pPr fontAlgn="base">
              <a:lnSpc>
                <a:spcPct val="105000"/>
              </a:lnSpc>
              <a:spcBef>
                <a:spcPct val="50000"/>
              </a:spcBef>
              <a:spcAft>
                <a:spcPct val="0"/>
              </a:spcAft>
              <a:buChar char="•"/>
              <a:defRPr kumimoji="1" sz="1200" b="1">
                <a:latin typeface="Arial" charset="0"/>
                <a:ea typeface="돋움체" pitchFamily="49" charset="-127"/>
              </a:defRPr>
            </a:lvl4pPr>
            <a:lvl5pPr fontAlgn="base">
              <a:lnSpc>
                <a:spcPct val="105000"/>
              </a:lnSpc>
              <a:spcBef>
                <a:spcPct val="50000"/>
              </a:spcBef>
              <a:spcAft>
                <a:spcPct val="0"/>
              </a:spcAft>
              <a:buChar char="•"/>
              <a:defRPr kumimoji="1" sz="1200" b="1">
                <a:latin typeface="Arial" charset="0"/>
                <a:ea typeface="돋움체" pitchFamily="49" charset="-127"/>
              </a:defRPr>
            </a:lvl5pPr>
            <a:lvl6pPr>
              <a:defRPr kumimoji="1" sz="1200" b="1">
                <a:latin typeface="Arial" charset="0"/>
                <a:ea typeface="돋움체" pitchFamily="49" charset="-127"/>
              </a:defRPr>
            </a:lvl6pPr>
            <a:lvl7pPr>
              <a:defRPr kumimoji="1" sz="1200" b="1">
                <a:latin typeface="Arial" charset="0"/>
                <a:ea typeface="돋움체" pitchFamily="49" charset="-127"/>
              </a:defRPr>
            </a:lvl7pPr>
            <a:lvl8pPr>
              <a:defRPr kumimoji="1" sz="1200" b="1">
                <a:latin typeface="Arial" charset="0"/>
                <a:ea typeface="돋움체" pitchFamily="49" charset="-127"/>
              </a:defRPr>
            </a:lvl8pPr>
            <a:lvl9pPr>
              <a:defRPr kumimoji="1" sz="1200" b="1">
                <a:latin typeface="Arial" charset="0"/>
                <a:ea typeface="돋움체" pitchFamily="49" charset="-127"/>
              </a:defRPr>
            </a:lvl9pPr>
          </a:lstStyle>
          <a:p>
            <a:r>
              <a:rPr lang="en-US" altLang="ko-KR" sz="3600" dirty="0" smtClean="0">
                <a:solidFill>
                  <a:schemeClr val="tx1"/>
                </a:solidFill>
                <a:latin typeface="+mj-ea"/>
                <a:ea typeface="+mj-ea"/>
                <a:cs typeface="Arial" panose="020B0604020202020204" pitchFamily="34" charset="0"/>
              </a:rPr>
              <a:t>&lt;</a:t>
            </a:r>
            <a:r>
              <a:rPr lang="ko-KR" altLang="en-US" sz="3600" dirty="0" smtClean="0">
                <a:solidFill>
                  <a:schemeClr val="tx1"/>
                </a:solidFill>
                <a:latin typeface="+mj-ea"/>
                <a:ea typeface="+mj-ea"/>
                <a:cs typeface="Arial" panose="020B0604020202020204" pitchFamily="34" charset="0"/>
              </a:rPr>
              <a:t>참조</a:t>
            </a:r>
            <a:r>
              <a:rPr lang="en-US" altLang="ko-KR" sz="3600" dirty="0" smtClean="0">
                <a:solidFill>
                  <a:schemeClr val="tx1"/>
                </a:solidFill>
                <a:latin typeface="+mj-ea"/>
                <a:ea typeface="+mj-ea"/>
                <a:cs typeface="Arial" panose="020B0604020202020204" pitchFamily="34" charset="0"/>
              </a:rPr>
              <a:t>&gt;</a:t>
            </a:r>
            <a:r>
              <a:rPr lang="ko-KR" altLang="en-US" sz="3600" dirty="0" smtClean="0">
                <a:solidFill>
                  <a:schemeClr val="tx1"/>
                </a:solidFill>
                <a:latin typeface="+mj-ea"/>
                <a:ea typeface="+mj-ea"/>
                <a:cs typeface="Arial" panose="020B0604020202020204" pitchFamily="34" charset="0"/>
              </a:rPr>
              <a:t>자동차 산업</a:t>
            </a:r>
            <a:r>
              <a:rPr lang="en-US" altLang="ko-KR" sz="3600" dirty="0" smtClean="0">
                <a:solidFill>
                  <a:schemeClr val="tx1"/>
                </a:solidFill>
                <a:latin typeface="+mj-ea"/>
                <a:ea typeface="+mj-ea"/>
                <a:cs typeface="Arial" panose="020B0604020202020204" pitchFamily="34" charset="0"/>
              </a:rPr>
              <a:t>, </a:t>
            </a:r>
            <a:r>
              <a:rPr lang="ko-KR" altLang="en-US" sz="3600" dirty="0" smtClean="0">
                <a:solidFill>
                  <a:schemeClr val="tx1"/>
                </a:solidFill>
                <a:latin typeface="+mj-ea"/>
                <a:ea typeface="+mj-ea"/>
                <a:cs typeface="Arial" panose="020B0604020202020204" pitchFamily="34" charset="0"/>
              </a:rPr>
              <a:t>생산 대수</a:t>
            </a:r>
            <a:r>
              <a:rPr lang="en-US" altLang="ko-KR" sz="3600" dirty="0" smtClean="0">
                <a:solidFill>
                  <a:schemeClr val="tx1"/>
                </a:solidFill>
                <a:latin typeface="+mj-ea"/>
                <a:ea typeface="+mj-ea"/>
                <a:cs typeface="Arial" panose="020B0604020202020204" pitchFamily="34" charset="0"/>
              </a:rPr>
              <a:t>, 2016</a:t>
            </a:r>
            <a:endParaRPr lang="ko-KR" altLang="en-US" sz="3600" dirty="0">
              <a:solidFill>
                <a:schemeClr val="tx1"/>
              </a:solidFill>
              <a:latin typeface="+mj-ea"/>
              <a:ea typeface="+mj-ea"/>
              <a:cs typeface="Arial" panose="020B0604020202020204" pitchFamily="34" charset="0"/>
            </a:endParaRPr>
          </a:p>
        </p:txBody>
      </p:sp>
    </p:spTree>
    <p:extLst>
      <p:ext uri="{BB962C8B-B14F-4D97-AF65-F5344CB8AC3E}">
        <p14:creationId xmlns:p14="http://schemas.microsoft.com/office/powerpoint/2010/main" val="33953778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r>
              <a:rPr lang="en-US" altLang="ko-KR" sz="4000" dirty="0"/>
              <a:t>&lt;</a:t>
            </a:r>
            <a:r>
              <a:rPr lang="ko-KR" altLang="en-US" sz="4000" dirty="0"/>
              <a:t>참조</a:t>
            </a:r>
            <a:r>
              <a:rPr lang="en-US" altLang="ko-KR" sz="4000" dirty="0" smtClean="0"/>
              <a:t>&gt;</a:t>
            </a:r>
            <a:r>
              <a:rPr lang="ko-KR" altLang="en-US" sz="4000" dirty="0" smtClean="0"/>
              <a:t>화학 산업</a:t>
            </a:r>
            <a:r>
              <a:rPr lang="en-US" altLang="ko-KR" sz="4000" dirty="0" smtClean="0"/>
              <a:t>, Sales </a:t>
            </a:r>
            <a:r>
              <a:rPr lang="en-US" altLang="ko-KR" sz="4000" dirty="0"/>
              <a:t>(</a:t>
            </a:r>
            <a:r>
              <a:rPr lang="en-US" altLang="ko-KR" sz="4000" dirty="0" smtClean="0"/>
              <a:t>US$ million), 2014</a:t>
            </a:r>
            <a:endParaRPr lang="ko-KR" altLang="en-US" sz="4000" dirty="0"/>
          </a:p>
        </p:txBody>
      </p:sp>
      <p:graphicFrame>
        <p:nvGraphicFramePr>
          <p:cNvPr id="7" name="내용 개체 틀 6"/>
          <p:cNvGraphicFramePr>
            <a:graphicFrameLocks noGrp="1"/>
          </p:cNvGraphicFramePr>
          <p:nvPr>
            <p:ph idx="1"/>
            <p:extLst/>
          </p:nvPr>
        </p:nvGraphicFramePr>
        <p:xfrm>
          <a:off x="618710" y="1690688"/>
          <a:ext cx="5464039" cy="4682540"/>
        </p:xfrm>
        <a:graphic>
          <a:graphicData uri="http://schemas.openxmlformats.org/drawingml/2006/table">
            <a:tbl>
              <a:tblPr/>
              <a:tblGrid>
                <a:gridCol w="711408">
                  <a:extLst>
                    <a:ext uri="{9D8B030D-6E8A-4147-A177-3AD203B41FA5}">
                      <a16:colId xmlns:a16="http://schemas.microsoft.com/office/drawing/2014/main" val="1895513407"/>
                    </a:ext>
                  </a:extLst>
                </a:gridCol>
                <a:gridCol w="1705940">
                  <a:extLst>
                    <a:ext uri="{9D8B030D-6E8A-4147-A177-3AD203B41FA5}">
                      <a16:colId xmlns:a16="http://schemas.microsoft.com/office/drawing/2014/main" val="3949184812"/>
                    </a:ext>
                  </a:extLst>
                </a:gridCol>
                <a:gridCol w="1261975">
                  <a:extLst>
                    <a:ext uri="{9D8B030D-6E8A-4147-A177-3AD203B41FA5}">
                      <a16:colId xmlns:a16="http://schemas.microsoft.com/office/drawing/2014/main" val="694170648"/>
                    </a:ext>
                  </a:extLst>
                </a:gridCol>
                <a:gridCol w="1784716">
                  <a:extLst>
                    <a:ext uri="{9D8B030D-6E8A-4147-A177-3AD203B41FA5}">
                      <a16:colId xmlns:a16="http://schemas.microsoft.com/office/drawing/2014/main" val="3577733391"/>
                    </a:ext>
                  </a:extLst>
                </a:gridCol>
              </a:tblGrid>
              <a:tr h="501524">
                <a:tc>
                  <a:txBody>
                    <a:bodyPr/>
                    <a:lstStyle/>
                    <a:p>
                      <a:pPr algn="l" fontAlgn="base"/>
                      <a:r>
                        <a:rPr lang="en-US" altLang="ko-KR" sz="1800" dirty="0">
                          <a:effectLst/>
                          <a:latin typeface="+mn-lt"/>
                        </a:rPr>
                        <a:t>1</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a:effectLst/>
                          <a:latin typeface="+mn-lt"/>
                        </a:rPr>
                        <a:t>BASF</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latin typeface="+mn-lt"/>
                        </a:rPr>
                        <a:t>78,698</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latin typeface="+mn-lt"/>
                        </a:rPr>
                        <a:t>Germany</a:t>
                      </a:r>
                      <a:endParaRPr lang="en-US" sz="1800" dirty="0">
                        <a:effectLst/>
                        <a:latin typeface="+mn-lt"/>
                      </a:endParaRP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2551175163"/>
                  </a:ext>
                </a:extLst>
              </a:tr>
              <a:tr h="418349">
                <a:tc>
                  <a:txBody>
                    <a:bodyPr/>
                    <a:lstStyle/>
                    <a:p>
                      <a:pPr algn="l" fontAlgn="base"/>
                      <a:r>
                        <a:rPr lang="en-US" altLang="ko-KR" sz="1800">
                          <a:effectLst/>
                          <a:latin typeface="+mn-lt"/>
                        </a:rPr>
                        <a:t>2</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latin typeface="+mn-lt"/>
                        </a:rPr>
                        <a:t>Dow Chemical</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latin typeface="+mn-lt"/>
                        </a:rPr>
                        <a:t>58,167</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latin typeface="+mn-lt"/>
                        </a:rPr>
                        <a:t>USA</a:t>
                      </a:r>
                      <a:endParaRPr lang="en-US" sz="1800" dirty="0">
                        <a:effectLst/>
                        <a:latin typeface="+mn-lt"/>
                      </a:endParaRP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2167223078"/>
                  </a:ext>
                </a:extLst>
              </a:tr>
              <a:tr h="418349">
                <a:tc>
                  <a:txBody>
                    <a:bodyPr/>
                    <a:lstStyle/>
                    <a:p>
                      <a:pPr algn="l" fontAlgn="base"/>
                      <a:r>
                        <a:rPr lang="en-US" altLang="ko-KR" sz="1800" dirty="0">
                          <a:effectLst/>
                          <a:latin typeface="+mn-lt"/>
                        </a:rPr>
                        <a:t>3</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noFill/>
                  </a:tcPr>
                </a:tc>
                <a:tc>
                  <a:txBody>
                    <a:bodyPr/>
                    <a:lstStyle/>
                    <a:p>
                      <a:pPr algn="l" fontAlgn="base"/>
                      <a:r>
                        <a:rPr lang="en-US" sz="1800" dirty="0">
                          <a:effectLst/>
                          <a:latin typeface="+mn-lt"/>
                        </a:rPr>
                        <a:t>Sinopec</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noFill/>
                  </a:tcPr>
                </a:tc>
                <a:tc>
                  <a:txBody>
                    <a:bodyPr/>
                    <a:lstStyle/>
                    <a:p>
                      <a:pPr algn="l" fontAlgn="base"/>
                      <a:r>
                        <a:rPr lang="en-US" altLang="ko-KR" sz="2000" b="1" dirty="0">
                          <a:solidFill>
                            <a:srgbClr val="FF0000"/>
                          </a:solidFill>
                          <a:effectLst/>
                          <a:latin typeface="+mn-lt"/>
                        </a:rPr>
                        <a:t>57,953</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noFill/>
                  </a:tcPr>
                </a:tc>
                <a:tc>
                  <a:txBody>
                    <a:bodyPr/>
                    <a:lstStyle/>
                    <a:p>
                      <a:pPr algn="l" fontAlgn="base"/>
                      <a:r>
                        <a:rPr lang="en-US" sz="1800" dirty="0" smtClean="0">
                          <a:effectLst/>
                          <a:latin typeface="+mn-lt"/>
                        </a:rPr>
                        <a:t>China</a:t>
                      </a:r>
                      <a:endParaRPr lang="en-US" sz="1800" dirty="0">
                        <a:effectLst/>
                        <a:latin typeface="+mn-lt"/>
                      </a:endParaRP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noFill/>
                  </a:tcPr>
                </a:tc>
                <a:extLst>
                  <a:ext uri="{0D108BD9-81ED-4DB2-BD59-A6C34878D82A}">
                    <a16:rowId xmlns:a16="http://schemas.microsoft.com/office/drawing/2014/main" val="1337991364"/>
                  </a:ext>
                </a:extLst>
              </a:tr>
              <a:tr h="501524">
                <a:tc>
                  <a:txBody>
                    <a:bodyPr/>
                    <a:lstStyle/>
                    <a:p>
                      <a:pPr algn="l" fontAlgn="base"/>
                      <a:r>
                        <a:rPr lang="en-US" altLang="ko-KR" sz="1800">
                          <a:effectLst/>
                          <a:latin typeface="+mn-lt"/>
                        </a:rPr>
                        <a:t>4</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a:effectLst/>
                          <a:latin typeface="+mn-lt"/>
                        </a:rPr>
                        <a:t>SABIC</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latin typeface="+mn-lt"/>
                        </a:rPr>
                        <a:t>43,341</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latin typeface="+mn-lt"/>
                        </a:rPr>
                        <a:t>Saudi </a:t>
                      </a:r>
                      <a:r>
                        <a:rPr lang="en-US" sz="1800" dirty="0">
                          <a:effectLst/>
                          <a:latin typeface="+mn-lt"/>
                        </a:rPr>
                        <a:t>Arabia</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2727474140"/>
                  </a:ext>
                </a:extLst>
              </a:tr>
              <a:tr h="418349">
                <a:tc>
                  <a:txBody>
                    <a:bodyPr/>
                    <a:lstStyle/>
                    <a:p>
                      <a:pPr algn="l" fontAlgn="base"/>
                      <a:r>
                        <a:rPr lang="en-US" altLang="ko-KR" sz="1800">
                          <a:effectLst/>
                          <a:latin typeface="+mn-lt"/>
                        </a:rPr>
                        <a:t>5</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latin typeface="+mn-lt"/>
                        </a:rPr>
                        <a:t>ExxonMobil</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latin typeface="+mn-lt"/>
                        </a:rPr>
                        <a:t>38,178</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latin typeface="+mn-lt"/>
                        </a:rPr>
                        <a:t>IUSA</a:t>
                      </a:r>
                      <a:endParaRPr lang="en-US" sz="1800" dirty="0">
                        <a:effectLst/>
                        <a:latin typeface="+mn-lt"/>
                      </a:endParaRP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676820260"/>
                  </a:ext>
                </a:extLst>
              </a:tr>
              <a:tr h="501524">
                <a:tc>
                  <a:txBody>
                    <a:bodyPr/>
                    <a:lstStyle/>
                    <a:p>
                      <a:pPr algn="l" fontAlgn="base"/>
                      <a:r>
                        <a:rPr lang="en-US" altLang="ko-KR" sz="1800">
                          <a:effectLst/>
                          <a:latin typeface="+mn-lt"/>
                        </a:rPr>
                        <a:t>6</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latin typeface="+mn-lt"/>
                        </a:rPr>
                        <a:t>Formosa</a:t>
                      </a:r>
                      <a:endParaRPr lang="en-US" sz="1800" dirty="0">
                        <a:effectLst/>
                        <a:latin typeface="+mn-lt"/>
                      </a:endParaRP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latin typeface="+mn-lt"/>
                        </a:rPr>
                        <a:t>37,059</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latin typeface="+mn-lt"/>
                        </a:rPr>
                        <a:t>Taiwan</a:t>
                      </a:r>
                      <a:endParaRPr lang="en-US" sz="1800" dirty="0">
                        <a:effectLst/>
                        <a:latin typeface="+mn-lt"/>
                      </a:endParaRP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3870717675"/>
                  </a:ext>
                </a:extLst>
              </a:tr>
              <a:tr h="418349">
                <a:tc>
                  <a:txBody>
                    <a:bodyPr/>
                    <a:lstStyle/>
                    <a:p>
                      <a:pPr algn="l" fontAlgn="base"/>
                      <a:r>
                        <a:rPr lang="en-US" altLang="ko-KR" sz="1800">
                          <a:effectLst/>
                          <a:latin typeface="+mn-lt"/>
                        </a:rPr>
                        <a:t>7</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latin typeface="+mn-lt"/>
                        </a:rPr>
                        <a:t>LyondellBasell</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latin typeface="+mn-lt"/>
                        </a:rPr>
                        <a:t>34,839</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latin typeface="+mn-lt"/>
                        </a:rPr>
                        <a:t>USA</a:t>
                      </a:r>
                      <a:endParaRPr lang="en-US" sz="1800" dirty="0">
                        <a:effectLst/>
                        <a:latin typeface="+mn-lt"/>
                      </a:endParaRP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1993918784"/>
                  </a:ext>
                </a:extLst>
              </a:tr>
              <a:tr h="501524">
                <a:tc>
                  <a:txBody>
                    <a:bodyPr/>
                    <a:lstStyle/>
                    <a:p>
                      <a:pPr algn="l" fontAlgn="base"/>
                      <a:r>
                        <a:rPr lang="en-US" altLang="ko-KR" sz="1800">
                          <a:effectLst/>
                          <a:latin typeface="+mn-lt"/>
                        </a:rPr>
                        <a:t>8</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latin typeface="+mn-lt"/>
                        </a:rPr>
                        <a:t>DuPont</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latin typeface="+mn-lt"/>
                        </a:rPr>
                        <a:t>29,945</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latin typeface="+mn-lt"/>
                        </a:rPr>
                        <a:t>USA</a:t>
                      </a:r>
                      <a:endParaRPr lang="en-US" sz="1800" dirty="0">
                        <a:effectLst/>
                        <a:latin typeface="+mn-lt"/>
                      </a:endParaRP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152194771"/>
                  </a:ext>
                </a:extLst>
              </a:tr>
              <a:tr h="501524">
                <a:tc>
                  <a:txBody>
                    <a:bodyPr/>
                    <a:lstStyle/>
                    <a:p>
                      <a:pPr algn="l" fontAlgn="base"/>
                      <a:r>
                        <a:rPr lang="en-US" altLang="ko-KR" sz="1800">
                          <a:effectLst/>
                          <a:latin typeface="+mn-lt"/>
                        </a:rPr>
                        <a:t>9</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latin typeface="+mn-lt"/>
                        </a:rPr>
                        <a:t>Ineos</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latin typeface="+mn-lt"/>
                        </a:rPr>
                        <a:t>29,652</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latin typeface="+mn-lt"/>
                        </a:rPr>
                        <a:t>Switzerland</a:t>
                      </a:r>
                      <a:endParaRPr lang="en-US" sz="1800" dirty="0">
                        <a:effectLst/>
                        <a:latin typeface="+mn-lt"/>
                      </a:endParaRP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4172075692"/>
                  </a:ext>
                </a:extLst>
              </a:tr>
              <a:tr h="501524">
                <a:tc>
                  <a:txBody>
                    <a:bodyPr/>
                    <a:lstStyle/>
                    <a:p>
                      <a:pPr algn="l" fontAlgn="base"/>
                      <a:r>
                        <a:rPr lang="en-US" altLang="ko-KR" sz="1800">
                          <a:effectLst/>
                          <a:latin typeface="+mn-lt"/>
                        </a:rPr>
                        <a:t>10</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latin typeface="+mn-lt"/>
                        </a:rPr>
                        <a:t>Bayer</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latin typeface="+mn-lt"/>
                        </a:rPr>
                        <a:t>28,120</a:t>
                      </a: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latin typeface="+mn-lt"/>
                        </a:rPr>
                        <a:t>Germany</a:t>
                      </a:r>
                      <a:endParaRPr lang="en-US" sz="1800" dirty="0">
                        <a:effectLst/>
                        <a:latin typeface="+mn-lt"/>
                      </a:endParaRPr>
                    </a:p>
                  </a:txBody>
                  <a:tcPr marL="62987" marR="62987" marT="31493" marB="3149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3214328871"/>
                  </a:ext>
                </a:extLst>
              </a:tr>
            </a:tbl>
          </a:graphicData>
        </a:graphic>
      </p:graphicFrame>
      <p:graphicFrame>
        <p:nvGraphicFramePr>
          <p:cNvPr id="8" name="표 7"/>
          <p:cNvGraphicFramePr>
            <a:graphicFrameLocks noGrp="1"/>
          </p:cNvGraphicFramePr>
          <p:nvPr>
            <p:extLst/>
          </p:nvPr>
        </p:nvGraphicFramePr>
        <p:xfrm>
          <a:off x="6301409" y="1690690"/>
          <a:ext cx="5367130" cy="4682540"/>
        </p:xfrm>
        <a:graphic>
          <a:graphicData uri="http://schemas.openxmlformats.org/drawingml/2006/table">
            <a:tbl>
              <a:tblPr/>
              <a:tblGrid>
                <a:gridCol w="545681">
                  <a:extLst>
                    <a:ext uri="{9D8B030D-6E8A-4147-A177-3AD203B41FA5}">
                      <a16:colId xmlns:a16="http://schemas.microsoft.com/office/drawing/2014/main" val="561066405"/>
                    </a:ext>
                  </a:extLst>
                </a:gridCol>
                <a:gridCol w="1958980">
                  <a:extLst>
                    <a:ext uri="{9D8B030D-6E8A-4147-A177-3AD203B41FA5}">
                      <a16:colId xmlns:a16="http://schemas.microsoft.com/office/drawing/2014/main" val="3113306803"/>
                    </a:ext>
                  </a:extLst>
                </a:gridCol>
                <a:gridCol w="1073426">
                  <a:extLst>
                    <a:ext uri="{9D8B030D-6E8A-4147-A177-3AD203B41FA5}">
                      <a16:colId xmlns:a16="http://schemas.microsoft.com/office/drawing/2014/main" val="2798457049"/>
                    </a:ext>
                  </a:extLst>
                </a:gridCol>
                <a:gridCol w="1789043">
                  <a:extLst>
                    <a:ext uri="{9D8B030D-6E8A-4147-A177-3AD203B41FA5}">
                      <a16:colId xmlns:a16="http://schemas.microsoft.com/office/drawing/2014/main" val="3873907260"/>
                    </a:ext>
                  </a:extLst>
                </a:gridCol>
              </a:tblGrid>
              <a:tr h="468254">
                <a:tc>
                  <a:txBody>
                    <a:bodyPr/>
                    <a:lstStyle/>
                    <a:p>
                      <a:pPr algn="l" fontAlgn="base"/>
                      <a:r>
                        <a:rPr lang="en-US" altLang="ko-KR" sz="1800" dirty="0">
                          <a:effectLst/>
                        </a:rPr>
                        <a:t>11</a:t>
                      </a:r>
                    </a:p>
                  </a:txBody>
                  <a:tcPr marL="64945" marR="64945" marT="32473" marB="32473" anchor="ctr">
                    <a:lnL>
                      <a:noFill/>
                    </a:lnL>
                    <a:lnR>
                      <a:noFill/>
                    </a:lnR>
                    <a:lnT>
                      <a:noFill/>
                    </a:lnT>
                    <a:lnB w="9525" cap="flat" cmpd="sng" algn="ctr">
                      <a:solidFill>
                        <a:srgbClr val="DEE3EB"/>
                      </a:solidFill>
                      <a:prstDash val="solid"/>
                      <a:round/>
                      <a:headEnd type="none" w="med" len="med"/>
                      <a:tailEnd type="none" w="med" len="med"/>
                    </a:lnB>
                    <a:noFill/>
                  </a:tcPr>
                </a:tc>
                <a:tc>
                  <a:txBody>
                    <a:bodyPr/>
                    <a:lstStyle/>
                    <a:p>
                      <a:pPr algn="l" fontAlgn="base"/>
                      <a:r>
                        <a:rPr lang="en-US" sz="1800" dirty="0" smtClean="0">
                          <a:effectLst/>
                        </a:rPr>
                        <a:t>Mitsubishi</a:t>
                      </a:r>
                      <a:endParaRPr lang="en-US" sz="1800" dirty="0">
                        <a:effectLst/>
                      </a:endParaRPr>
                    </a:p>
                  </a:txBody>
                  <a:tcPr marL="64945" marR="64945" marT="32473" marB="32473" anchor="ctr">
                    <a:lnL>
                      <a:noFill/>
                    </a:lnL>
                    <a:lnR>
                      <a:noFill/>
                    </a:lnR>
                    <a:lnT>
                      <a:noFill/>
                    </a:lnT>
                    <a:lnB w="9525" cap="flat" cmpd="sng" algn="ctr">
                      <a:solidFill>
                        <a:srgbClr val="DEE3EB"/>
                      </a:solidFill>
                      <a:prstDash val="solid"/>
                      <a:round/>
                      <a:headEnd type="none" w="med" len="med"/>
                      <a:tailEnd type="none" w="med" len="med"/>
                    </a:lnB>
                    <a:noFill/>
                  </a:tcPr>
                </a:tc>
                <a:tc>
                  <a:txBody>
                    <a:bodyPr/>
                    <a:lstStyle/>
                    <a:p>
                      <a:pPr algn="l" fontAlgn="base"/>
                      <a:r>
                        <a:rPr lang="en-US" altLang="ko-KR" sz="2000" b="1" dirty="0">
                          <a:solidFill>
                            <a:srgbClr val="FF0000"/>
                          </a:solidFill>
                          <a:effectLst/>
                        </a:rPr>
                        <a:t>26,342</a:t>
                      </a:r>
                    </a:p>
                  </a:txBody>
                  <a:tcPr marL="64945" marR="64945" marT="32473" marB="32473" anchor="ctr">
                    <a:lnL>
                      <a:noFill/>
                    </a:lnL>
                    <a:lnR>
                      <a:noFill/>
                    </a:lnR>
                    <a:lnT>
                      <a:noFill/>
                    </a:lnT>
                    <a:lnB w="9525" cap="flat" cmpd="sng" algn="ctr">
                      <a:solidFill>
                        <a:srgbClr val="DEE3EB"/>
                      </a:solidFill>
                      <a:prstDash val="solid"/>
                      <a:round/>
                      <a:headEnd type="none" w="med" len="med"/>
                      <a:tailEnd type="none" w="med" len="med"/>
                    </a:lnB>
                    <a:noFill/>
                  </a:tcPr>
                </a:tc>
                <a:tc>
                  <a:txBody>
                    <a:bodyPr/>
                    <a:lstStyle/>
                    <a:p>
                      <a:pPr algn="l" fontAlgn="base"/>
                      <a:r>
                        <a:rPr lang="en-US" sz="1800" dirty="0" smtClean="0">
                          <a:effectLst/>
                        </a:rPr>
                        <a:t>Japan</a:t>
                      </a:r>
                      <a:endParaRPr lang="en-US" sz="1800" dirty="0">
                        <a:effectLst/>
                      </a:endParaRPr>
                    </a:p>
                  </a:txBody>
                  <a:tcPr marL="64945" marR="64945" marT="32473" marB="32473" anchor="ctr">
                    <a:lnL>
                      <a:noFill/>
                    </a:lnL>
                    <a:lnR>
                      <a:noFill/>
                    </a:lnR>
                    <a:lnT>
                      <a:noFill/>
                    </a:lnT>
                    <a:lnB w="9525" cap="flat" cmpd="sng" algn="ctr">
                      <a:solidFill>
                        <a:srgbClr val="DEE3EB"/>
                      </a:solidFill>
                      <a:prstDash val="solid"/>
                      <a:round/>
                      <a:headEnd type="none" w="med" len="med"/>
                      <a:tailEnd type="none" w="med" len="med"/>
                    </a:lnB>
                    <a:noFill/>
                  </a:tcPr>
                </a:tc>
                <a:extLst>
                  <a:ext uri="{0D108BD9-81ED-4DB2-BD59-A6C34878D82A}">
                    <a16:rowId xmlns:a16="http://schemas.microsoft.com/office/drawing/2014/main" val="3027202005"/>
                  </a:ext>
                </a:extLst>
              </a:tr>
              <a:tr h="468254">
                <a:tc>
                  <a:txBody>
                    <a:bodyPr/>
                    <a:lstStyle/>
                    <a:p>
                      <a:pPr algn="l" fontAlgn="base"/>
                      <a:r>
                        <a:rPr lang="en-US" altLang="ko-KR" sz="1800">
                          <a:effectLst/>
                        </a:rPr>
                        <a:t>12</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a:effectLst/>
                        </a:rPr>
                        <a:t>Royal Dutch Shell</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rPr>
                        <a:t>24,607</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rPr>
                        <a:t>Netherlands</a:t>
                      </a:r>
                      <a:endParaRPr lang="en-US" sz="1800" dirty="0">
                        <a:effectLst/>
                      </a:endParaRP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480607654"/>
                  </a:ext>
                </a:extLst>
              </a:tr>
              <a:tr h="468254">
                <a:tc>
                  <a:txBody>
                    <a:bodyPr/>
                    <a:lstStyle/>
                    <a:p>
                      <a:pPr algn="l" fontAlgn="base"/>
                      <a:r>
                        <a:rPr lang="en-US" altLang="ko-KR" sz="1800" dirty="0">
                          <a:effectLst/>
                        </a:rPr>
                        <a:t>13</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rPr>
                        <a:t>LG Chem</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rPr>
                        <a:t>21,456</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rPr>
                        <a:t>South </a:t>
                      </a:r>
                      <a:r>
                        <a:rPr lang="en-US" sz="1800" dirty="0">
                          <a:effectLst/>
                        </a:rPr>
                        <a:t>Korea</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1819816212"/>
                  </a:ext>
                </a:extLst>
              </a:tr>
              <a:tr h="468254">
                <a:tc>
                  <a:txBody>
                    <a:bodyPr/>
                    <a:lstStyle/>
                    <a:p>
                      <a:pPr algn="l" fontAlgn="base"/>
                      <a:r>
                        <a:rPr lang="en-US" altLang="ko-KR" sz="1800">
                          <a:effectLst/>
                        </a:rPr>
                        <a:t>14</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rPr>
                        <a:t>Braskem</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rPr>
                        <a:t>19,578</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rPr>
                        <a:t>Brazil</a:t>
                      </a:r>
                      <a:endParaRPr lang="en-US" sz="1800" dirty="0">
                        <a:effectLst/>
                      </a:endParaRP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1775368523"/>
                  </a:ext>
                </a:extLst>
              </a:tr>
              <a:tr h="468254">
                <a:tc>
                  <a:txBody>
                    <a:bodyPr/>
                    <a:lstStyle/>
                    <a:p>
                      <a:pPr algn="l" fontAlgn="base"/>
                      <a:r>
                        <a:rPr lang="en-US" altLang="ko-KR" sz="1800">
                          <a:effectLst/>
                        </a:rPr>
                        <a:t>15</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a:effectLst/>
                        </a:rPr>
                        <a:t>Air Liquide</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rPr>
                        <a:t>19,210</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rPr>
                        <a:t>France</a:t>
                      </a:r>
                      <a:endParaRPr lang="en-US" sz="1800" dirty="0">
                        <a:effectLst/>
                      </a:endParaRP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4132410080"/>
                  </a:ext>
                </a:extLst>
              </a:tr>
              <a:tr h="468254">
                <a:tc>
                  <a:txBody>
                    <a:bodyPr/>
                    <a:lstStyle/>
                    <a:p>
                      <a:pPr algn="l" fontAlgn="base"/>
                      <a:r>
                        <a:rPr lang="en-US" altLang="ko-KR" sz="1800" dirty="0">
                          <a:effectLst/>
                        </a:rPr>
                        <a:t>16</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rPr>
                        <a:t>AkzoNobel</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rPr>
                        <a:t>19,011</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rPr>
                        <a:t>Netherlands</a:t>
                      </a:r>
                      <a:endParaRPr lang="en-US" sz="1800" dirty="0">
                        <a:effectLst/>
                      </a:endParaRP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473033671"/>
                  </a:ext>
                </a:extLst>
              </a:tr>
              <a:tr h="468254">
                <a:tc>
                  <a:txBody>
                    <a:bodyPr/>
                    <a:lstStyle/>
                    <a:p>
                      <a:pPr algn="l" fontAlgn="base"/>
                      <a:r>
                        <a:rPr lang="en-US" altLang="ko-KR" sz="1800" dirty="0">
                          <a:effectLst/>
                        </a:rPr>
                        <a:t>17</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a:effectLst/>
                        </a:rPr>
                        <a:t>The Linde Group</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rPr>
                        <a:t>18,593</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rPr>
                        <a:t>Germany</a:t>
                      </a:r>
                      <a:endParaRPr lang="en-US" sz="1800" dirty="0">
                        <a:effectLst/>
                      </a:endParaRP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118879198"/>
                  </a:ext>
                </a:extLst>
              </a:tr>
              <a:tr h="468254">
                <a:tc>
                  <a:txBody>
                    <a:bodyPr/>
                    <a:lstStyle/>
                    <a:p>
                      <a:pPr algn="l" fontAlgn="base"/>
                      <a:r>
                        <a:rPr lang="en-US" altLang="ko-KR" sz="1800">
                          <a:effectLst/>
                        </a:rPr>
                        <a:t>18</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rPr>
                        <a:t>Sumitomo</a:t>
                      </a:r>
                      <a:endParaRPr lang="en-US" sz="1800" dirty="0">
                        <a:effectLst/>
                      </a:endParaRP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rPr>
                        <a:t>17,833</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rPr>
                        <a:t>Japan</a:t>
                      </a:r>
                      <a:endParaRPr lang="en-US" sz="1800" dirty="0">
                        <a:effectLst/>
                      </a:endParaRP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1895705116"/>
                  </a:ext>
                </a:extLst>
              </a:tr>
              <a:tr h="468254">
                <a:tc>
                  <a:txBody>
                    <a:bodyPr/>
                    <a:lstStyle/>
                    <a:p>
                      <a:pPr algn="l" fontAlgn="base"/>
                      <a:r>
                        <a:rPr lang="en-US" altLang="ko-KR" sz="1800">
                          <a:effectLst/>
                        </a:rPr>
                        <a:t>19</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rPr>
                        <a:t>Mitsui Chemicals</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rPr>
                        <a:t>17,201</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rPr>
                        <a:t>Japan</a:t>
                      </a:r>
                      <a:endParaRPr lang="en-US" sz="1800" dirty="0">
                        <a:effectLst/>
                      </a:endParaRP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866749643"/>
                  </a:ext>
                </a:extLst>
              </a:tr>
              <a:tr h="468254">
                <a:tc>
                  <a:txBody>
                    <a:bodyPr/>
                    <a:lstStyle/>
                    <a:p>
                      <a:pPr algn="l" fontAlgn="base"/>
                      <a:r>
                        <a:rPr lang="en-US" altLang="ko-KR" sz="1800">
                          <a:effectLst/>
                        </a:rPr>
                        <a:t>20</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a:effectLst/>
                        </a:rPr>
                        <a:t>Evonik Industries</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altLang="ko-KR" sz="2000" b="1" dirty="0">
                          <a:solidFill>
                            <a:srgbClr val="FF0000"/>
                          </a:solidFill>
                          <a:effectLst/>
                        </a:rPr>
                        <a:t>17,177</a:t>
                      </a: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tc>
                  <a:txBody>
                    <a:bodyPr/>
                    <a:lstStyle/>
                    <a:p>
                      <a:pPr algn="l" fontAlgn="base"/>
                      <a:r>
                        <a:rPr lang="en-US" sz="1800" dirty="0" smtClean="0">
                          <a:effectLst/>
                        </a:rPr>
                        <a:t>Germany</a:t>
                      </a:r>
                      <a:endParaRPr lang="en-US" sz="1800" dirty="0">
                        <a:effectLst/>
                      </a:endParaRPr>
                    </a:p>
                  </a:txBody>
                  <a:tcPr marL="64945" marR="64945" marT="32473" marB="32473" anchor="ctr">
                    <a:lnL>
                      <a:noFill/>
                    </a:lnL>
                    <a:lnR>
                      <a:noFill/>
                    </a:lnR>
                    <a:lnT w="9525" cap="flat" cmpd="sng" algn="ctr">
                      <a:solidFill>
                        <a:srgbClr val="DEE3EB"/>
                      </a:solidFill>
                      <a:prstDash val="solid"/>
                      <a:round/>
                      <a:headEnd type="none" w="med" len="med"/>
                      <a:tailEnd type="none" w="med" len="med"/>
                    </a:lnT>
                    <a:lnB w="9525" cap="flat" cmpd="sng" algn="ctr">
                      <a:solidFill>
                        <a:srgbClr val="DEE3EB"/>
                      </a:solidFill>
                      <a:prstDash val="solid"/>
                      <a:round/>
                      <a:headEnd type="none" w="med" len="med"/>
                      <a:tailEnd type="none" w="med" len="med"/>
                    </a:lnB>
                    <a:solidFill>
                      <a:srgbClr val="FFFFFF"/>
                    </a:solidFill>
                  </a:tcPr>
                </a:tc>
                <a:extLst>
                  <a:ext uri="{0D108BD9-81ED-4DB2-BD59-A6C34878D82A}">
                    <a16:rowId xmlns:a16="http://schemas.microsoft.com/office/drawing/2014/main" val="906789143"/>
                  </a:ext>
                </a:extLst>
              </a:tr>
            </a:tbl>
          </a:graphicData>
        </a:graphic>
      </p:graphicFrame>
    </p:spTree>
    <p:extLst>
      <p:ext uri="{BB962C8B-B14F-4D97-AF65-F5344CB8AC3E}">
        <p14:creationId xmlns:p14="http://schemas.microsoft.com/office/powerpoint/2010/main" val="5314392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838199" y="245855"/>
            <a:ext cx="10515600" cy="827571"/>
          </a:xfrm>
        </p:spPr>
        <p:txBody>
          <a:bodyPr>
            <a:normAutofit fontScale="90000"/>
          </a:bodyPr>
          <a:lstStyle/>
          <a:p>
            <a:r>
              <a:rPr lang="en-US" altLang="ko-KR" dirty="0">
                <a:latin typeface="+mj-ea"/>
                <a:cs typeface="Arial" panose="020B0604020202020204" pitchFamily="34" charset="0"/>
              </a:rPr>
              <a:t>&lt;</a:t>
            </a:r>
            <a:r>
              <a:rPr lang="ko-KR" altLang="en-US" dirty="0">
                <a:latin typeface="+mj-ea"/>
                <a:cs typeface="Arial" panose="020B0604020202020204" pitchFamily="34" charset="0"/>
              </a:rPr>
              <a:t>참조</a:t>
            </a:r>
            <a:r>
              <a:rPr lang="en-US" altLang="ko-KR" dirty="0">
                <a:latin typeface="+mj-ea"/>
                <a:cs typeface="Arial" panose="020B0604020202020204" pitchFamily="34" charset="0"/>
              </a:rPr>
              <a:t>&gt;</a:t>
            </a:r>
            <a:r>
              <a:rPr lang="ko-KR" altLang="en-US" dirty="0" smtClean="0">
                <a:latin typeface="+mj-ea"/>
                <a:cs typeface="Arial" panose="020B0604020202020204" pitchFamily="34" charset="0"/>
              </a:rPr>
              <a:t>은행산업</a:t>
            </a:r>
            <a:r>
              <a:rPr lang="en-US" altLang="ko-KR" dirty="0" smtClean="0">
                <a:latin typeface="+mj-ea"/>
                <a:cs typeface="Arial" panose="020B0604020202020204" pitchFamily="34" charset="0"/>
              </a:rPr>
              <a:t>, </a:t>
            </a:r>
            <a:r>
              <a:rPr lang="ko-KR" altLang="en-US" dirty="0">
                <a:latin typeface="+mj-ea"/>
                <a:cs typeface="Arial" panose="020B0604020202020204" pitchFamily="34" charset="0"/>
              </a:rPr>
              <a:t>시가총액</a:t>
            </a:r>
            <a:r>
              <a:rPr lang="en-US" altLang="ko-KR" kern="0" dirty="0"/>
              <a:t>(US$ bn.),</a:t>
            </a:r>
            <a:r>
              <a:rPr lang="ko-KR" altLang="en-US" dirty="0">
                <a:latin typeface="+mj-ea"/>
                <a:cs typeface="Arial" panose="020B0604020202020204" pitchFamily="34" charset="0"/>
              </a:rPr>
              <a:t> </a:t>
            </a:r>
            <a:r>
              <a:rPr lang="en-US" altLang="ko-KR" dirty="0">
                <a:latin typeface="+mj-ea"/>
                <a:cs typeface="Arial" panose="020B0604020202020204" pitchFamily="34" charset="0"/>
              </a:rPr>
              <a:t>2018. 5</a:t>
            </a:r>
            <a:endParaRPr lang="ko-KR" altLang="en-US" dirty="0"/>
          </a:p>
        </p:txBody>
      </p:sp>
      <p:graphicFrame>
        <p:nvGraphicFramePr>
          <p:cNvPr id="4" name="내용 개체 틀 3"/>
          <p:cNvGraphicFramePr>
            <a:graphicFrameLocks noGrp="1"/>
          </p:cNvGraphicFramePr>
          <p:nvPr>
            <p:ph idx="1"/>
          </p:nvPr>
        </p:nvGraphicFramePr>
        <p:xfrm>
          <a:off x="1674743" y="1353654"/>
          <a:ext cx="8842513" cy="5316855"/>
        </p:xfrm>
        <a:graphic>
          <a:graphicData uri="http://schemas.openxmlformats.org/drawingml/2006/table">
            <a:tbl>
              <a:tblPr firstRow="1" firstCol="1" bandRow="1">
                <a:tableStyleId>{5C22544A-7EE6-4342-B048-85BDC9FD1C3A}</a:tableStyleId>
              </a:tblPr>
              <a:tblGrid>
                <a:gridCol w="983430">
                  <a:extLst>
                    <a:ext uri="{9D8B030D-6E8A-4147-A177-3AD203B41FA5}">
                      <a16:colId xmlns:a16="http://schemas.microsoft.com/office/drawing/2014/main" val="20000"/>
                    </a:ext>
                  </a:extLst>
                </a:gridCol>
                <a:gridCol w="5811622">
                  <a:extLst>
                    <a:ext uri="{9D8B030D-6E8A-4147-A177-3AD203B41FA5}">
                      <a16:colId xmlns:a16="http://schemas.microsoft.com/office/drawing/2014/main" val="20001"/>
                    </a:ext>
                  </a:extLst>
                </a:gridCol>
                <a:gridCol w="2047461">
                  <a:extLst>
                    <a:ext uri="{9D8B030D-6E8A-4147-A177-3AD203B41FA5}">
                      <a16:colId xmlns:a16="http://schemas.microsoft.com/office/drawing/2014/main" val="20002"/>
                    </a:ext>
                  </a:extLst>
                </a:gridCol>
              </a:tblGrid>
              <a:tr h="353668">
                <a:tc>
                  <a:txBody>
                    <a:bodyPr/>
                    <a:lstStyle/>
                    <a:p>
                      <a:pPr algn="ctr" latinLnBrk="0">
                        <a:lnSpc>
                          <a:spcPct val="107000"/>
                        </a:lnSpc>
                        <a:spcBef>
                          <a:spcPts val="1200"/>
                        </a:spcBef>
                        <a:spcAft>
                          <a:spcPts val="1200"/>
                        </a:spcAft>
                      </a:pPr>
                      <a:r>
                        <a:rPr lang="en-US" sz="1800" kern="0" dirty="0">
                          <a:solidFill>
                            <a:schemeClr val="tx1"/>
                          </a:solidFill>
                          <a:effectLst/>
                        </a:rPr>
                        <a:t>1</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3" tooltip="JPMorgan Chase &amp; Co."/>
                        </a:rPr>
                        <a:t>JPMorgan Chase &amp; Co.</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364.35</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00"/>
                  </a:ext>
                </a:extLst>
              </a:tr>
              <a:tr h="299593">
                <a:tc>
                  <a:txBody>
                    <a:bodyPr/>
                    <a:lstStyle/>
                    <a:p>
                      <a:pPr algn="ctr" latinLnBrk="0">
                        <a:lnSpc>
                          <a:spcPct val="107000"/>
                        </a:lnSpc>
                        <a:spcBef>
                          <a:spcPts val="1200"/>
                        </a:spcBef>
                        <a:spcAft>
                          <a:spcPts val="1200"/>
                        </a:spcAft>
                      </a:pPr>
                      <a:r>
                        <a:rPr lang="en-US" sz="1800" kern="0" dirty="0">
                          <a:solidFill>
                            <a:schemeClr val="tx1"/>
                          </a:solidFill>
                          <a:effectLst/>
                        </a:rPr>
                        <a:t>2</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4" tooltip="Industrial and Commercial Bank of China"/>
                        </a:rPr>
                        <a:t>Industrial and Commercial Bank of China</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308.63</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01"/>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3</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5" tooltip="Bank of America"/>
                        </a:rPr>
                        <a:t>Bank of America</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294.45</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02"/>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4</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6" tooltip="Wells Fargo &amp; Co."/>
                        </a:rPr>
                        <a:t>Wells Fargo &amp; Co.</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263.09</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03"/>
                  </a:ext>
                </a:extLst>
              </a:tr>
              <a:tr h="334736">
                <a:tc>
                  <a:txBody>
                    <a:bodyPr/>
                    <a:lstStyle/>
                    <a:p>
                      <a:pPr algn="ctr" latinLnBrk="0">
                        <a:lnSpc>
                          <a:spcPct val="107000"/>
                        </a:lnSpc>
                        <a:spcBef>
                          <a:spcPts val="1200"/>
                        </a:spcBef>
                        <a:spcAft>
                          <a:spcPts val="1200"/>
                        </a:spcAft>
                      </a:pPr>
                      <a:r>
                        <a:rPr lang="en-US" sz="1800" kern="0" dirty="0">
                          <a:solidFill>
                            <a:schemeClr val="tx1"/>
                          </a:solidFill>
                          <a:effectLst/>
                        </a:rPr>
                        <a:t>5</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7" tooltip="China Construction Bank Corporation"/>
                        </a:rPr>
                        <a:t>China Construction Bank Corporation</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253.30</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04"/>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6</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a:effectLst/>
                        </a:rPr>
                        <a:t> </a:t>
                      </a:r>
                      <a:r>
                        <a:rPr lang="en-US" sz="1800" b="0" u="sng" kern="0">
                          <a:effectLst/>
                          <a:hlinkClick r:id="rId8" tooltip="HSBC"/>
                        </a:rPr>
                        <a:t>HSBC Holdings PLC</a:t>
                      </a:r>
                      <a:endParaRPr lang="en-US" sz="1800" b="0" kern="10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194.07</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05"/>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7</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9" tooltip="Agricultural Bank of China"/>
                        </a:rPr>
                        <a:t>Agricultural Bank of China</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181.40</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06"/>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8</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10" tooltip="Citigroup"/>
                        </a:rPr>
                        <a:t>Citigroup Inc.</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170.06</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07"/>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9</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11" tooltip="Bank of China"/>
                        </a:rPr>
                        <a:t>Bank of China</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167.89</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08"/>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10</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12" tooltip="China Merchants Bank"/>
                        </a:rPr>
                        <a:t>China Merchants Bank</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110.84</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09"/>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11</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13" tooltip="Royal Bank of Canada"/>
                        </a:rPr>
                        <a:t>Royal Bank of Canada</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109.06</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10"/>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12</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14" tooltip="Toronto-Dominion Bank"/>
                        </a:rPr>
                        <a:t>Toronto-Dominion Bank</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107.82</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11"/>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13</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15" tooltip="Commonwealth Bank"/>
                        </a:rPr>
                        <a:t>Commonwealth Bank</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91.61</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12"/>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14</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16" tooltip="Morgan Stanley"/>
                        </a:rPr>
                        <a:t>Morgan Stanley</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88.76</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13"/>
                  </a:ext>
                </a:extLst>
              </a:tr>
              <a:tr h="353668">
                <a:tc>
                  <a:txBody>
                    <a:bodyPr/>
                    <a:lstStyle/>
                    <a:p>
                      <a:pPr algn="ctr" latinLnBrk="0">
                        <a:lnSpc>
                          <a:spcPct val="107000"/>
                        </a:lnSpc>
                        <a:spcBef>
                          <a:spcPts val="1200"/>
                        </a:spcBef>
                        <a:spcAft>
                          <a:spcPts val="1200"/>
                        </a:spcAft>
                      </a:pPr>
                      <a:r>
                        <a:rPr lang="en-US" sz="1800" kern="0" dirty="0">
                          <a:solidFill>
                            <a:schemeClr val="tx1"/>
                          </a:solidFill>
                          <a:effectLst/>
                        </a:rPr>
                        <a:t>15</a:t>
                      </a:r>
                      <a:endParaRPr lang="ko-KR" sz="1800" kern="100" dirty="0">
                        <a:solidFill>
                          <a:schemeClr val="tx1"/>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l" latinLnBrk="0">
                        <a:lnSpc>
                          <a:spcPct val="107000"/>
                        </a:lnSpc>
                        <a:spcBef>
                          <a:spcPts val="1200"/>
                        </a:spcBef>
                        <a:spcAft>
                          <a:spcPts val="1200"/>
                        </a:spcAft>
                      </a:pPr>
                      <a:r>
                        <a:rPr lang="en-US" sz="1800" b="0" kern="0" dirty="0">
                          <a:effectLst/>
                        </a:rPr>
                        <a:t> </a:t>
                      </a:r>
                      <a:r>
                        <a:rPr lang="en-US" sz="1800" b="0" u="sng" kern="0" dirty="0">
                          <a:effectLst/>
                          <a:hlinkClick r:id="rId17" tooltip="Goldman Sachs"/>
                        </a:rPr>
                        <a:t>Goldman Sachs</a:t>
                      </a:r>
                      <a:endParaRPr lang="en-US" sz="1800" b="0" kern="100" dirty="0">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tc>
                  <a:txBody>
                    <a:bodyPr/>
                    <a:lstStyle/>
                    <a:p>
                      <a:pPr algn="r" latinLnBrk="0">
                        <a:lnSpc>
                          <a:spcPct val="107000"/>
                        </a:lnSpc>
                        <a:spcBef>
                          <a:spcPts val="1200"/>
                        </a:spcBef>
                        <a:spcAft>
                          <a:spcPts val="1200"/>
                        </a:spcAft>
                      </a:pPr>
                      <a:r>
                        <a:rPr lang="en-US" sz="1800" b="0" kern="0" dirty="0">
                          <a:solidFill>
                            <a:srgbClr val="FF0000"/>
                          </a:solidFill>
                          <a:effectLst/>
                        </a:rPr>
                        <a:t>88.62</a:t>
                      </a:r>
                      <a:endParaRPr lang="ko-KR" sz="1800" b="0" kern="100" dirty="0">
                        <a:solidFill>
                          <a:srgbClr val="FF0000"/>
                        </a:solidFill>
                        <a:effectLst/>
                        <a:latin typeface="맑은 고딕" panose="020B0503020000020004" pitchFamily="50" charset="-127"/>
                        <a:ea typeface="맑은 고딕" panose="020B0503020000020004" pitchFamily="50" charset="-127"/>
                        <a:cs typeface="Times New Roman" panose="02020603050405020304" pitchFamily="18" charset="0"/>
                      </a:endParaRPr>
                    </a:p>
                  </a:txBody>
                  <a:tcPr marL="60960" marR="60960" marT="30480" marB="30480" anchor="ctr">
                    <a:no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3283992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세계 </a:t>
            </a:r>
            <a:r>
              <a:rPr lang="en-US" altLang="ko-KR" dirty="0" smtClean="0"/>
              <a:t>10</a:t>
            </a:r>
            <a:r>
              <a:rPr lang="ko-KR" altLang="en-US" dirty="0" smtClean="0"/>
              <a:t>대 기업 중 </a:t>
            </a:r>
            <a:r>
              <a:rPr lang="en-US" altLang="ko-KR" dirty="0" smtClean="0"/>
              <a:t>7</a:t>
            </a:r>
            <a:r>
              <a:rPr lang="ko-KR" altLang="en-US" dirty="0" smtClean="0"/>
              <a:t>개 기업</a:t>
            </a:r>
            <a:endParaRPr lang="ko-KR" altLang="en-US" dirty="0"/>
          </a:p>
        </p:txBody>
      </p:sp>
      <p:sp>
        <p:nvSpPr>
          <p:cNvPr id="3" name="내용 개체 틀 2"/>
          <p:cNvSpPr>
            <a:spLocks noGrp="1"/>
          </p:cNvSpPr>
          <p:nvPr>
            <p:ph idx="1"/>
          </p:nvPr>
        </p:nvSpPr>
        <p:spPr/>
        <p:txBody>
          <a:bodyPr/>
          <a:lstStyle/>
          <a:p>
            <a:pPr>
              <a:lnSpc>
                <a:spcPct val="100000"/>
              </a:lnSpc>
            </a:pPr>
            <a:r>
              <a:rPr lang="en-US" altLang="ko-KR" dirty="0"/>
              <a:t>2006</a:t>
            </a:r>
            <a:r>
              <a:rPr lang="ko-KR" altLang="en-US" dirty="0"/>
              <a:t>년 </a:t>
            </a:r>
            <a:r>
              <a:rPr lang="ko-KR" altLang="en-US" dirty="0" smtClean="0"/>
              <a:t>시가총액기준 세계 </a:t>
            </a:r>
            <a:r>
              <a:rPr lang="en-US" altLang="ko-KR" dirty="0" smtClean="0"/>
              <a:t>10</a:t>
            </a:r>
            <a:r>
              <a:rPr lang="ko-KR" altLang="en-US" dirty="0" smtClean="0"/>
              <a:t>대기업 중</a:t>
            </a:r>
            <a:r>
              <a:rPr lang="en-US" altLang="ko-KR" dirty="0" smtClean="0"/>
              <a:t>, </a:t>
            </a:r>
            <a:r>
              <a:rPr lang="ko-KR" altLang="en-US" dirty="0" smtClean="0"/>
              <a:t>네트워크효과와 수확체증을 전 매출구간에서 사업 누린 기업은 </a:t>
            </a:r>
            <a:r>
              <a:rPr lang="en-US" altLang="ko-KR" dirty="0" smtClean="0"/>
              <a:t>Microsoft</a:t>
            </a:r>
            <a:r>
              <a:rPr lang="ko-KR" altLang="en-US" dirty="0" smtClean="0"/>
              <a:t>가 유일하다고 할 수 있었으나</a:t>
            </a:r>
            <a:r>
              <a:rPr lang="en-US" altLang="ko-KR" dirty="0" smtClean="0"/>
              <a:t>,</a:t>
            </a:r>
          </a:p>
          <a:p>
            <a:pPr>
              <a:lnSpc>
                <a:spcPct val="100000"/>
              </a:lnSpc>
            </a:pPr>
            <a:r>
              <a:rPr lang="en-US" altLang="ko-KR" dirty="0" smtClean="0"/>
              <a:t>10</a:t>
            </a:r>
            <a:r>
              <a:rPr lang="ko-KR" altLang="en-US" dirty="0" smtClean="0"/>
              <a:t>년 후</a:t>
            </a:r>
            <a:r>
              <a:rPr lang="en-US" altLang="ko-KR" dirty="0" smtClean="0"/>
              <a:t>, 2016</a:t>
            </a:r>
            <a:r>
              <a:rPr lang="ko-KR" altLang="en-US" dirty="0" smtClean="0"/>
              <a:t>년 </a:t>
            </a:r>
            <a:r>
              <a:rPr lang="en-US" altLang="ko-KR" dirty="0" smtClean="0"/>
              <a:t>10</a:t>
            </a:r>
            <a:r>
              <a:rPr lang="ko-KR" altLang="en-US" dirty="0" smtClean="0"/>
              <a:t>대 기업 중에는 애플</a:t>
            </a:r>
            <a:r>
              <a:rPr lang="en-US" altLang="ko-KR" dirty="0" smtClean="0"/>
              <a:t>,</a:t>
            </a:r>
            <a:r>
              <a:rPr lang="ko-KR" altLang="en-US" dirty="0" smtClean="0"/>
              <a:t> 구글</a:t>
            </a:r>
            <a:r>
              <a:rPr lang="en-US" altLang="ko-KR" dirty="0" smtClean="0"/>
              <a:t>,</a:t>
            </a:r>
            <a:r>
              <a:rPr lang="ko-KR" altLang="en-US" dirty="0" smtClean="0"/>
              <a:t> 아마존</a:t>
            </a:r>
            <a:r>
              <a:rPr lang="en-US" altLang="ko-KR" dirty="0" smtClean="0"/>
              <a:t>,</a:t>
            </a:r>
            <a:r>
              <a:rPr lang="ko-KR" altLang="en-US" dirty="0" smtClean="0"/>
              <a:t> </a:t>
            </a:r>
            <a:r>
              <a:rPr lang="ko-KR" altLang="en-US" dirty="0" err="1" smtClean="0"/>
              <a:t>페이스북</a:t>
            </a:r>
            <a:r>
              <a:rPr lang="ko-KR" altLang="en-US" dirty="0" smtClean="0"/>
              <a:t> 등 </a:t>
            </a:r>
            <a:r>
              <a:rPr lang="en-US" altLang="ko-KR" dirty="0" smtClean="0"/>
              <a:t>4</a:t>
            </a:r>
            <a:r>
              <a:rPr lang="ko-KR" altLang="en-US" dirty="0" smtClean="0"/>
              <a:t>개 기업이 더해져 </a:t>
            </a:r>
            <a:r>
              <a:rPr lang="en-US" altLang="ko-KR" dirty="0" smtClean="0"/>
              <a:t>10</a:t>
            </a:r>
            <a:r>
              <a:rPr lang="ko-KR" altLang="en-US" dirty="0" smtClean="0"/>
              <a:t>대기업들 중 절반이 되었다</a:t>
            </a:r>
            <a:r>
              <a:rPr lang="en-US" altLang="ko-KR" dirty="0" smtClean="0"/>
              <a:t>.</a:t>
            </a:r>
          </a:p>
          <a:p>
            <a:pPr>
              <a:lnSpc>
                <a:spcPct val="100000"/>
              </a:lnSpc>
            </a:pPr>
            <a:r>
              <a:rPr lang="en-US" altLang="ko-KR" dirty="0" smtClean="0"/>
              <a:t>2018</a:t>
            </a:r>
            <a:r>
              <a:rPr lang="ko-KR" altLang="en-US" dirty="0" smtClean="0"/>
              <a:t>년 </a:t>
            </a:r>
            <a:r>
              <a:rPr lang="en-US" altLang="ko-KR" dirty="0" smtClean="0"/>
              <a:t>5</a:t>
            </a:r>
            <a:r>
              <a:rPr lang="ko-KR" altLang="en-US" dirty="0" smtClean="0"/>
              <a:t>월 </a:t>
            </a:r>
            <a:r>
              <a:rPr lang="en-US" altLang="ko-KR" dirty="0" smtClean="0"/>
              <a:t>11</a:t>
            </a:r>
            <a:r>
              <a:rPr lang="ko-KR" altLang="en-US" dirty="0" smtClean="0"/>
              <a:t>일 기준으로는 중국의 알리바바와 텐센트가 진입해 세계 </a:t>
            </a:r>
            <a:r>
              <a:rPr lang="en-US" altLang="ko-KR" dirty="0" smtClean="0"/>
              <a:t>10</a:t>
            </a:r>
            <a:r>
              <a:rPr lang="ko-KR" altLang="en-US" dirty="0" smtClean="0"/>
              <a:t>대 기업들 중 </a:t>
            </a:r>
            <a:r>
              <a:rPr lang="en-US" altLang="ko-KR" dirty="0" smtClean="0"/>
              <a:t>7</a:t>
            </a:r>
            <a:r>
              <a:rPr lang="ko-KR" altLang="en-US" dirty="0" smtClean="0"/>
              <a:t>개가 디지털 </a:t>
            </a:r>
            <a:r>
              <a:rPr lang="en-US" altLang="ko-KR" dirty="0" smtClean="0"/>
              <a:t>‘</a:t>
            </a:r>
            <a:r>
              <a:rPr lang="ko-KR" altLang="en-US" dirty="0" err="1" smtClean="0"/>
              <a:t>수퍼스타</a:t>
            </a:r>
            <a:r>
              <a:rPr lang="en-US" altLang="ko-KR" dirty="0" smtClean="0"/>
              <a:t>’</a:t>
            </a:r>
            <a:r>
              <a:rPr lang="ko-KR" altLang="en-US" dirty="0" smtClean="0"/>
              <a:t>기업이 되었다</a:t>
            </a:r>
            <a:r>
              <a:rPr lang="en-US" altLang="ko-KR" dirty="0" smtClean="0"/>
              <a:t>.</a:t>
            </a:r>
            <a:r>
              <a:rPr lang="ko-KR" altLang="en-US" dirty="0" smtClean="0"/>
              <a:t> </a:t>
            </a:r>
            <a:endParaRPr lang="ko-KR" altLang="en-US" dirty="0"/>
          </a:p>
        </p:txBody>
      </p:sp>
    </p:spTree>
    <p:extLst>
      <p:ext uri="{BB962C8B-B14F-4D97-AF65-F5344CB8AC3E}">
        <p14:creationId xmlns:p14="http://schemas.microsoft.com/office/powerpoint/2010/main" val="20340433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fontScale="90000"/>
          </a:bodyPr>
          <a:lstStyle/>
          <a:p>
            <a:r>
              <a:rPr lang="en-US" altLang="ko-KR" dirty="0" smtClean="0"/>
              <a:t>&lt;</a:t>
            </a:r>
            <a:r>
              <a:rPr lang="ko-KR" altLang="en-US" dirty="0" smtClean="0"/>
              <a:t>참조</a:t>
            </a:r>
            <a:r>
              <a:rPr lang="en-US" altLang="ko-KR" dirty="0" smtClean="0"/>
              <a:t>&gt; World Largest Companies by Market Capitalization as </a:t>
            </a:r>
            <a:r>
              <a:rPr lang="en-US" altLang="ko-KR" dirty="0"/>
              <a:t>of </a:t>
            </a:r>
            <a:r>
              <a:rPr lang="en-US" altLang="ko-KR" dirty="0" smtClean="0"/>
              <a:t>Aug. 24, 2016</a:t>
            </a:r>
            <a:endParaRPr lang="ko-KR" altLang="en-US" dirty="0"/>
          </a:p>
        </p:txBody>
      </p:sp>
      <p:pic>
        <p:nvPicPr>
          <p:cNvPr id="4" name="내용 개체 틀 3" descr=" A virtually new world       "/>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905918" y="1850834"/>
            <a:ext cx="7623673" cy="4704202"/>
          </a:xfrm>
          <a:prstGeom prst="rect">
            <a:avLst/>
          </a:prstGeom>
          <a:noFill/>
          <a:ln>
            <a:noFill/>
          </a:ln>
        </p:spPr>
      </p:pic>
    </p:spTree>
    <p:extLst>
      <p:ext uri="{BB962C8B-B14F-4D97-AF65-F5344CB8AC3E}">
        <p14:creationId xmlns:p14="http://schemas.microsoft.com/office/powerpoint/2010/main" val="1580761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내용 개체 틀 3"/>
          <p:cNvGraphicFramePr>
            <a:graphicFrameLocks noGrp="1"/>
          </p:cNvGraphicFramePr>
          <p:nvPr>
            <p:ph idx="1"/>
            <p:extLst/>
          </p:nvPr>
        </p:nvGraphicFramePr>
        <p:xfrm>
          <a:off x="2862263" y="1843088"/>
          <a:ext cx="5010164" cy="4788649"/>
        </p:xfrm>
        <a:graphic>
          <a:graphicData uri="http://schemas.openxmlformats.org/drawingml/2006/table">
            <a:tbl>
              <a:tblPr/>
              <a:tblGrid>
                <a:gridCol w="3081337">
                  <a:extLst>
                    <a:ext uri="{9D8B030D-6E8A-4147-A177-3AD203B41FA5}">
                      <a16:colId xmlns:a16="http://schemas.microsoft.com/office/drawing/2014/main" val="2686688814"/>
                    </a:ext>
                  </a:extLst>
                </a:gridCol>
                <a:gridCol w="1928827">
                  <a:extLst>
                    <a:ext uri="{9D8B030D-6E8A-4147-A177-3AD203B41FA5}">
                      <a16:colId xmlns:a16="http://schemas.microsoft.com/office/drawing/2014/main" val="188945998"/>
                    </a:ext>
                  </a:extLst>
                </a:gridCol>
              </a:tblGrid>
              <a:tr h="588173">
                <a:tc>
                  <a:txBody>
                    <a:bodyPr/>
                    <a:lstStyle/>
                    <a:p>
                      <a:pPr algn="ctr" fontAlgn="ctr"/>
                      <a:r>
                        <a:rPr lang="en-US" sz="1800" b="0" dirty="0">
                          <a:solidFill>
                            <a:schemeClr val="tx1"/>
                          </a:solidFill>
                          <a:effectLst/>
                          <a:hlinkClick r:id="rId3" action="ppaction://hlinkfile"/>
                        </a:rPr>
                        <a:t>Ranking of the companies rank 1 to 100</a:t>
                      </a:r>
                      <a:endParaRPr lang="en-US" sz="1800" b="0" dirty="0">
                        <a:solidFill>
                          <a:schemeClr val="tx1"/>
                        </a:solidFill>
                        <a:effectLst/>
                      </a:endParaRP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tc>
                  <a:txBody>
                    <a:bodyPr/>
                    <a:lstStyle/>
                    <a:p>
                      <a:pPr algn="ctr" fontAlgn="ctr"/>
                      <a:r>
                        <a:rPr lang="en-US" sz="1800" b="0" dirty="0">
                          <a:solidFill>
                            <a:schemeClr val="tx1"/>
                          </a:solidFill>
                          <a:effectLst/>
                        </a:rPr>
                        <a:t>Market </a:t>
                      </a:r>
                      <a:r>
                        <a:rPr lang="en-US" sz="1800" b="0" dirty="0" smtClean="0">
                          <a:solidFill>
                            <a:schemeClr val="tx1"/>
                          </a:solidFill>
                          <a:effectLst/>
                        </a:rPr>
                        <a:t>value </a:t>
                      </a:r>
                      <a:r>
                        <a:rPr lang="en-US" sz="1800" b="0" dirty="0" err="1" smtClean="0">
                          <a:solidFill>
                            <a:schemeClr val="tx1"/>
                          </a:solidFill>
                          <a:effectLst/>
                        </a:rPr>
                        <a:t>bn</a:t>
                      </a:r>
                      <a:r>
                        <a:rPr lang="en-US" sz="1800" b="0" dirty="0" smtClean="0">
                          <a:solidFill>
                            <a:schemeClr val="tx1"/>
                          </a:solidFill>
                          <a:effectLst/>
                        </a:rPr>
                        <a:t> </a:t>
                      </a:r>
                      <a:r>
                        <a:rPr lang="en-US" sz="1800" b="0" dirty="0">
                          <a:solidFill>
                            <a:schemeClr val="tx1"/>
                          </a:solidFill>
                          <a:effectLst/>
                        </a:rPr>
                        <a:t>U.S. dollars</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extLst>
                  <a:ext uri="{0D108BD9-81ED-4DB2-BD59-A6C34878D82A}">
                    <a16:rowId xmlns:a16="http://schemas.microsoft.com/office/drawing/2014/main" val="1612024497"/>
                  </a:ext>
                </a:extLst>
              </a:tr>
              <a:tr h="365679">
                <a:tc>
                  <a:txBody>
                    <a:bodyPr/>
                    <a:lstStyle/>
                    <a:p>
                      <a:pPr algn="l" fontAlgn="ctr"/>
                      <a:r>
                        <a:rPr lang="en-US" sz="2000" b="1" dirty="0">
                          <a:solidFill>
                            <a:srgbClr val="FF0000"/>
                          </a:solidFill>
                          <a:effectLst/>
                        </a:rPr>
                        <a:t>Apple</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FFFFF"/>
                    </a:solidFill>
                  </a:tcPr>
                </a:tc>
                <a:tc>
                  <a:txBody>
                    <a:bodyPr/>
                    <a:lstStyle/>
                    <a:p>
                      <a:pPr algn="ctr" fontAlgn="ctr"/>
                      <a:r>
                        <a:rPr lang="en-US" altLang="ko-KR" sz="2000" b="1" dirty="0" smtClean="0">
                          <a:solidFill>
                            <a:srgbClr val="FF0000"/>
                          </a:solidFill>
                          <a:effectLst/>
                        </a:rPr>
                        <a:t>926.9</a:t>
                      </a:r>
                      <a:endParaRPr lang="en-US" altLang="ko-KR" sz="2000" b="1" dirty="0">
                        <a:solidFill>
                          <a:srgbClr val="FF0000"/>
                        </a:solidFill>
                        <a:effectLst/>
                      </a:endParaRP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FFFFF"/>
                    </a:solidFill>
                  </a:tcPr>
                </a:tc>
                <a:extLst>
                  <a:ext uri="{0D108BD9-81ED-4DB2-BD59-A6C34878D82A}">
                    <a16:rowId xmlns:a16="http://schemas.microsoft.com/office/drawing/2014/main" val="3950808016"/>
                  </a:ext>
                </a:extLst>
              </a:tr>
              <a:tr h="365679">
                <a:tc>
                  <a:txBody>
                    <a:bodyPr/>
                    <a:lstStyle/>
                    <a:p>
                      <a:pPr algn="l" fontAlgn="ctr"/>
                      <a:r>
                        <a:rPr lang="en-US" sz="2000" b="1" dirty="0">
                          <a:solidFill>
                            <a:srgbClr val="FF0000"/>
                          </a:solidFill>
                          <a:effectLst/>
                        </a:rPr>
                        <a:t>Amazon.com</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tc>
                  <a:txBody>
                    <a:bodyPr/>
                    <a:lstStyle/>
                    <a:p>
                      <a:pPr algn="ctr" fontAlgn="ctr"/>
                      <a:r>
                        <a:rPr lang="en-US" altLang="ko-KR" sz="2000" b="1" dirty="0" smtClean="0">
                          <a:solidFill>
                            <a:srgbClr val="FF0000"/>
                          </a:solidFill>
                          <a:effectLst/>
                        </a:rPr>
                        <a:t>777.8</a:t>
                      </a:r>
                      <a:endParaRPr lang="en-US" altLang="ko-KR" sz="2000" b="1" dirty="0">
                        <a:solidFill>
                          <a:srgbClr val="FF0000"/>
                        </a:solidFill>
                        <a:effectLst/>
                      </a:endParaRP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extLst>
                  <a:ext uri="{0D108BD9-81ED-4DB2-BD59-A6C34878D82A}">
                    <a16:rowId xmlns:a16="http://schemas.microsoft.com/office/drawing/2014/main" val="1198386152"/>
                  </a:ext>
                </a:extLst>
              </a:tr>
              <a:tr h="365679">
                <a:tc>
                  <a:txBody>
                    <a:bodyPr/>
                    <a:lstStyle/>
                    <a:p>
                      <a:pPr algn="l" fontAlgn="ctr"/>
                      <a:r>
                        <a:rPr lang="en-US" sz="2000" b="1" dirty="0">
                          <a:solidFill>
                            <a:srgbClr val="FF0000"/>
                          </a:solidFill>
                          <a:effectLst/>
                        </a:rPr>
                        <a:t>Alphabet</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FFFFF"/>
                    </a:solidFill>
                  </a:tcPr>
                </a:tc>
                <a:tc>
                  <a:txBody>
                    <a:bodyPr/>
                    <a:lstStyle/>
                    <a:p>
                      <a:pPr algn="ctr" fontAlgn="ctr"/>
                      <a:r>
                        <a:rPr lang="en-US" altLang="ko-KR" sz="2000" b="1" dirty="0">
                          <a:solidFill>
                            <a:srgbClr val="FF0000"/>
                          </a:solidFill>
                          <a:effectLst/>
                        </a:rPr>
                        <a:t>766.4</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FFFFF"/>
                    </a:solidFill>
                  </a:tcPr>
                </a:tc>
                <a:extLst>
                  <a:ext uri="{0D108BD9-81ED-4DB2-BD59-A6C34878D82A}">
                    <a16:rowId xmlns:a16="http://schemas.microsoft.com/office/drawing/2014/main" val="2194334683"/>
                  </a:ext>
                </a:extLst>
              </a:tr>
              <a:tr h="435509">
                <a:tc>
                  <a:txBody>
                    <a:bodyPr/>
                    <a:lstStyle/>
                    <a:p>
                      <a:pPr algn="l" fontAlgn="ctr"/>
                      <a:r>
                        <a:rPr lang="en-US" sz="2000" b="1" dirty="0">
                          <a:solidFill>
                            <a:srgbClr val="FF0000"/>
                          </a:solidFill>
                          <a:effectLst/>
                        </a:rPr>
                        <a:t>Microsoft</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tc>
                  <a:txBody>
                    <a:bodyPr/>
                    <a:lstStyle/>
                    <a:p>
                      <a:pPr algn="ctr" fontAlgn="ctr"/>
                      <a:r>
                        <a:rPr lang="en-US" altLang="ko-KR" sz="2000" b="1" dirty="0">
                          <a:solidFill>
                            <a:srgbClr val="FF0000"/>
                          </a:solidFill>
                          <a:effectLst/>
                        </a:rPr>
                        <a:t>750.6</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extLst>
                  <a:ext uri="{0D108BD9-81ED-4DB2-BD59-A6C34878D82A}">
                    <a16:rowId xmlns:a16="http://schemas.microsoft.com/office/drawing/2014/main" val="3439328449"/>
                  </a:ext>
                </a:extLst>
              </a:tr>
              <a:tr h="365679">
                <a:tc>
                  <a:txBody>
                    <a:bodyPr/>
                    <a:lstStyle/>
                    <a:p>
                      <a:pPr algn="l" fontAlgn="ctr"/>
                      <a:r>
                        <a:rPr lang="en-US" sz="2000" b="1" dirty="0">
                          <a:solidFill>
                            <a:srgbClr val="FF0000"/>
                          </a:solidFill>
                          <a:effectLst/>
                        </a:rPr>
                        <a:t>Facebook</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FFFFF"/>
                    </a:solidFill>
                  </a:tcPr>
                </a:tc>
                <a:tc>
                  <a:txBody>
                    <a:bodyPr/>
                    <a:lstStyle/>
                    <a:p>
                      <a:pPr algn="ctr" fontAlgn="ctr"/>
                      <a:r>
                        <a:rPr lang="en-US" altLang="ko-KR" sz="2000" b="1" dirty="0">
                          <a:solidFill>
                            <a:srgbClr val="FF0000"/>
                          </a:solidFill>
                          <a:effectLst/>
                        </a:rPr>
                        <a:t>541.5</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FFFFF"/>
                    </a:solidFill>
                  </a:tcPr>
                </a:tc>
                <a:extLst>
                  <a:ext uri="{0D108BD9-81ED-4DB2-BD59-A6C34878D82A}">
                    <a16:rowId xmlns:a16="http://schemas.microsoft.com/office/drawing/2014/main" val="2675153691"/>
                  </a:ext>
                </a:extLst>
              </a:tr>
              <a:tr h="365679">
                <a:tc>
                  <a:txBody>
                    <a:bodyPr/>
                    <a:lstStyle/>
                    <a:p>
                      <a:pPr algn="l" fontAlgn="ctr"/>
                      <a:r>
                        <a:rPr lang="en-US" sz="2000" b="1" dirty="0">
                          <a:solidFill>
                            <a:srgbClr val="FF0000"/>
                          </a:solidFill>
                          <a:effectLst/>
                        </a:rPr>
                        <a:t>Alibaba</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tc>
                  <a:txBody>
                    <a:bodyPr/>
                    <a:lstStyle/>
                    <a:p>
                      <a:pPr algn="ctr" fontAlgn="ctr"/>
                      <a:r>
                        <a:rPr lang="en-US" altLang="ko-KR" sz="2000" b="1" dirty="0">
                          <a:solidFill>
                            <a:srgbClr val="FF0000"/>
                          </a:solidFill>
                          <a:effectLst/>
                        </a:rPr>
                        <a:t>499.4</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extLst>
                  <a:ext uri="{0D108BD9-81ED-4DB2-BD59-A6C34878D82A}">
                    <a16:rowId xmlns:a16="http://schemas.microsoft.com/office/drawing/2014/main" val="2366458778"/>
                  </a:ext>
                </a:extLst>
              </a:tr>
              <a:tr h="365679">
                <a:tc>
                  <a:txBody>
                    <a:bodyPr/>
                    <a:lstStyle/>
                    <a:p>
                      <a:pPr algn="l" fontAlgn="ctr"/>
                      <a:r>
                        <a:rPr lang="en-US" sz="2000" b="0" dirty="0">
                          <a:solidFill>
                            <a:srgbClr val="696969"/>
                          </a:solidFill>
                          <a:effectLst/>
                        </a:rPr>
                        <a:t>Berkshire Hathaway</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FFFFF"/>
                    </a:solidFill>
                  </a:tcPr>
                </a:tc>
                <a:tc>
                  <a:txBody>
                    <a:bodyPr/>
                    <a:lstStyle/>
                    <a:p>
                      <a:pPr algn="ctr" fontAlgn="ctr"/>
                      <a:r>
                        <a:rPr lang="en-US" altLang="ko-KR" sz="2000" b="0" dirty="0">
                          <a:solidFill>
                            <a:srgbClr val="696969"/>
                          </a:solidFill>
                          <a:effectLst/>
                        </a:rPr>
                        <a:t>491.9</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FFFFF"/>
                    </a:solidFill>
                  </a:tcPr>
                </a:tc>
                <a:extLst>
                  <a:ext uri="{0D108BD9-81ED-4DB2-BD59-A6C34878D82A}">
                    <a16:rowId xmlns:a16="http://schemas.microsoft.com/office/drawing/2014/main" val="2298757375"/>
                  </a:ext>
                </a:extLst>
              </a:tr>
              <a:tr h="365679">
                <a:tc>
                  <a:txBody>
                    <a:bodyPr/>
                    <a:lstStyle/>
                    <a:p>
                      <a:pPr algn="l" fontAlgn="ctr"/>
                      <a:r>
                        <a:rPr lang="en-US" sz="2000" b="1" dirty="0">
                          <a:solidFill>
                            <a:srgbClr val="FF0000"/>
                          </a:solidFill>
                          <a:effectLst/>
                        </a:rPr>
                        <a:t>Tencent Holdings</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tc>
                  <a:txBody>
                    <a:bodyPr/>
                    <a:lstStyle/>
                    <a:p>
                      <a:pPr algn="ctr" fontAlgn="ctr"/>
                      <a:r>
                        <a:rPr lang="en-US" altLang="ko-KR" sz="2000" b="1" dirty="0">
                          <a:solidFill>
                            <a:srgbClr val="FF0000"/>
                          </a:solidFill>
                          <a:effectLst/>
                        </a:rPr>
                        <a:t>491.3</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extLst>
                  <a:ext uri="{0D108BD9-81ED-4DB2-BD59-A6C34878D82A}">
                    <a16:rowId xmlns:a16="http://schemas.microsoft.com/office/drawing/2014/main" val="4024771351"/>
                  </a:ext>
                </a:extLst>
              </a:tr>
              <a:tr h="365679">
                <a:tc>
                  <a:txBody>
                    <a:bodyPr/>
                    <a:lstStyle/>
                    <a:p>
                      <a:pPr algn="l" fontAlgn="ctr"/>
                      <a:r>
                        <a:rPr lang="en-US" sz="2000" b="0" dirty="0">
                          <a:solidFill>
                            <a:srgbClr val="696969"/>
                          </a:solidFill>
                          <a:effectLst/>
                        </a:rPr>
                        <a:t>JPMorgan Chase</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FFFFF"/>
                    </a:solidFill>
                  </a:tcPr>
                </a:tc>
                <a:tc>
                  <a:txBody>
                    <a:bodyPr/>
                    <a:lstStyle/>
                    <a:p>
                      <a:pPr algn="ctr" fontAlgn="ctr"/>
                      <a:r>
                        <a:rPr lang="en-US" altLang="ko-KR" sz="2000" b="0" dirty="0">
                          <a:solidFill>
                            <a:srgbClr val="696969"/>
                          </a:solidFill>
                          <a:effectLst/>
                        </a:rPr>
                        <a:t>387.7</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FFFFF"/>
                    </a:solidFill>
                  </a:tcPr>
                </a:tc>
                <a:extLst>
                  <a:ext uri="{0D108BD9-81ED-4DB2-BD59-A6C34878D82A}">
                    <a16:rowId xmlns:a16="http://schemas.microsoft.com/office/drawing/2014/main" val="1540052162"/>
                  </a:ext>
                </a:extLst>
              </a:tr>
              <a:tr h="365679">
                <a:tc>
                  <a:txBody>
                    <a:bodyPr/>
                    <a:lstStyle/>
                    <a:p>
                      <a:pPr algn="l" fontAlgn="ctr"/>
                      <a:r>
                        <a:rPr lang="en-US" sz="2000" b="0" dirty="0">
                          <a:solidFill>
                            <a:srgbClr val="696969"/>
                          </a:solidFill>
                          <a:effectLst/>
                        </a:rPr>
                        <a:t>ExxonMobil</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tc>
                  <a:txBody>
                    <a:bodyPr/>
                    <a:lstStyle/>
                    <a:p>
                      <a:pPr algn="ctr" fontAlgn="ctr"/>
                      <a:r>
                        <a:rPr lang="en-US" altLang="ko-KR" sz="2000" b="0" dirty="0">
                          <a:solidFill>
                            <a:srgbClr val="696969"/>
                          </a:solidFill>
                          <a:effectLst/>
                        </a:rPr>
                        <a:t>344.1</a:t>
                      </a:r>
                    </a:p>
                  </a:txBody>
                  <a:tcPr marL="99497" marR="99497" marT="53065" marB="53065" anchor="ctr">
                    <a:lnL w="9525" cap="flat" cmpd="sng" algn="ctr">
                      <a:solidFill>
                        <a:srgbClr val="EAEAEA"/>
                      </a:solidFill>
                      <a:prstDash val="solid"/>
                      <a:round/>
                      <a:headEnd type="none" w="med" len="med"/>
                      <a:tailEnd type="none" w="med" len="med"/>
                    </a:lnL>
                    <a:lnR w="9525" cap="flat" cmpd="sng" algn="ctr">
                      <a:solidFill>
                        <a:srgbClr val="EAEAEA"/>
                      </a:solidFill>
                      <a:prstDash val="solid"/>
                      <a:round/>
                      <a:headEnd type="none" w="med" len="med"/>
                      <a:tailEnd type="none" w="med" len="med"/>
                    </a:lnR>
                    <a:lnT w="9525" cap="flat" cmpd="sng" algn="ctr">
                      <a:solidFill>
                        <a:srgbClr val="EAEAEA"/>
                      </a:solidFill>
                      <a:prstDash val="solid"/>
                      <a:round/>
                      <a:headEnd type="none" w="med" len="med"/>
                      <a:tailEnd type="none" w="med" len="med"/>
                    </a:lnT>
                    <a:lnB w="9525" cap="flat" cmpd="sng" algn="ctr">
                      <a:solidFill>
                        <a:srgbClr val="EAEAEA"/>
                      </a:solidFill>
                      <a:prstDash val="solid"/>
                      <a:round/>
                      <a:headEnd type="none" w="med" len="med"/>
                      <a:tailEnd type="none" w="med" len="med"/>
                    </a:lnB>
                    <a:solidFill>
                      <a:srgbClr val="F6F7F9"/>
                    </a:solidFill>
                  </a:tcPr>
                </a:tc>
                <a:extLst>
                  <a:ext uri="{0D108BD9-81ED-4DB2-BD59-A6C34878D82A}">
                    <a16:rowId xmlns:a16="http://schemas.microsoft.com/office/drawing/2014/main" val="804359306"/>
                  </a:ext>
                </a:extLst>
              </a:tr>
            </a:tbl>
          </a:graphicData>
        </a:graphic>
      </p:graphicFrame>
      <p:sp>
        <p:nvSpPr>
          <p:cNvPr id="8" name="제목 1"/>
          <p:cNvSpPr txBox="1">
            <a:spLocks/>
          </p:cNvSpPr>
          <p:nvPr/>
        </p:nvSpPr>
        <p:spPr>
          <a:xfrm>
            <a:off x="990600" y="517525"/>
            <a:ext cx="10515600" cy="1325563"/>
          </a:xfrm>
          <a:prstGeom prst="rect">
            <a:avLst/>
          </a:prstGeom>
        </p:spPr>
        <p:txBody>
          <a:bodyPr vert="horz" lIns="91440" tIns="45720" rIns="91440" bIns="45720" rtlCol="0" anchor="ct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en-US" altLang="ko-KR" dirty="0" smtClean="0"/>
              <a:t>&lt;</a:t>
            </a:r>
            <a:r>
              <a:rPr lang="ko-KR" altLang="en-US" dirty="0" smtClean="0"/>
              <a:t>참조</a:t>
            </a:r>
            <a:r>
              <a:rPr lang="en-US" altLang="ko-KR" dirty="0" smtClean="0"/>
              <a:t>&gt; World Largest Companies by Market Value as </a:t>
            </a:r>
            <a:r>
              <a:rPr lang="en-US" altLang="ko-KR" dirty="0"/>
              <a:t>of </a:t>
            </a:r>
            <a:r>
              <a:rPr lang="en-US" altLang="ko-KR" dirty="0" smtClean="0"/>
              <a:t>May 11, 2018</a:t>
            </a:r>
            <a:endParaRPr lang="ko-KR" altLang="en-US" dirty="0"/>
          </a:p>
        </p:txBody>
      </p:sp>
    </p:spTree>
    <p:extLst>
      <p:ext uri="{BB962C8B-B14F-4D97-AF65-F5344CB8AC3E}">
        <p14:creationId xmlns:p14="http://schemas.microsoft.com/office/powerpoint/2010/main" val="42607416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공정거래 규제의 어려움</a:t>
            </a:r>
            <a:r>
              <a:rPr lang="ko-KR" altLang="en-US" dirty="0"/>
              <a:t/>
            </a:r>
            <a:br>
              <a:rPr lang="ko-KR" altLang="en-US" dirty="0"/>
            </a:br>
            <a:endParaRPr lang="ko-KR" altLang="en-US" dirty="0"/>
          </a:p>
        </p:txBody>
      </p:sp>
      <p:sp>
        <p:nvSpPr>
          <p:cNvPr id="3" name="내용 개체 틀 2"/>
          <p:cNvSpPr>
            <a:spLocks noGrp="1"/>
          </p:cNvSpPr>
          <p:nvPr>
            <p:ph idx="1"/>
          </p:nvPr>
        </p:nvSpPr>
        <p:spPr>
          <a:xfrm>
            <a:off x="838200" y="1825624"/>
            <a:ext cx="10515600" cy="4632325"/>
          </a:xfrm>
        </p:spPr>
        <p:txBody>
          <a:bodyPr>
            <a:normAutofit fontScale="70000" lnSpcReduction="20000"/>
          </a:bodyPr>
          <a:lstStyle/>
          <a:p>
            <a:pPr>
              <a:lnSpc>
                <a:spcPct val="120000"/>
              </a:lnSpc>
            </a:pPr>
            <a:r>
              <a:rPr lang="ko-KR" altLang="ko-KR" dirty="0" smtClean="0"/>
              <a:t>네트워크효과로 시장지배적 사업자가 된 기업</a:t>
            </a:r>
            <a:r>
              <a:rPr lang="ko-KR" altLang="en-US" dirty="0" smtClean="0"/>
              <a:t>들의 서비스는 </a:t>
            </a:r>
            <a:r>
              <a:rPr lang="ko-KR" altLang="ko-KR" dirty="0" smtClean="0"/>
              <a:t>대부분 사용자</a:t>
            </a:r>
            <a:r>
              <a:rPr lang="ko-KR" altLang="en-US" dirty="0" smtClean="0"/>
              <a:t>들</a:t>
            </a:r>
            <a:r>
              <a:rPr lang="ko-KR" altLang="ko-KR" dirty="0" smtClean="0"/>
              <a:t>에게 공짜처럼 느껴진다</a:t>
            </a:r>
            <a:r>
              <a:rPr lang="en-US" altLang="ko-KR" dirty="0" smtClean="0"/>
              <a:t>. </a:t>
            </a:r>
            <a:r>
              <a:rPr lang="ko-KR" altLang="ko-KR" dirty="0"/>
              <a:t>신규진입을 억제하는 힘</a:t>
            </a:r>
            <a:r>
              <a:rPr lang="en-US" altLang="ko-KR" dirty="0"/>
              <a:t>, </a:t>
            </a:r>
            <a:r>
              <a:rPr lang="ko-KR" altLang="ko-KR" dirty="0"/>
              <a:t>진입장벽은 사용자가 느끼는 가치이다</a:t>
            </a:r>
            <a:r>
              <a:rPr lang="en-US" altLang="ko-KR" dirty="0"/>
              <a:t>. </a:t>
            </a:r>
            <a:endParaRPr lang="en-US" altLang="ko-KR" dirty="0" smtClean="0"/>
          </a:p>
          <a:p>
            <a:pPr>
              <a:lnSpc>
                <a:spcPct val="120000"/>
              </a:lnSpc>
            </a:pPr>
            <a:r>
              <a:rPr lang="ko-KR" altLang="ko-KR" dirty="0" smtClean="0"/>
              <a:t>인위적 </a:t>
            </a:r>
            <a:r>
              <a:rPr lang="ko-KR" altLang="ko-KR" dirty="0"/>
              <a:t>진입 제한과 담합에 의한 소비자 피해가 전통 제조기업보다 문제가 될 소지가 작다</a:t>
            </a:r>
            <a:r>
              <a:rPr lang="en-US" altLang="ko-KR" dirty="0"/>
              <a:t>. </a:t>
            </a:r>
            <a:r>
              <a:rPr lang="ko-KR" altLang="en-US" dirty="0"/>
              <a:t>과소생산에 따른 </a:t>
            </a:r>
            <a:r>
              <a:rPr lang="en-US" altLang="ko-KR" dirty="0"/>
              <a:t>Social Surplus </a:t>
            </a:r>
            <a:r>
              <a:rPr lang="ko-KR" altLang="en-US" dirty="0"/>
              <a:t>손실도 걱정할 필요가 없다</a:t>
            </a:r>
            <a:r>
              <a:rPr lang="en-US" altLang="ko-KR" dirty="0" smtClean="0"/>
              <a:t>. </a:t>
            </a:r>
            <a:r>
              <a:rPr lang="ko-KR" altLang="en-US" dirty="0"/>
              <a:t>직접 </a:t>
            </a:r>
            <a:r>
              <a:rPr lang="ko-KR" altLang="ko-KR" dirty="0"/>
              <a:t>가격</a:t>
            </a:r>
            <a:r>
              <a:rPr lang="en-US" altLang="ko-KR" dirty="0"/>
              <a:t> </a:t>
            </a:r>
            <a:r>
              <a:rPr lang="ko-KR" altLang="ko-KR" dirty="0"/>
              <a:t>규제</a:t>
            </a:r>
            <a:r>
              <a:rPr lang="ko-KR" altLang="en-US" dirty="0"/>
              <a:t>를 </a:t>
            </a:r>
            <a:r>
              <a:rPr lang="ko-KR" altLang="ko-KR" dirty="0"/>
              <a:t>적용</a:t>
            </a:r>
            <a:r>
              <a:rPr lang="ko-KR" altLang="en-US" dirty="0"/>
              <a:t>하기 어렵다</a:t>
            </a:r>
            <a:r>
              <a:rPr lang="en-US" altLang="ko-KR" dirty="0"/>
              <a:t>. </a:t>
            </a:r>
            <a:endParaRPr lang="en-US" altLang="ko-KR" dirty="0" smtClean="0"/>
          </a:p>
          <a:p>
            <a:pPr>
              <a:lnSpc>
                <a:spcPct val="120000"/>
              </a:lnSpc>
            </a:pPr>
            <a:r>
              <a:rPr lang="ko-KR" altLang="ko-KR" dirty="0" smtClean="0"/>
              <a:t>문제는 </a:t>
            </a:r>
            <a:r>
              <a:rPr lang="ko-KR" altLang="ko-KR" dirty="0"/>
              <a:t>독점적 시장지배력을 이용해 소비자의 선택을 제한하고 자신들의 제품과 서비스를 강요</a:t>
            </a:r>
            <a:r>
              <a:rPr lang="ko-KR" altLang="en-US" dirty="0"/>
              <a:t>함으로써 생긴다</a:t>
            </a:r>
            <a:r>
              <a:rPr lang="en-US" altLang="ko-KR" dirty="0"/>
              <a:t>. </a:t>
            </a:r>
            <a:r>
              <a:rPr lang="ko-KR" altLang="ko-KR" dirty="0"/>
              <a:t>마이크로소프트가 악명이 높</a:t>
            </a:r>
            <a:r>
              <a:rPr lang="ko-KR" altLang="en-US" dirty="0"/>
              <a:t>았</a:t>
            </a:r>
            <a:r>
              <a:rPr lang="ko-KR" altLang="ko-KR" dirty="0"/>
              <a:t>다</a:t>
            </a:r>
            <a:r>
              <a:rPr lang="en-US" altLang="ko-KR" dirty="0"/>
              <a:t>. </a:t>
            </a:r>
          </a:p>
          <a:p>
            <a:pPr marL="457200" lvl="1" indent="0">
              <a:lnSpc>
                <a:spcPct val="120000"/>
              </a:lnSpc>
              <a:buNone/>
            </a:pPr>
            <a:r>
              <a:rPr lang="en-US" altLang="ko-KR" dirty="0" smtClean="0"/>
              <a:t>1980</a:t>
            </a:r>
            <a:r>
              <a:rPr lang="ko-KR" altLang="ko-KR" dirty="0"/>
              <a:t>년대</a:t>
            </a:r>
            <a:r>
              <a:rPr lang="en-US" altLang="ko-KR" dirty="0"/>
              <a:t> </a:t>
            </a:r>
            <a:r>
              <a:rPr lang="ko-KR" altLang="ko-KR" dirty="0" smtClean="0"/>
              <a:t>시장에서 </a:t>
            </a:r>
            <a:r>
              <a:rPr lang="ko-KR" altLang="ko-KR" dirty="0"/>
              <a:t>호평 받던</a:t>
            </a:r>
            <a:r>
              <a:rPr lang="en-US" altLang="ko-KR" dirty="0"/>
              <a:t> ‘WordPerfect’</a:t>
            </a:r>
            <a:r>
              <a:rPr lang="ko-KR" altLang="ko-KR" dirty="0"/>
              <a:t>와</a:t>
            </a:r>
            <a:r>
              <a:rPr lang="en-US" altLang="ko-KR" dirty="0"/>
              <a:t> ‘Lotus123’</a:t>
            </a:r>
            <a:r>
              <a:rPr lang="ko-KR" altLang="ko-KR" dirty="0"/>
              <a:t>를 제치고 </a:t>
            </a:r>
            <a:r>
              <a:rPr lang="en-US" altLang="ko-KR" dirty="0"/>
              <a:t>‘</a:t>
            </a:r>
            <a:r>
              <a:rPr lang="ko-KR" altLang="ko-KR" dirty="0"/>
              <a:t>워드</a:t>
            </a:r>
            <a:r>
              <a:rPr lang="en-US" altLang="ko-KR" dirty="0"/>
              <a:t>’</a:t>
            </a:r>
            <a:r>
              <a:rPr lang="ko-KR" altLang="ko-KR" dirty="0"/>
              <a:t>나</a:t>
            </a:r>
            <a:r>
              <a:rPr lang="en-US" altLang="ko-KR" dirty="0"/>
              <a:t> ‘</a:t>
            </a:r>
            <a:r>
              <a:rPr lang="ko-KR" altLang="ko-KR" dirty="0"/>
              <a:t>엑셀</a:t>
            </a:r>
            <a:r>
              <a:rPr lang="en-US" altLang="ko-KR" dirty="0"/>
              <a:t>’</a:t>
            </a:r>
            <a:r>
              <a:rPr lang="ko-KR" altLang="ko-KR" dirty="0"/>
              <a:t>이 시장을 독점</a:t>
            </a:r>
            <a:r>
              <a:rPr lang="ko-KR" altLang="en-US" dirty="0"/>
              <a:t>하게 된 </a:t>
            </a:r>
            <a:r>
              <a:rPr lang="ko-KR" altLang="en-US" dirty="0" smtClean="0"/>
              <a:t>것</a:t>
            </a:r>
            <a:r>
              <a:rPr lang="en-US" altLang="ko-KR" dirty="0" smtClean="0"/>
              <a:t>, </a:t>
            </a:r>
            <a:r>
              <a:rPr lang="en-US" altLang="ko-KR" dirty="0"/>
              <a:t>1990</a:t>
            </a:r>
            <a:r>
              <a:rPr lang="ko-KR" altLang="ko-KR" dirty="0"/>
              <a:t>년대</a:t>
            </a:r>
            <a:r>
              <a:rPr lang="en-US" altLang="ko-KR" dirty="0"/>
              <a:t> World Wide Web</a:t>
            </a:r>
            <a:r>
              <a:rPr lang="ko-KR" altLang="en-US" dirty="0"/>
              <a:t>세상을 여는데 결정적 역할을 한 인터넷 브라우저 </a:t>
            </a:r>
            <a:r>
              <a:rPr lang="en-US" altLang="ko-KR" dirty="0"/>
              <a:t>‘Netscape’</a:t>
            </a:r>
            <a:r>
              <a:rPr lang="ko-KR" altLang="en-US" dirty="0"/>
              <a:t>를 제친</a:t>
            </a:r>
            <a:r>
              <a:rPr lang="en-US" altLang="ko-KR" dirty="0"/>
              <a:t> ‘Internet Explorer</a:t>
            </a:r>
            <a:r>
              <a:rPr lang="en-US" altLang="ko-KR" dirty="0" smtClean="0"/>
              <a:t>’ </a:t>
            </a:r>
            <a:r>
              <a:rPr lang="ko-KR" altLang="en-US" dirty="0" smtClean="0"/>
              <a:t>등은</a:t>
            </a:r>
            <a:r>
              <a:rPr lang="en-US" altLang="ko-KR" dirty="0" smtClean="0"/>
              <a:t> </a:t>
            </a:r>
            <a:r>
              <a:rPr lang="en-US" altLang="ko-KR" dirty="0"/>
              <a:t>DOS</a:t>
            </a:r>
            <a:r>
              <a:rPr lang="ko-KR" altLang="ko-KR" dirty="0"/>
              <a:t>와 윈도우라는</a:t>
            </a:r>
            <a:r>
              <a:rPr lang="en-US" altLang="ko-KR" dirty="0"/>
              <a:t> OS(Operating System)</a:t>
            </a:r>
            <a:r>
              <a:rPr lang="ko-KR" altLang="ko-KR" dirty="0"/>
              <a:t>의 압도적 시장지배력이 없었다면 불가능했다</a:t>
            </a:r>
            <a:r>
              <a:rPr lang="en-US" altLang="ko-KR" dirty="0"/>
              <a:t>. </a:t>
            </a:r>
            <a:endParaRPr lang="en-US" altLang="ko-KR" dirty="0">
              <a:hlinkClick r:id="rId3"/>
            </a:endParaRPr>
          </a:p>
          <a:p>
            <a:pPr>
              <a:lnSpc>
                <a:spcPct val="120000"/>
              </a:lnSpc>
            </a:pPr>
            <a:r>
              <a:rPr lang="en-US" altLang="ko-KR" dirty="0">
                <a:hlinkClick r:id="rId3"/>
              </a:rPr>
              <a:t>2018</a:t>
            </a:r>
            <a:r>
              <a:rPr lang="ko-KR" altLang="ko-KR" dirty="0">
                <a:hlinkClick r:id="rId3"/>
              </a:rPr>
              <a:t>년</a:t>
            </a:r>
            <a:r>
              <a:rPr lang="en-US" altLang="ko-KR" dirty="0">
                <a:hlinkClick r:id="rId3"/>
              </a:rPr>
              <a:t> 7</a:t>
            </a:r>
            <a:r>
              <a:rPr lang="ko-KR" altLang="ko-KR" dirty="0">
                <a:hlinkClick r:id="rId3"/>
              </a:rPr>
              <a:t>월 </a:t>
            </a:r>
            <a:r>
              <a:rPr lang="en-US" altLang="ko-KR" dirty="0">
                <a:hlinkClick r:id="rId3"/>
              </a:rPr>
              <a:t>EU</a:t>
            </a:r>
            <a:r>
              <a:rPr lang="ko-KR" altLang="ko-KR" dirty="0">
                <a:hlinkClick r:id="rId3"/>
              </a:rPr>
              <a:t>가 </a:t>
            </a:r>
            <a:r>
              <a:rPr lang="ko-KR" altLang="en-US" dirty="0" smtClean="0">
                <a:hlinkClick r:id="rId3"/>
              </a:rPr>
              <a:t>구글에 </a:t>
            </a:r>
            <a:r>
              <a:rPr lang="en-US" altLang="ko-KR" dirty="0" smtClean="0">
                <a:hlinkClick r:id="rId3"/>
              </a:rPr>
              <a:t>43</a:t>
            </a:r>
            <a:r>
              <a:rPr lang="ko-KR" altLang="en-US" dirty="0">
                <a:hlinkClick r:id="rId3"/>
              </a:rPr>
              <a:t>억 </a:t>
            </a:r>
            <a:r>
              <a:rPr lang="en-US" altLang="ko-KR" dirty="0">
                <a:hlinkClick r:id="rId3"/>
              </a:rPr>
              <a:t>4</a:t>
            </a:r>
            <a:r>
              <a:rPr lang="ko-KR" altLang="en-US" dirty="0">
                <a:hlinkClick r:id="rId3"/>
              </a:rPr>
              <a:t>천만 유로</a:t>
            </a:r>
            <a:r>
              <a:rPr lang="ko-KR" altLang="ko-KR" dirty="0">
                <a:hlinkClick r:id="rId3"/>
              </a:rPr>
              <a:t>의 </a:t>
            </a:r>
            <a:r>
              <a:rPr lang="ko-KR" altLang="en-US" dirty="0">
                <a:hlinkClick r:id="rId3"/>
              </a:rPr>
              <a:t>과징금</a:t>
            </a:r>
            <a:r>
              <a:rPr lang="ko-KR" altLang="ko-KR" dirty="0"/>
              <a:t>을 부과</a:t>
            </a:r>
            <a:r>
              <a:rPr lang="ko-KR" altLang="en-US" dirty="0"/>
              <a:t>했다</a:t>
            </a:r>
            <a:r>
              <a:rPr lang="en-US" altLang="ko-KR" dirty="0"/>
              <a:t>. </a:t>
            </a:r>
            <a:r>
              <a:rPr lang="ko-KR" altLang="ko-KR" dirty="0"/>
              <a:t>안드로이드 스마트폰 운용체제의 지배력을 남용해 크롬과 구글</a:t>
            </a:r>
            <a:r>
              <a:rPr lang="en-US" altLang="ko-KR" dirty="0"/>
              <a:t> </a:t>
            </a:r>
            <a:r>
              <a:rPr lang="ko-KR" altLang="ko-KR" dirty="0" err="1"/>
              <a:t>맵</a:t>
            </a:r>
            <a:r>
              <a:rPr lang="ko-KR" altLang="ko-KR" dirty="0"/>
              <a:t> 등을 깔도록 </a:t>
            </a:r>
            <a:r>
              <a:rPr lang="ko-KR" altLang="ko-KR" dirty="0" smtClean="0"/>
              <a:t>강요</a:t>
            </a:r>
            <a:r>
              <a:rPr lang="ko-KR" altLang="en-US" dirty="0" smtClean="0"/>
              <a:t>함으로써</a:t>
            </a:r>
            <a:r>
              <a:rPr lang="ko-KR" altLang="ko-KR" dirty="0" smtClean="0"/>
              <a:t> </a:t>
            </a:r>
            <a:r>
              <a:rPr lang="ko-KR" altLang="ko-KR" dirty="0"/>
              <a:t>소비자 선택을 제한했다는 이유에서다</a:t>
            </a:r>
            <a:r>
              <a:rPr lang="en-US" altLang="ko-KR" dirty="0"/>
              <a:t>. </a:t>
            </a:r>
            <a:endParaRPr lang="en-US" altLang="ko-KR" dirty="0" smtClean="0"/>
          </a:p>
          <a:p>
            <a:pPr>
              <a:lnSpc>
                <a:spcPct val="100000"/>
              </a:lnSpc>
            </a:pPr>
            <a:endParaRPr lang="en-US" altLang="ko-KR" dirty="0" smtClean="0"/>
          </a:p>
          <a:p>
            <a:pPr>
              <a:lnSpc>
                <a:spcPct val="100000"/>
              </a:lnSpc>
            </a:pPr>
            <a:endParaRPr lang="en-US" altLang="ko-KR" dirty="0" smtClean="0"/>
          </a:p>
          <a:p>
            <a:pPr>
              <a:lnSpc>
                <a:spcPct val="100000"/>
              </a:lnSpc>
            </a:pPr>
            <a:endParaRPr lang="ko-KR" altLang="en-US" dirty="0" smtClean="0"/>
          </a:p>
          <a:p>
            <a:endParaRPr lang="ko-KR" altLang="en-US" dirty="0"/>
          </a:p>
        </p:txBody>
      </p:sp>
    </p:spTree>
    <p:extLst>
      <p:ext uri="{BB962C8B-B14F-4D97-AF65-F5344CB8AC3E}">
        <p14:creationId xmlns:p14="http://schemas.microsoft.com/office/powerpoint/2010/main" val="37640373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시장가치 대비 작은 경제 기여</a:t>
            </a:r>
            <a:endParaRPr lang="ko-KR" altLang="en-US" dirty="0"/>
          </a:p>
        </p:txBody>
      </p:sp>
      <p:sp>
        <p:nvSpPr>
          <p:cNvPr id="3" name="내용 개체 틀 2"/>
          <p:cNvSpPr>
            <a:spLocks noGrp="1"/>
          </p:cNvSpPr>
          <p:nvPr>
            <p:ph idx="1"/>
          </p:nvPr>
        </p:nvSpPr>
        <p:spPr/>
        <p:txBody>
          <a:bodyPr/>
          <a:lstStyle/>
          <a:p>
            <a:r>
              <a:rPr kumimoji="1" lang="ko-KR" altLang="en-US" dirty="0">
                <a:ea typeface="LG스마트체 Regular" panose="020B0600000101010101" pitchFamily="50" charset="-127"/>
                <a:cs typeface="Arial Unicode MS" pitchFamily="50" charset="-127"/>
              </a:rPr>
              <a:t>디지털 </a:t>
            </a:r>
            <a:r>
              <a:rPr kumimoji="1" lang="ko-KR" altLang="en-US" dirty="0" smtClean="0">
                <a:ea typeface="LG스마트체 Regular" panose="020B0600000101010101" pitchFamily="50" charset="-127"/>
                <a:cs typeface="Arial Unicode MS" pitchFamily="50" charset="-127"/>
              </a:rPr>
              <a:t>슈퍼 스타 </a:t>
            </a:r>
            <a:r>
              <a:rPr kumimoji="1" lang="ko-KR" altLang="en-US" dirty="0">
                <a:ea typeface="LG스마트체 Regular" panose="020B0600000101010101" pitchFamily="50" charset="-127"/>
                <a:cs typeface="Arial Unicode MS" pitchFamily="50" charset="-127"/>
              </a:rPr>
              <a:t>기업들은 시가 총액과 매출은 거대하지만</a:t>
            </a:r>
            <a:r>
              <a:rPr kumimoji="1" lang="en-US" altLang="ko-KR" dirty="0">
                <a:ea typeface="LG스마트체 Regular" panose="020B0600000101010101" pitchFamily="50" charset="-127"/>
                <a:cs typeface="Arial Unicode MS" pitchFamily="50" charset="-127"/>
              </a:rPr>
              <a:t>, </a:t>
            </a:r>
            <a:r>
              <a:rPr kumimoji="1" lang="ko-KR" altLang="en-US" dirty="0">
                <a:ea typeface="LG스마트체 Regular" panose="020B0600000101010101" pitchFamily="50" charset="-127"/>
                <a:cs typeface="Arial Unicode MS" pitchFamily="50" charset="-127"/>
              </a:rPr>
              <a:t>과거 거대 기업들에 비해 </a:t>
            </a:r>
            <a:r>
              <a:rPr kumimoji="1" lang="ko-KR" altLang="en-US" dirty="0" smtClean="0">
                <a:ea typeface="LG스마트체 Regular" panose="020B0600000101010101" pitchFamily="50" charset="-127"/>
                <a:cs typeface="Arial Unicode MS" pitchFamily="50" charset="-127"/>
              </a:rPr>
              <a:t>고용</a:t>
            </a:r>
            <a:r>
              <a:rPr kumimoji="1" lang="en-US" altLang="ko-KR" dirty="0" smtClean="0">
                <a:ea typeface="LG스마트체 Regular" panose="020B0600000101010101" pitchFamily="50" charset="-127"/>
                <a:cs typeface="Arial Unicode MS" pitchFamily="50" charset="-127"/>
              </a:rPr>
              <a:t>, </a:t>
            </a:r>
            <a:r>
              <a:rPr kumimoji="1" lang="ko-KR" altLang="en-US" dirty="0" smtClean="0">
                <a:ea typeface="LG스마트체 Regular" panose="020B0600000101010101" pitchFamily="50" charset="-127"/>
                <a:cs typeface="Arial Unicode MS" pitchFamily="50" charset="-127"/>
              </a:rPr>
              <a:t>생산유발</a:t>
            </a:r>
            <a:r>
              <a:rPr kumimoji="1" lang="en-US" altLang="ko-KR" dirty="0" smtClean="0">
                <a:ea typeface="LG스마트체 Regular" panose="020B0600000101010101" pitchFamily="50" charset="-127"/>
                <a:cs typeface="Arial Unicode MS" pitchFamily="50" charset="-127"/>
              </a:rPr>
              <a:t>, </a:t>
            </a:r>
            <a:r>
              <a:rPr kumimoji="1" lang="ko-KR" altLang="en-US" dirty="0">
                <a:ea typeface="LG스마트체 Regular" panose="020B0600000101010101" pitchFamily="50" charset="-127"/>
                <a:cs typeface="Arial Unicode MS" pitchFamily="50" charset="-127"/>
              </a:rPr>
              <a:t>지역 사회 기여는 매우 작음</a:t>
            </a:r>
            <a:r>
              <a:rPr kumimoji="1" lang="en-US" altLang="ko-KR" dirty="0">
                <a:ea typeface="LG스마트체 Regular" panose="020B0600000101010101" pitchFamily="50" charset="-127"/>
                <a:cs typeface="Arial Unicode MS" pitchFamily="50" charset="-127"/>
              </a:rPr>
              <a:t>. </a:t>
            </a:r>
            <a:r>
              <a:rPr kumimoji="1" lang="en-US" altLang="ko-KR" dirty="0" smtClean="0">
                <a:ea typeface="LG스마트체 Regular" panose="020B0600000101010101" pitchFamily="50" charset="-127"/>
                <a:cs typeface="Arial Unicode MS" pitchFamily="50" charset="-127"/>
              </a:rPr>
              <a:t> </a:t>
            </a:r>
          </a:p>
          <a:p>
            <a:pPr marL="0" indent="0">
              <a:buNone/>
            </a:pPr>
            <a:endParaRPr kumimoji="1" lang="en-US" altLang="ko-KR" dirty="0">
              <a:ea typeface="LG스마트체 Regular" panose="020B0600000101010101" pitchFamily="50" charset="-127"/>
              <a:cs typeface="Arial Unicode MS" pitchFamily="50" charset="-127"/>
            </a:endParaRPr>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7210" y="3482644"/>
            <a:ext cx="7725541" cy="2559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직사각형 4"/>
          <p:cNvSpPr/>
          <p:nvPr/>
        </p:nvSpPr>
        <p:spPr>
          <a:xfrm>
            <a:off x="1697210" y="6042027"/>
            <a:ext cx="6520725" cy="307777"/>
          </a:xfrm>
          <a:prstGeom prst="rect">
            <a:avLst/>
          </a:prstGeom>
        </p:spPr>
        <p:txBody>
          <a:bodyPr wrap="square">
            <a:spAutoFit/>
          </a:bodyPr>
          <a:lstStyle/>
          <a:p>
            <a:r>
              <a:rPr kumimoji="1" lang="en-US" altLang="ko-KR" sz="1400" dirty="0">
                <a:solidFill>
                  <a:srgbClr val="000000"/>
                </a:solidFill>
                <a:latin typeface="Arial Narrow" panose="020B0606020202030204" pitchFamily="34" charset="0"/>
                <a:ea typeface="LG스마트체 Light" panose="020B0600000101010101" pitchFamily="50" charset="-127"/>
                <a:cs typeface="Arial Unicode MS" pitchFamily="50" charset="-127"/>
              </a:rPr>
              <a:t>** </a:t>
            </a:r>
            <a:r>
              <a:rPr kumimoji="1" lang="ko-KR" altLang="en-US" sz="1400" dirty="0">
                <a:solidFill>
                  <a:srgbClr val="000000"/>
                </a:solidFill>
                <a:latin typeface="Arial Narrow" panose="020B0606020202030204" pitchFamily="34" charset="0"/>
                <a:ea typeface="LG스마트체 Light" panose="020B0600000101010101" pitchFamily="50" charset="-127"/>
                <a:cs typeface="Arial Unicode MS" pitchFamily="50" charset="-127"/>
              </a:rPr>
              <a:t>실리콘밸리 </a:t>
            </a:r>
            <a:r>
              <a:rPr kumimoji="1" lang="en-US" altLang="ko-KR" sz="1400" dirty="0">
                <a:solidFill>
                  <a:srgbClr val="000000"/>
                </a:solidFill>
                <a:latin typeface="Arial Narrow" panose="020B0606020202030204" pitchFamily="34" charset="0"/>
                <a:ea typeface="LG스마트체 Light" panose="020B0600000101010101" pitchFamily="50" charset="-127"/>
                <a:cs typeface="Arial Unicode MS" pitchFamily="50" charset="-127"/>
              </a:rPr>
              <a:t>Big 3 </a:t>
            </a:r>
            <a:r>
              <a:rPr kumimoji="1" lang="ko-KR" altLang="en-US" sz="1400" dirty="0" smtClean="0">
                <a:solidFill>
                  <a:srgbClr val="000000"/>
                </a:solidFill>
                <a:latin typeface="Arial Narrow" panose="020B0606020202030204" pitchFamily="34" charset="0"/>
                <a:ea typeface="LG스마트체 Light" panose="020B0600000101010101" pitchFamily="50" charset="-127"/>
                <a:cs typeface="Arial Unicode MS" pitchFamily="50" charset="-127"/>
              </a:rPr>
              <a:t>매출과 시가총액은 </a:t>
            </a:r>
            <a:r>
              <a:rPr kumimoji="1" lang="en-US" altLang="ko-KR" sz="1400" dirty="0" smtClean="0">
                <a:solidFill>
                  <a:srgbClr val="000000"/>
                </a:solidFill>
                <a:latin typeface="Arial Narrow" panose="020B0606020202030204" pitchFamily="34" charset="0"/>
                <a:ea typeface="LG스마트체 Light" panose="020B0600000101010101" pitchFamily="50" charset="-127"/>
                <a:cs typeface="Arial Unicode MS" pitchFamily="50" charset="-127"/>
              </a:rPr>
              <a:t>2014</a:t>
            </a:r>
            <a:r>
              <a:rPr kumimoji="1" lang="ko-KR" altLang="en-US" sz="1400" dirty="0" smtClean="0">
                <a:solidFill>
                  <a:srgbClr val="000000"/>
                </a:solidFill>
                <a:latin typeface="Arial Narrow" panose="020B0606020202030204" pitchFamily="34" charset="0"/>
                <a:ea typeface="LG스마트체 Light" panose="020B0600000101010101" pitchFamily="50" charset="-127"/>
                <a:cs typeface="Arial Unicode MS" pitchFamily="50" charset="-127"/>
              </a:rPr>
              <a:t>년 이후에도 빠르게 증기</a:t>
            </a:r>
            <a:endParaRPr lang="ko-KR" altLang="en-US" sz="1400" dirty="0"/>
          </a:p>
        </p:txBody>
      </p:sp>
    </p:spTree>
    <p:extLst>
      <p:ext uri="{BB962C8B-B14F-4D97-AF65-F5344CB8AC3E}">
        <p14:creationId xmlns:p14="http://schemas.microsoft.com/office/powerpoint/2010/main" val="17275474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dirty="0" smtClean="0"/>
              <a:t>조세 회피</a:t>
            </a:r>
            <a:endParaRPr lang="ko-KR" altLang="en-US" dirty="0"/>
          </a:p>
        </p:txBody>
      </p:sp>
      <p:sp>
        <p:nvSpPr>
          <p:cNvPr id="3" name="내용 개체 틀 2"/>
          <p:cNvSpPr>
            <a:spLocks noGrp="1"/>
          </p:cNvSpPr>
          <p:nvPr>
            <p:ph idx="1"/>
          </p:nvPr>
        </p:nvSpPr>
        <p:spPr/>
        <p:txBody>
          <a:bodyPr/>
          <a:lstStyle/>
          <a:p>
            <a:r>
              <a:rPr lang="ko-KR" altLang="en-US" dirty="0" smtClean="0"/>
              <a:t>특히 글로벌화된 디지털 기업은 상품의 특성을 활용하고</a:t>
            </a:r>
            <a:r>
              <a:rPr lang="en-US" altLang="ko-KR" dirty="0" smtClean="0"/>
              <a:t>,</a:t>
            </a:r>
            <a:r>
              <a:rPr lang="ko-KR" altLang="en-US" dirty="0" smtClean="0"/>
              <a:t> 각국의 조세제도를 감안한 글로벌 조직</a:t>
            </a:r>
            <a:r>
              <a:rPr lang="en-US" altLang="ko-KR" dirty="0" smtClean="0"/>
              <a:t>(</a:t>
            </a:r>
            <a:r>
              <a:rPr lang="ko-KR" altLang="en-US" dirty="0" smtClean="0"/>
              <a:t>고정자산이 적기 때문에 쉽게 조정 가능</a:t>
            </a:r>
            <a:r>
              <a:rPr lang="en-US" altLang="ko-KR" dirty="0" smtClean="0"/>
              <a:t>)</a:t>
            </a:r>
            <a:r>
              <a:rPr lang="ko-KR" altLang="en-US" dirty="0" smtClean="0"/>
              <a:t>을 만들어 조세회피에 적극 활용한다</a:t>
            </a:r>
            <a:r>
              <a:rPr lang="en-US" altLang="ko-KR" dirty="0" smtClean="0"/>
              <a:t>.(</a:t>
            </a:r>
            <a:r>
              <a:rPr lang="ko-KR" altLang="en-US" dirty="0" smtClean="0"/>
              <a:t>구글 사례</a:t>
            </a:r>
            <a:r>
              <a:rPr lang="en-US" altLang="ko-KR" dirty="0" smtClean="0"/>
              <a:t>)</a:t>
            </a:r>
          </a:p>
          <a:p>
            <a:r>
              <a:rPr lang="en-US" altLang="ko-KR" dirty="0" smtClean="0"/>
              <a:t>EU</a:t>
            </a:r>
            <a:r>
              <a:rPr lang="ko-KR" altLang="en-US" dirty="0" smtClean="0"/>
              <a:t>는 </a:t>
            </a:r>
            <a:r>
              <a:rPr lang="en-US" altLang="ko-KR" dirty="0" smtClean="0"/>
              <a:t>Facebook, Google, Amazon </a:t>
            </a:r>
            <a:r>
              <a:rPr lang="ko-KR" altLang="en-US" dirty="0" smtClean="0"/>
              <a:t>등 디지털 기업에 대한 소위 </a:t>
            </a:r>
            <a:r>
              <a:rPr lang="en-US" altLang="ko-KR" dirty="0" smtClean="0"/>
              <a:t>‘fair’ tax</a:t>
            </a:r>
            <a:r>
              <a:rPr lang="ko-KR" altLang="en-US" dirty="0" smtClean="0"/>
              <a:t>를 추진하고 있다</a:t>
            </a:r>
            <a:r>
              <a:rPr lang="en-US" altLang="ko-KR" dirty="0" smtClean="0"/>
              <a:t>. </a:t>
            </a:r>
            <a:r>
              <a:rPr lang="ko-KR" altLang="en-US" dirty="0" smtClean="0"/>
              <a:t>애플에게는 </a:t>
            </a:r>
            <a:r>
              <a:rPr lang="en-US" altLang="ko-KR" dirty="0" smtClean="0"/>
              <a:t>131</a:t>
            </a:r>
            <a:r>
              <a:rPr lang="ko-KR" altLang="en-US" dirty="0" smtClean="0"/>
              <a:t>억 </a:t>
            </a:r>
            <a:r>
              <a:rPr lang="ko-KR" altLang="en-US" dirty="0"/>
              <a:t>유로 세금 </a:t>
            </a:r>
            <a:r>
              <a:rPr lang="ko-KR" altLang="en-US" dirty="0" smtClean="0"/>
              <a:t>추징하기도 했다</a:t>
            </a:r>
            <a:r>
              <a:rPr lang="en-US" altLang="ko-KR" dirty="0" smtClean="0"/>
              <a:t>.(2018)</a:t>
            </a:r>
            <a:endParaRPr lang="ko-KR" altLang="en-US" dirty="0"/>
          </a:p>
          <a:p>
            <a:r>
              <a:rPr lang="ko-KR" altLang="en-US" dirty="0"/>
              <a:t>조세피난처 </a:t>
            </a:r>
            <a:r>
              <a:rPr lang="ko-KR" altLang="en-US" dirty="0" smtClean="0"/>
              <a:t>활용을 제재하려는 움직임도 있다</a:t>
            </a:r>
            <a:r>
              <a:rPr lang="en-US" altLang="ko-KR" dirty="0" smtClean="0"/>
              <a:t>.(2017)</a:t>
            </a:r>
            <a:endParaRPr lang="ko-KR" altLang="en-US" dirty="0"/>
          </a:p>
          <a:p>
            <a:endParaRPr lang="ko-KR" altLang="en-US" dirty="0"/>
          </a:p>
        </p:txBody>
      </p:sp>
    </p:spTree>
    <p:extLst>
      <p:ext uri="{BB962C8B-B14F-4D97-AF65-F5344CB8AC3E}">
        <p14:creationId xmlns:p14="http://schemas.microsoft.com/office/powerpoint/2010/main" val="2259390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3"/>
          <p:cNvSpPr>
            <a:spLocks noChangeArrowheads="1"/>
          </p:cNvSpPr>
          <p:nvPr/>
        </p:nvSpPr>
        <p:spPr bwMode="gray">
          <a:xfrm>
            <a:off x="999193" y="1737830"/>
            <a:ext cx="9984908" cy="4874086"/>
          </a:xfrm>
          <a:prstGeom prst="roundRect">
            <a:avLst>
              <a:gd name="adj" fmla="val 0"/>
            </a:avLst>
          </a:prstGeom>
          <a:gradFill rotWithShape="1">
            <a:gsLst>
              <a:gs pos="0">
                <a:srgbClr val="FFFFFF"/>
              </a:gs>
              <a:gs pos="100000">
                <a:srgbClr val="D6E6E1"/>
              </a:gs>
            </a:gsLst>
            <a:lin ang="5400000" scaled="1"/>
          </a:gradFill>
          <a:ln w="3175" cap="rnd" algn="ctr">
            <a:solidFill>
              <a:schemeClr val="bg2"/>
            </a:solidFill>
            <a:prstDash val="sysDot"/>
            <a:round/>
            <a:headEnd/>
            <a:tailEnd/>
          </a:ln>
        </p:spPr>
        <p:txBody>
          <a:bodyPr wrap="none" anchor="ctr"/>
          <a:lstStyle/>
          <a:p>
            <a:pPr algn="ctr">
              <a:spcBef>
                <a:spcPct val="0"/>
              </a:spcBef>
            </a:pPr>
            <a:endParaRPr lang="ko-KR" altLang="ko-KR" sz="1400">
              <a:solidFill>
                <a:srgbClr val="000000"/>
              </a:solidFill>
              <a:latin typeface="Arial Narrow" panose="020B0606020202030204" pitchFamily="34" charset="0"/>
              <a:ea typeface="굴림"/>
            </a:endParaRPr>
          </a:p>
        </p:txBody>
      </p:sp>
      <p:sp>
        <p:nvSpPr>
          <p:cNvPr id="45" name="TextBox 44"/>
          <p:cNvSpPr txBox="1"/>
          <p:nvPr/>
        </p:nvSpPr>
        <p:spPr>
          <a:xfrm>
            <a:off x="5991647" y="2045802"/>
            <a:ext cx="4584567" cy="4283056"/>
          </a:xfrm>
          <a:prstGeom prst="rect">
            <a:avLst/>
          </a:prstGeom>
          <a:noFill/>
          <a:ln>
            <a:noFill/>
          </a:ln>
          <a:effectLst/>
          <a:extLst/>
        </p:spPr>
        <p:txBody>
          <a:bodyPr wrap="square" lIns="78826" tIns="39414" rIns="78826" bIns="39414">
            <a:spAutoFit/>
          </a:bodyPr>
          <a:lstStyle>
            <a:defPPr>
              <a:defRPr lang="ko-KR"/>
            </a:defPPr>
            <a:lvl1pPr marL="168275" indent="-168275" defTabSz="788988" fontAlgn="base" latinLnBrk="0">
              <a:lnSpc>
                <a:spcPct val="102000"/>
              </a:lnSpc>
              <a:spcBef>
                <a:spcPct val="40000"/>
              </a:spcBef>
              <a:spcAft>
                <a:spcPct val="0"/>
              </a:spcAft>
              <a:buFontTx/>
              <a:buBlip>
                <a:blip r:embed="rId3"/>
              </a:buBlip>
              <a:defRPr kumimoji="1" sz="1400" b="1">
                <a:latin typeface="Arial Narrow" panose="020B0606020202030204" pitchFamily="34" charset="0"/>
                <a:ea typeface="LG스마트체 Regular" panose="020B0600000101010101" pitchFamily="50" charset="-127"/>
              </a:defRPr>
            </a:lvl1pPr>
            <a:lvl2pPr marL="334963" lvl="1" indent="-165100" defTabSz="788988" fontAlgn="base" latinLnBrk="0">
              <a:lnSpc>
                <a:spcPct val="102000"/>
              </a:lnSpc>
              <a:spcBef>
                <a:spcPct val="40000"/>
              </a:spcBef>
              <a:spcAft>
                <a:spcPct val="0"/>
              </a:spcAft>
              <a:buFontTx/>
              <a:buBlip>
                <a:blip r:embed="rId4"/>
              </a:buBlip>
              <a:defRPr kumimoji="1" sz="1200" b="0">
                <a:latin typeface="Arial Narrow" panose="020B0606020202030204" pitchFamily="34" charset="0"/>
                <a:ea typeface="LG스마트체 Regular" panose="020B0600000101010101" pitchFamily="50" charset="-127"/>
                <a:cs typeface="Arial Unicode MS" pitchFamily="50" charset="-127"/>
              </a:defRPr>
            </a:lvl2pPr>
            <a:lvl3pPr marL="788988" defTabSz="788988" fontAlgn="base">
              <a:spcBef>
                <a:spcPct val="0"/>
              </a:spcBef>
              <a:spcAft>
                <a:spcPct val="0"/>
              </a:spcAft>
              <a:defRPr kumimoji="1" sz="1200" b="1">
                <a:latin typeface="굴림" charset="-127"/>
                <a:ea typeface="굴림" charset="-127"/>
              </a:defRPr>
            </a:lvl3pPr>
            <a:lvl4pPr marL="1182688" defTabSz="788988" fontAlgn="base">
              <a:spcBef>
                <a:spcPct val="0"/>
              </a:spcBef>
              <a:spcAft>
                <a:spcPct val="0"/>
              </a:spcAft>
              <a:defRPr kumimoji="1" sz="1200" b="1">
                <a:latin typeface="굴림" charset="-127"/>
                <a:ea typeface="굴림" charset="-127"/>
              </a:defRPr>
            </a:lvl4pPr>
            <a:lvl5pPr marL="1576388" defTabSz="788988" fontAlgn="base">
              <a:spcBef>
                <a:spcPct val="0"/>
              </a:spcBef>
              <a:spcAft>
                <a:spcPct val="0"/>
              </a:spcAft>
              <a:defRPr kumimoji="1" sz="1200" b="1">
                <a:latin typeface="굴림" charset="-127"/>
                <a:ea typeface="굴림" charset="-127"/>
              </a:defRPr>
            </a:lvl5pPr>
            <a:lvl6pPr marL="2033588" defTabSz="788988" fontAlgn="base">
              <a:spcBef>
                <a:spcPct val="0"/>
              </a:spcBef>
              <a:spcAft>
                <a:spcPct val="0"/>
              </a:spcAft>
              <a:defRPr kumimoji="1" sz="1200" b="1">
                <a:latin typeface="굴림" charset="-127"/>
                <a:ea typeface="굴림" charset="-127"/>
              </a:defRPr>
            </a:lvl6pPr>
            <a:lvl7pPr marL="2490788" defTabSz="788988" fontAlgn="base">
              <a:spcBef>
                <a:spcPct val="0"/>
              </a:spcBef>
              <a:spcAft>
                <a:spcPct val="0"/>
              </a:spcAft>
              <a:defRPr kumimoji="1" sz="1200" b="1">
                <a:latin typeface="굴림" charset="-127"/>
                <a:ea typeface="굴림" charset="-127"/>
              </a:defRPr>
            </a:lvl7pPr>
            <a:lvl8pPr marL="2947988" defTabSz="788988" fontAlgn="base">
              <a:spcBef>
                <a:spcPct val="0"/>
              </a:spcBef>
              <a:spcAft>
                <a:spcPct val="0"/>
              </a:spcAft>
              <a:defRPr kumimoji="1" sz="1200" b="1">
                <a:latin typeface="굴림" charset="-127"/>
                <a:ea typeface="굴림" charset="-127"/>
              </a:defRPr>
            </a:lvl8pPr>
            <a:lvl9pPr marL="3405188" defTabSz="788988" fontAlgn="base">
              <a:spcBef>
                <a:spcPct val="0"/>
              </a:spcBef>
              <a:spcAft>
                <a:spcPct val="0"/>
              </a:spcAft>
              <a:defRPr kumimoji="1" sz="1200" b="1">
                <a:latin typeface="굴림" charset="-127"/>
                <a:ea typeface="굴림" charset="-127"/>
              </a:defRPr>
            </a:lvl9pPr>
          </a:lstStyle>
          <a:p>
            <a:r>
              <a:rPr lang="en-US" altLang="ko-KR" sz="1200" dirty="0">
                <a:solidFill>
                  <a:srgbClr val="000000"/>
                </a:solidFill>
              </a:rPr>
              <a:t>(1) </a:t>
            </a:r>
            <a:r>
              <a:rPr lang="ko-KR" altLang="en-US" sz="1200" dirty="0">
                <a:solidFill>
                  <a:srgbClr val="000000"/>
                </a:solidFill>
              </a:rPr>
              <a:t>미국 또는 버뮤다</a:t>
            </a:r>
            <a:r>
              <a:rPr lang="en-US" altLang="ko-KR" sz="1200" dirty="0">
                <a:solidFill>
                  <a:srgbClr val="000000"/>
                </a:solidFill>
              </a:rPr>
              <a:t>(</a:t>
            </a:r>
            <a:r>
              <a:rPr lang="ko-KR" altLang="en-US" sz="1200" dirty="0">
                <a:solidFill>
                  <a:srgbClr val="000000"/>
                </a:solidFill>
              </a:rPr>
              <a:t>모</a:t>
            </a:r>
            <a:r>
              <a:rPr lang="en-US" altLang="ko-KR" sz="1200" dirty="0">
                <a:solidFill>
                  <a:srgbClr val="000000"/>
                </a:solidFill>
              </a:rPr>
              <a:t>) - </a:t>
            </a:r>
            <a:r>
              <a:rPr lang="ko-KR" altLang="en-US" sz="1200" dirty="0">
                <a:solidFill>
                  <a:srgbClr val="000000"/>
                </a:solidFill>
              </a:rPr>
              <a:t>아일랜드</a:t>
            </a:r>
            <a:r>
              <a:rPr lang="en-US" altLang="ko-KR" sz="1200" dirty="0">
                <a:solidFill>
                  <a:srgbClr val="000000"/>
                </a:solidFill>
              </a:rPr>
              <a:t>(</a:t>
            </a:r>
            <a:r>
              <a:rPr lang="ko-KR" altLang="en-US" sz="1200" dirty="0">
                <a:solidFill>
                  <a:srgbClr val="000000"/>
                </a:solidFill>
              </a:rPr>
              <a:t>자</a:t>
            </a:r>
            <a:r>
              <a:rPr lang="en-US" altLang="ko-KR" sz="1200" dirty="0">
                <a:solidFill>
                  <a:srgbClr val="000000"/>
                </a:solidFill>
              </a:rPr>
              <a:t>) - </a:t>
            </a:r>
            <a:r>
              <a:rPr lang="ko-KR" altLang="en-US" sz="1200" dirty="0">
                <a:solidFill>
                  <a:srgbClr val="000000"/>
                </a:solidFill>
              </a:rPr>
              <a:t>아일랜드</a:t>
            </a:r>
            <a:r>
              <a:rPr lang="en-US" altLang="ko-KR" sz="1200" dirty="0">
                <a:solidFill>
                  <a:srgbClr val="000000"/>
                </a:solidFill>
              </a:rPr>
              <a:t>(</a:t>
            </a:r>
            <a:r>
              <a:rPr lang="ko-KR" altLang="en-US" sz="1200" dirty="0">
                <a:solidFill>
                  <a:srgbClr val="000000"/>
                </a:solidFill>
              </a:rPr>
              <a:t>손</a:t>
            </a:r>
            <a:r>
              <a:rPr lang="en-US" altLang="ko-KR" sz="1200" dirty="0">
                <a:solidFill>
                  <a:srgbClr val="000000"/>
                </a:solidFill>
              </a:rPr>
              <a:t>)    </a:t>
            </a:r>
            <a:r>
              <a:rPr lang="ko-KR" altLang="en-US" sz="1200" dirty="0">
                <a:solidFill>
                  <a:srgbClr val="000000"/>
                </a:solidFill>
              </a:rPr>
              <a:t>구조 형성</a:t>
            </a:r>
            <a:endParaRPr lang="en-US" altLang="ko-KR" sz="1200" dirty="0">
              <a:solidFill>
                <a:srgbClr val="000000"/>
              </a:solidFill>
            </a:endParaRPr>
          </a:p>
          <a:p>
            <a:pPr lvl="1"/>
            <a:r>
              <a:rPr lang="ko-KR" altLang="en-US" dirty="0">
                <a:solidFill>
                  <a:srgbClr val="000000"/>
                </a:solidFill>
              </a:rPr>
              <a:t>위 구조 형성 시 아일랜드 자회사는 비거주자로 간주되어 아일랜드에서 법인세 </a:t>
            </a:r>
            <a:r>
              <a:rPr lang="ko-KR" altLang="en-US" dirty="0" smtClean="0">
                <a:solidFill>
                  <a:srgbClr val="000000"/>
                </a:solidFill>
              </a:rPr>
              <a:t>미 과세</a:t>
            </a:r>
            <a:endParaRPr lang="en-US" altLang="ko-KR" dirty="0">
              <a:solidFill>
                <a:srgbClr val="000000"/>
              </a:solidFill>
            </a:endParaRPr>
          </a:p>
          <a:p>
            <a:pPr lvl="1"/>
            <a:r>
              <a:rPr lang="ko-KR" altLang="en-US" dirty="0">
                <a:solidFill>
                  <a:srgbClr val="000000"/>
                </a:solidFill>
              </a:rPr>
              <a:t>조세 피난처에 모회사 </a:t>
            </a:r>
            <a:r>
              <a:rPr lang="ko-KR" altLang="en-US" dirty="0" smtClean="0">
                <a:solidFill>
                  <a:srgbClr val="000000"/>
                </a:solidFill>
              </a:rPr>
              <a:t>설립 시 </a:t>
            </a:r>
            <a:r>
              <a:rPr lang="ko-KR" altLang="en-US" dirty="0">
                <a:solidFill>
                  <a:srgbClr val="000000"/>
                </a:solidFill>
              </a:rPr>
              <a:t>법인세 회피 가능</a:t>
            </a:r>
            <a:endParaRPr lang="en-US" altLang="ko-KR" dirty="0">
              <a:solidFill>
                <a:srgbClr val="000000"/>
              </a:solidFill>
            </a:endParaRPr>
          </a:p>
          <a:p>
            <a:r>
              <a:rPr lang="en-US" altLang="ko-KR" sz="1200" dirty="0">
                <a:solidFill>
                  <a:srgbClr val="000000"/>
                </a:solidFill>
              </a:rPr>
              <a:t>(2) </a:t>
            </a:r>
            <a:r>
              <a:rPr lang="ko-KR" altLang="en-US" sz="1200" dirty="0">
                <a:solidFill>
                  <a:srgbClr val="000000"/>
                </a:solidFill>
              </a:rPr>
              <a:t>가치산정 힘든 지식재산권</a:t>
            </a:r>
            <a:r>
              <a:rPr lang="en-US" altLang="ko-KR" sz="1200" dirty="0">
                <a:solidFill>
                  <a:srgbClr val="000000"/>
                </a:solidFill>
              </a:rPr>
              <a:t>, </a:t>
            </a:r>
            <a:r>
              <a:rPr lang="ko-KR" altLang="en-US" sz="1200" dirty="0">
                <a:solidFill>
                  <a:srgbClr val="000000"/>
                </a:solidFill>
              </a:rPr>
              <a:t>특허권을 저가 이전</a:t>
            </a:r>
            <a:endParaRPr lang="en-US" altLang="ko-KR" sz="1200" dirty="0">
              <a:solidFill>
                <a:srgbClr val="000000"/>
              </a:solidFill>
            </a:endParaRPr>
          </a:p>
          <a:p>
            <a:r>
              <a:rPr lang="en-US" altLang="ko-KR" sz="1200" dirty="0">
                <a:solidFill>
                  <a:srgbClr val="000000"/>
                </a:solidFill>
              </a:rPr>
              <a:t>(3) </a:t>
            </a:r>
            <a:r>
              <a:rPr lang="ko-KR" altLang="en-US" sz="1200" dirty="0">
                <a:solidFill>
                  <a:srgbClr val="000000"/>
                </a:solidFill>
              </a:rPr>
              <a:t>해외 법인 수익을 지재권 사용료 명목으로 네덜란드 법인을 경유</a:t>
            </a:r>
            <a:r>
              <a:rPr lang="en-US" altLang="ko-KR" sz="1200" dirty="0">
                <a:solidFill>
                  <a:srgbClr val="000000"/>
                </a:solidFill>
              </a:rPr>
              <a:t>,</a:t>
            </a:r>
            <a:r>
              <a:rPr lang="ko-KR" altLang="en-US" sz="1200" dirty="0">
                <a:solidFill>
                  <a:srgbClr val="000000"/>
                </a:solidFill>
              </a:rPr>
              <a:t> 회수하여  </a:t>
            </a:r>
            <a:r>
              <a:rPr lang="ko-KR" altLang="en-US" sz="1200" dirty="0" smtClean="0">
                <a:solidFill>
                  <a:srgbClr val="000000"/>
                </a:solidFill>
              </a:rPr>
              <a:t>원천징수 세</a:t>
            </a:r>
            <a:r>
              <a:rPr lang="en-US" altLang="ko-KR" sz="1200" dirty="0" smtClean="0">
                <a:solidFill>
                  <a:srgbClr val="000000"/>
                </a:solidFill>
              </a:rPr>
              <a:t> </a:t>
            </a:r>
            <a:r>
              <a:rPr lang="ko-KR" altLang="en-US" sz="1200" dirty="0" smtClean="0">
                <a:solidFill>
                  <a:srgbClr val="000000"/>
                </a:solidFill>
              </a:rPr>
              <a:t>회피</a:t>
            </a:r>
            <a:endParaRPr lang="en-US" altLang="ko-KR" sz="1200" dirty="0">
              <a:solidFill>
                <a:srgbClr val="000000"/>
              </a:solidFill>
            </a:endParaRPr>
          </a:p>
          <a:p>
            <a:pPr lvl="1"/>
            <a:r>
              <a:rPr lang="ko-KR" altLang="en-US" dirty="0">
                <a:solidFill>
                  <a:srgbClr val="000000"/>
                </a:solidFill>
              </a:rPr>
              <a:t>구글 해외 법인들은 아일랜드 자회사와 지재권 사용 계약</a:t>
            </a:r>
            <a:endParaRPr lang="en-US" altLang="ko-KR" dirty="0">
              <a:solidFill>
                <a:srgbClr val="000000"/>
              </a:solidFill>
            </a:endParaRPr>
          </a:p>
          <a:p>
            <a:pPr lvl="1"/>
            <a:r>
              <a:rPr lang="ko-KR" altLang="en-US" dirty="0">
                <a:solidFill>
                  <a:srgbClr val="000000"/>
                </a:solidFill>
              </a:rPr>
              <a:t>발생한 이익을 지재권 사용료와 상계</a:t>
            </a:r>
            <a:r>
              <a:rPr lang="en-US" altLang="ko-KR" dirty="0">
                <a:solidFill>
                  <a:srgbClr val="000000"/>
                </a:solidFill>
              </a:rPr>
              <a:t>,</a:t>
            </a:r>
            <a:r>
              <a:rPr lang="ko-KR" altLang="en-US" dirty="0">
                <a:solidFill>
                  <a:srgbClr val="000000"/>
                </a:solidFill>
              </a:rPr>
              <a:t> 최소화하여</a:t>
            </a:r>
            <a:r>
              <a:rPr lang="en-US" altLang="ko-KR" dirty="0">
                <a:solidFill>
                  <a:srgbClr val="000000"/>
                </a:solidFill>
              </a:rPr>
              <a:t> </a:t>
            </a:r>
            <a:r>
              <a:rPr lang="ko-KR" altLang="en-US" dirty="0">
                <a:solidFill>
                  <a:srgbClr val="000000"/>
                </a:solidFill>
              </a:rPr>
              <a:t>현지 법인세 회피</a:t>
            </a:r>
            <a:endParaRPr lang="en-US" altLang="ko-KR" dirty="0">
              <a:solidFill>
                <a:srgbClr val="000000"/>
              </a:solidFill>
            </a:endParaRPr>
          </a:p>
          <a:p>
            <a:pPr lvl="1"/>
            <a:r>
              <a:rPr lang="ko-KR" altLang="en-US" dirty="0">
                <a:solidFill>
                  <a:srgbClr val="000000"/>
                </a:solidFill>
              </a:rPr>
              <a:t>단</a:t>
            </a:r>
            <a:r>
              <a:rPr lang="en-US" altLang="ko-KR" dirty="0">
                <a:solidFill>
                  <a:srgbClr val="000000"/>
                </a:solidFill>
              </a:rPr>
              <a:t>, </a:t>
            </a:r>
            <a:r>
              <a:rPr lang="ko-KR" altLang="en-US" dirty="0">
                <a:solidFill>
                  <a:srgbClr val="000000"/>
                </a:solidFill>
              </a:rPr>
              <a:t>손회사에서 비거주자인 자회사로 로열티 이전 시 비거주자 송금 </a:t>
            </a:r>
            <a:r>
              <a:rPr lang="en-US" altLang="ko-KR" dirty="0">
                <a:solidFill>
                  <a:srgbClr val="000000"/>
                </a:solidFill>
              </a:rPr>
              <a:t>20% </a:t>
            </a:r>
            <a:r>
              <a:rPr lang="ko-KR" altLang="en-US" dirty="0" smtClean="0">
                <a:solidFill>
                  <a:srgbClr val="000000"/>
                </a:solidFill>
              </a:rPr>
              <a:t>원천징수 세 </a:t>
            </a:r>
            <a:r>
              <a:rPr lang="ko-KR" altLang="en-US" dirty="0">
                <a:solidFill>
                  <a:srgbClr val="000000"/>
                </a:solidFill>
              </a:rPr>
              <a:t>부과</a:t>
            </a:r>
            <a:r>
              <a:rPr lang="en-US" altLang="ko-KR" dirty="0">
                <a:solidFill>
                  <a:srgbClr val="000000"/>
                </a:solidFill>
              </a:rPr>
              <a:t>, </a:t>
            </a:r>
            <a:r>
              <a:rPr lang="ko-KR" altLang="en-US" dirty="0">
                <a:solidFill>
                  <a:srgbClr val="000000"/>
                </a:solidFill>
              </a:rPr>
              <a:t>회피 위해 네덜란드 법인 설립</a:t>
            </a:r>
            <a:endParaRPr lang="en-US" altLang="ko-KR" dirty="0">
              <a:solidFill>
                <a:srgbClr val="000000"/>
              </a:solidFill>
            </a:endParaRPr>
          </a:p>
          <a:p>
            <a:pPr lvl="1"/>
            <a:r>
              <a:rPr lang="en-US" altLang="ko-KR" dirty="0">
                <a:solidFill>
                  <a:srgbClr val="000000"/>
                </a:solidFill>
              </a:rPr>
              <a:t>EU </a:t>
            </a:r>
            <a:r>
              <a:rPr lang="ko-KR" altLang="en-US" dirty="0">
                <a:solidFill>
                  <a:srgbClr val="000000"/>
                </a:solidFill>
              </a:rPr>
              <a:t>역내 거래 활성화 위해 아일랜드</a:t>
            </a:r>
            <a:r>
              <a:rPr lang="en-US" altLang="ko-KR" dirty="0">
                <a:solidFill>
                  <a:srgbClr val="000000"/>
                </a:solidFill>
              </a:rPr>
              <a:t>-</a:t>
            </a:r>
            <a:r>
              <a:rPr lang="ko-KR" altLang="en-US" dirty="0">
                <a:solidFill>
                  <a:srgbClr val="000000"/>
                </a:solidFill>
              </a:rPr>
              <a:t>네덜란드 간 로열티 송금에 원천징수 배제한 조약을 활용</a:t>
            </a:r>
            <a:endParaRPr lang="en-US" altLang="ko-KR" dirty="0">
              <a:solidFill>
                <a:srgbClr val="000000"/>
              </a:solidFill>
            </a:endParaRPr>
          </a:p>
          <a:p>
            <a:r>
              <a:rPr lang="en-US" altLang="ko-KR" sz="1200" dirty="0">
                <a:solidFill>
                  <a:srgbClr val="000000"/>
                </a:solidFill>
              </a:rPr>
              <a:t>(4) </a:t>
            </a:r>
            <a:r>
              <a:rPr lang="ko-KR" altLang="en-US" sz="1200" dirty="0">
                <a:solidFill>
                  <a:srgbClr val="000000"/>
                </a:solidFill>
              </a:rPr>
              <a:t>아일랜드 자회사에 현금 축적</a:t>
            </a:r>
            <a:endParaRPr lang="en-US" altLang="ko-KR" sz="1200" dirty="0">
              <a:solidFill>
                <a:srgbClr val="000000"/>
              </a:solidFill>
            </a:endParaRPr>
          </a:p>
          <a:p>
            <a:pPr lvl="1"/>
            <a:r>
              <a:rPr lang="ko-KR" altLang="en-US" dirty="0">
                <a:solidFill>
                  <a:srgbClr val="000000"/>
                </a:solidFill>
              </a:rPr>
              <a:t>애플은 아일랜드에 </a:t>
            </a:r>
            <a:r>
              <a:rPr lang="en-US" altLang="ko-KR" dirty="0">
                <a:solidFill>
                  <a:srgbClr val="000000"/>
                </a:solidFill>
              </a:rPr>
              <a:t>102bn$ </a:t>
            </a:r>
            <a:r>
              <a:rPr lang="ko-KR" altLang="en-US" dirty="0">
                <a:solidFill>
                  <a:srgbClr val="000000"/>
                </a:solidFill>
              </a:rPr>
              <a:t>현금을 유보</a:t>
            </a:r>
            <a:endParaRPr lang="en-US" altLang="ko-KR" dirty="0">
              <a:solidFill>
                <a:srgbClr val="000000"/>
              </a:solidFill>
            </a:endParaRPr>
          </a:p>
          <a:p>
            <a:pPr lvl="1"/>
            <a:r>
              <a:rPr lang="ko-KR" altLang="en-US" dirty="0">
                <a:solidFill>
                  <a:srgbClr val="000000"/>
                </a:solidFill>
              </a:rPr>
              <a:t>미국 외 해외 수익에 대해 구글은 평균 </a:t>
            </a:r>
            <a:r>
              <a:rPr lang="en-US" altLang="ko-KR" dirty="0">
                <a:solidFill>
                  <a:srgbClr val="000000"/>
                </a:solidFill>
              </a:rPr>
              <a:t>2.4% , </a:t>
            </a:r>
            <a:r>
              <a:rPr lang="ko-KR" altLang="en-US" dirty="0">
                <a:solidFill>
                  <a:srgbClr val="000000"/>
                </a:solidFill>
              </a:rPr>
              <a:t>애플은 </a:t>
            </a:r>
            <a:r>
              <a:rPr lang="en-US" altLang="ko-KR" dirty="0">
                <a:solidFill>
                  <a:srgbClr val="000000"/>
                </a:solidFill>
              </a:rPr>
              <a:t>0.5~2% </a:t>
            </a:r>
            <a:r>
              <a:rPr lang="ko-KR" altLang="en-US" dirty="0">
                <a:solidFill>
                  <a:srgbClr val="000000"/>
                </a:solidFill>
              </a:rPr>
              <a:t>수준의 법인세만 납부</a:t>
            </a:r>
            <a:endParaRPr lang="en-US" altLang="ko-KR" dirty="0">
              <a:solidFill>
                <a:srgbClr val="000000"/>
              </a:solidFill>
            </a:endParaRPr>
          </a:p>
        </p:txBody>
      </p:sp>
      <p:sp>
        <p:nvSpPr>
          <p:cNvPr id="52" name="TextBox 51"/>
          <p:cNvSpPr txBox="1"/>
          <p:nvPr/>
        </p:nvSpPr>
        <p:spPr>
          <a:xfrm>
            <a:off x="1449748" y="6442639"/>
            <a:ext cx="3401456" cy="169277"/>
          </a:xfrm>
          <a:prstGeom prst="rect">
            <a:avLst/>
          </a:prstGeom>
          <a:noFill/>
          <a:ln>
            <a:noFill/>
          </a:ln>
          <a:effectLst/>
        </p:spPr>
        <p:txBody>
          <a:bodyPr wrap="square" lIns="0" tIns="0" rIns="0" bIns="0">
            <a:spAutoFit/>
          </a:bodyPr>
          <a:lstStyle>
            <a:defPPr>
              <a:defRPr lang="ko-KR"/>
            </a:defPPr>
            <a:lvl1pPr marL="85725" indent="-85725" defTabSz="788988" fontAlgn="base" latinLnBrk="0">
              <a:lnSpc>
                <a:spcPct val="110000"/>
              </a:lnSpc>
              <a:spcBef>
                <a:spcPct val="30000"/>
              </a:spcBef>
              <a:spcAft>
                <a:spcPct val="0"/>
              </a:spcAft>
              <a:buFontTx/>
              <a:buNone/>
              <a:defRPr kumimoji="1" sz="1000" b="0">
                <a:solidFill>
                  <a:srgbClr val="000000"/>
                </a:solidFill>
                <a:latin typeface="Arial Narrow" panose="020B0606020202030204" pitchFamily="34" charset="0"/>
                <a:ea typeface="LG스마트체 Light" panose="020B0600000101010101" pitchFamily="50" charset="-127"/>
                <a:cs typeface="Arial Unicode MS" pitchFamily="50" charset="-127"/>
              </a:defRPr>
            </a:lvl1pPr>
            <a:lvl2pPr marL="334963" lvl="1" indent="-165100" defTabSz="788988" fontAlgn="base" latinLnBrk="0">
              <a:lnSpc>
                <a:spcPct val="110000"/>
              </a:lnSpc>
              <a:spcBef>
                <a:spcPct val="30000"/>
              </a:spcBef>
              <a:spcAft>
                <a:spcPct val="0"/>
              </a:spcAft>
              <a:buFontTx/>
              <a:buBlip>
                <a:blip r:embed="rId4"/>
              </a:buBlip>
              <a:defRPr kumimoji="1" sz="1200" b="0">
                <a:solidFill>
                  <a:srgbClr val="000000"/>
                </a:solidFill>
                <a:latin typeface="LG스마트체 Regular" panose="020B0600000101010101" pitchFamily="50" charset="-127"/>
                <a:ea typeface="LG스마트체 Regular" panose="020B0600000101010101" pitchFamily="50" charset="-127"/>
                <a:cs typeface="Arial Unicode MS" pitchFamily="50" charset="-127"/>
              </a:defRPr>
            </a:lvl2pPr>
          </a:lstStyle>
          <a:p>
            <a:pPr marL="0" indent="0"/>
            <a:r>
              <a:rPr lang="en-US" altLang="ko-KR" dirty="0"/>
              <a:t>* </a:t>
            </a:r>
            <a:r>
              <a:rPr lang="ko-KR" altLang="en-US" dirty="0"/>
              <a:t>조세재정연구원</a:t>
            </a:r>
            <a:r>
              <a:rPr lang="en-US" altLang="ko-KR" dirty="0"/>
              <a:t>(`13.7), </a:t>
            </a:r>
            <a:r>
              <a:rPr lang="ko-KR" altLang="en-US" dirty="0"/>
              <a:t>지식재산연구원</a:t>
            </a:r>
            <a:r>
              <a:rPr lang="en-US" altLang="ko-KR" dirty="0"/>
              <a:t>(`16.3), </a:t>
            </a:r>
            <a:r>
              <a:rPr lang="ko-KR" altLang="en-US" dirty="0"/>
              <a:t>언론 취합</a:t>
            </a:r>
          </a:p>
        </p:txBody>
      </p:sp>
      <p:sp>
        <p:nvSpPr>
          <p:cNvPr id="17" name="직사각형 16"/>
          <p:cNvSpPr/>
          <p:nvPr/>
        </p:nvSpPr>
        <p:spPr bwMode="auto">
          <a:xfrm>
            <a:off x="3008473" y="2175461"/>
            <a:ext cx="1252407" cy="311162"/>
          </a:xfrm>
          <a:prstGeom prst="rect">
            <a:avLst/>
          </a:prstGeom>
          <a:solidFill>
            <a:schemeClr val="bg1"/>
          </a:solidFill>
          <a:ln>
            <a:solidFill>
              <a:schemeClr val="bg1">
                <a:lumMod val="75000"/>
              </a:schemeClr>
            </a:solidFill>
          </a:ln>
          <a:effectLst>
            <a:outerShdw blurRad="50800" dist="38100" dir="2700000" algn="tl" rotWithShape="0">
              <a:prstClr val="black">
                <a:alpha val="40000"/>
              </a:prstClr>
            </a:outerShdw>
          </a:effectLst>
          <a:extLst/>
        </p:spPr>
        <p:txBody>
          <a:bodyPr vert="horz" wrap="square" lIns="78826" tIns="39414" rIns="78826" bIns="39414" numCol="1" rtlCol="0" anchor="ctr" anchorCtr="0" compatLnSpc="1">
            <a:prstTxWarp prst="textNoShape">
              <a:avLst/>
            </a:prstTxWarp>
            <a:noAutofit/>
          </a:bodyPr>
          <a:lstStyle/>
          <a:p>
            <a:pPr algn="ctr" defTabSz="788988" fontAlgn="base" latinLnBrk="0">
              <a:lnSpc>
                <a:spcPct val="105000"/>
              </a:lnSpc>
              <a:spcBef>
                <a:spcPct val="50000"/>
              </a:spcBef>
              <a:spcAft>
                <a:spcPct val="0"/>
              </a:spcAft>
            </a:pPr>
            <a:r>
              <a:rPr kumimoji="1" lang="ko-KR" altLang="en-US" sz="1300" b="1" dirty="0">
                <a:solidFill>
                  <a:srgbClr val="000000"/>
                </a:solidFill>
                <a:latin typeface="LG스마트체 SemiBold" pitchFamily="50" charset="-127"/>
                <a:ea typeface="LG스마트체 SemiBold" pitchFamily="50" charset="-127"/>
                <a:cs typeface="Arial Unicode MS" pitchFamily="50" charset="-127"/>
              </a:rPr>
              <a:t>미국 </a:t>
            </a:r>
            <a:r>
              <a:rPr kumimoji="1" lang="ko-KR" altLang="en-US" sz="1200" b="1" dirty="0">
                <a:solidFill>
                  <a:srgbClr val="000000"/>
                </a:solidFill>
                <a:latin typeface="LG스마트체 SemiBold" pitchFamily="50" charset="-127"/>
                <a:ea typeface="LG스마트체 SemiBold" pitchFamily="50" charset="-127"/>
                <a:cs typeface="Arial Unicode MS" pitchFamily="50" charset="-127"/>
              </a:rPr>
              <a:t>본사</a:t>
            </a:r>
            <a:endParaRPr kumimoji="1" lang="en-US" altLang="ko-KR" sz="1200" b="1" dirty="0">
              <a:solidFill>
                <a:srgbClr val="000000"/>
              </a:solidFill>
              <a:latin typeface="LG스마트체 SemiBold" pitchFamily="50" charset="-127"/>
              <a:ea typeface="LG스마트체 SemiBold" pitchFamily="50" charset="-127"/>
              <a:cs typeface="Arial Unicode MS" pitchFamily="50" charset="-127"/>
            </a:endParaRPr>
          </a:p>
        </p:txBody>
      </p:sp>
      <p:sp>
        <p:nvSpPr>
          <p:cNvPr id="18" name="직사각형 17"/>
          <p:cNvSpPr/>
          <p:nvPr/>
        </p:nvSpPr>
        <p:spPr bwMode="auto">
          <a:xfrm>
            <a:off x="3008473" y="2980446"/>
            <a:ext cx="1252407" cy="458475"/>
          </a:xfrm>
          <a:prstGeom prst="rect">
            <a:avLst/>
          </a:prstGeom>
          <a:solidFill>
            <a:schemeClr val="bg1"/>
          </a:solidFill>
          <a:ln>
            <a:solidFill>
              <a:schemeClr val="bg1">
                <a:lumMod val="75000"/>
              </a:schemeClr>
            </a:solidFill>
          </a:ln>
          <a:effectLst>
            <a:outerShdw blurRad="50800" dist="38100" dir="2700000" algn="tl" rotWithShape="0">
              <a:prstClr val="black">
                <a:alpha val="40000"/>
              </a:prstClr>
            </a:outerShdw>
          </a:effectLst>
          <a:extLst/>
        </p:spPr>
        <p:txBody>
          <a:bodyPr vert="horz" wrap="square" lIns="36000" tIns="39414" rIns="36000" bIns="39414" numCol="1" rtlCol="0" anchor="ctr" anchorCtr="0" compatLnSpc="1">
            <a:prstTxWarp prst="textNoShape">
              <a:avLst/>
            </a:prstTxWarp>
            <a:noAutofit/>
          </a:bodyPr>
          <a:lstStyle/>
          <a:p>
            <a:pPr algn="ctr" defTabSz="788988" fontAlgn="base" latinLnBrk="0">
              <a:lnSpc>
                <a:spcPct val="105000"/>
              </a:lnSpc>
              <a:spcBef>
                <a:spcPct val="50000"/>
              </a:spcBef>
              <a:spcAft>
                <a:spcPct val="0"/>
              </a:spcAft>
            </a:pPr>
            <a:r>
              <a:rPr kumimoji="1" lang="ko-KR" altLang="en-US" sz="1300" b="1" dirty="0">
                <a:solidFill>
                  <a:srgbClr val="000000"/>
                </a:solidFill>
                <a:latin typeface="LG스마트체 SemiBold" pitchFamily="50" charset="-127"/>
                <a:ea typeface="LG스마트체 SemiBold" pitchFamily="50" charset="-127"/>
                <a:cs typeface="Arial Unicode MS" pitchFamily="50" charset="-127"/>
              </a:rPr>
              <a:t>구글 </a:t>
            </a:r>
            <a:r>
              <a:rPr kumimoji="1" lang="ko-KR" altLang="en-US" sz="1200" b="1" dirty="0">
                <a:solidFill>
                  <a:srgbClr val="000000"/>
                </a:solidFill>
                <a:latin typeface="LG스마트체 SemiBold" pitchFamily="50" charset="-127"/>
                <a:ea typeface="LG스마트체 SemiBold" pitchFamily="50" charset="-127"/>
                <a:cs typeface="Arial Unicode MS" pitchFamily="50" charset="-127"/>
              </a:rPr>
              <a:t>아일랜드</a:t>
            </a:r>
            <a:r>
              <a:rPr kumimoji="1" lang="en-US" altLang="ko-KR" sz="1300" b="1" dirty="0">
                <a:solidFill>
                  <a:srgbClr val="000000"/>
                </a:solidFill>
                <a:latin typeface="LG스마트체 SemiBold" pitchFamily="50" charset="-127"/>
                <a:ea typeface="LG스마트체 SemiBold" pitchFamily="50" charset="-127"/>
                <a:cs typeface="Arial Unicode MS" pitchFamily="50" charset="-127"/>
              </a:rPr>
              <a:t>(</a:t>
            </a:r>
            <a:r>
              <a:rPr kumimoji="1" lang="ko-KR" altLang="en-US" sz="1300" b="1" dirty="0">
                <a:solidFill>
                  <a:srgbClr val="000000"/>
                </a:solidFill>
                <a:latin typeface="LG스마트체 SemiBold" pitchFamily="50" charset="-127"/>
                <a:ea typeface="LG스마트체 SemiBold" pitchFamily="50" charset="-127"/>
                <a:cs typeface="Arial Unicode MS" pitchFamily="50" charset="-127"/>
              </a:rPr>
              <a:t>子</a:t>
            </a:r>
            <a:r>
              <a:rPr kumimoji="1" lang="en-US" altLang="ko-KR" sz="1300" b="1" dirty="0">
                <a:solidFill>
                  <a:srgbClr val="000000"/>
                </a:solidFill>
                <a:latin typeface="LG스마트체 SemiBold" pitchFamily="50" charset="-127"/>
                <a:ea typeface="LG스마트체 SemiBold" pitchFamily="50" charset="-127"/>
                <a:cs typeface="Arial Unicode MS" pitchFamily="50" charset="-127"/>
              </a:rPr>
              <a:t>)</a:t>
            </a:r>
          </a:p>
        </p:txBody>
      </p:sp>
      <p:sp>
        <p:nvSpPr>
          <p:cNvPr id="19" name="직사각형 18"/>
          <p:cNvSpPr/>
          <p:nvPr/>
        </p:nvSpPr>
        <p:spPr bwMode="auto">
          <a:xfrm>
            <a:off x="3008473" y="3929767"/>
            <a:ext cx="1252407" cy="311162"/>
          </a:xfrm>
          <a:prstGeom prst="rect">
            <a:avLst/>
          </a:prstGeom>
          <a:solidFill>
            <a:schemeClr val="bg1"/>
          </a:solidFill>
          <a:ln>
            <a:solidFill>
              <a:schemeClr val="bg1">
                <a:lumMod val="75000"/>
              </a:schemeClr>
            </a:solidFill>
          </a:ln>
          <a:effectLst>
            <a:outerShdw blurRad="50800" dist="38100" dir="2700000" algn="tl" rotWithShape="0">
              <a:prstClr val="black">
                <a:alpha val="40000"/>
              </a:prstClr>
            </a:outerShdw>
          </a:effectLst>
          <a:extLst/>
        </p:spPr>
        <p:txBody>
          <a:bodyPr vert="horz" wrap="square" lIns="36000" tIns="39414" rIns="36000" bIns="39414" numCol="1" rtlCol="0" anchor="ctr" anchorCtr="0" compatLnSpc="1">
            <a:prstTxWarp prst="textNoShape">
              <a:avLst/>
            </a:prstTxWarp>
            <a:noAutofit/>
          </a:bodyPr>
          <a:lstStyle/>
          <a:p>
            <a:pPr algn="ctr" defTabSz="788988" fontAlgn="base" latinLnBrk="0">
              <a:lnSpc>
                <a:spcPct val="105000"/>
              </a:lnSpc>
              <a:spcBef>
                <a:spcPct val="50000"/>
              </a:spcBef>
              <a:spcAft>
                <a:spcPct val="0"/>
              </a:spcAft>
            </a:pPr>
            <a:r>
              <a:rPr kumimoji="1" lang="ko-KR" altLang="en-US" sz="1200" b="1" dirty="0">
                <a:solidFill>
                  <a:srgbClr val="000000"/>
                </a:solidFill>
                <a:latin typeface="LG스마트체 SemiBold" pitchFamily="50" charset="-127"/>
                <a:ea typeface="LG스마트체 SemiBold" pitchFamily="50" charset="-127"/>
                <a:cs typeface="Arial Unicode MS" pitchFamily="50" charset="-127"/>
              </a:rPr>
              <a:t>아일랜드 </a:t>
            </a:r>
            <a:r>
              <a:rPr kumimoji="1" lang="ko-KR" altLang="en-US" sz="1200" b="1" dirty="0" err="1">
                <a:solidFill>
                  <a:srgbClr val="000000"/>
                </a:solidFill>
                <a:latin typeface="LG스마트체 SemiBold" pitchFamily="50" charset="-127"/>
                <a:ea typeface="LG스마트체 SemiBold" pitchFamily="50" charset="-127"/>
                <a:cs typeface="Arial Unicode MS" pitchFamily="50" charset="-127"/>
              </a:rPr>
              <a:t>손회사</a:t>
            </a:r>
            <a:endParaRPr kumimoji="1" lang="en-US" altLang="ko-KR" sz="1200" b="1" dirty="0">
              <a:solidFill>
                <a:srgbClr val="000000"/>
              </a:solidFill>
              <a:latin typeface="LG스마트체 SemiBold" pitchFamily="50" charset="-127"/>
              <a:ea typeface="LG스마트체 SemiBold" pitchFamily="50" charset="-127"/>
              <a:cs typeface="Arial Unicode MS" pitchFamily="50" charset="-127"/>
            </a:endParaRPr>
          </a:p>
        </p:txBody>
      </p:sp>
      <p:sp>
        <p:nvSpPr>
          <p:cNvPr id="20" name="직사각형 19"/>
          <p:cNvSpPr/>
          <p:nvPr/>
        </p:nvSpPr>
        <p:spPr bwMode="auto">
          <a:xfrm>
            <a:off x="1536482" y="3449811"/>
            <a:ext cx="1252407" cy="311162"/>
          </a:xfrm>
          <a:prstGeom prst="rect">
            <a:avLst/>
          </a:prstGeom>
          <a:solidFill>
            <a:schemeClr val="bg1"/>
          </a:solidFill>
          <a:ln>
            <a:solidFill>
              <a:schemeClr val="bg1">
                <a:lumMod val="75000"/>
              </a:schemeClr>
            </a:solidFill>
          </a:ln>
          <a:effectLst>
            <a:outerShdw blurRad="50800" dist="38100" dir="2700000" algn="tl" rotWithShape="0">
              <a:prstClr val="black">
                <a:alpha val="40000"/>
              </a:prstClr>
            </a:outerShdw>
          </a:effectLst>
          <a:extLst/>
        </p:spPr>
        <p:txBody>
          <a:bodyPr vert="horz" wrap="square" lIns="78826" tIns="39414" rIns="78826" bIns="39414" numCol="1" rtlCol="0" anchor="ctr" anchorCtr="0" compatLnSpc="1">
            <a:prstTxWarp prst="textNoShape">
              <a:avLst/>
            </a:prstTxWarp>
            <a:noAutofit/>
          </a:bodyPr>
          <a:lstStyle/>
          <a:p>
            <a:pPr algn="ctr" defTabSz="788988" fontAlgn="base" latinLnBrk="0">
              <a:lnSpc>
                <a:spcPct val="105000"/>
              </a:lnSpc>
              <a:spcBef>
                <a:spcPct val="50000"/>
              </a:spcBef>
              <a:spcAft>
                <a:spcPct val="0"/>
              </a:spcAft>
            </a:pPr>
            <a:r>
              <a:rPr kumimoji="1" lang="ko-KR" altLang="en-US" sz="1200" b="1" dirty="0">
                <a:solidFill>
                  <a:srgbClr val="000000"/>
                </a:solidFill>
                <a:latin typeface="LG스마트체 SemiBold" pitchFamily="50" charset="-127"/>
                <a:ea typeface="LG스마트체 SemiBold" pitchFamily="50" charset="-127"/>
                <a:cs typeface="Arial Unicode MS" pitchFamily="50" charset="-127"/>
              </a:rPr>
              <a:t>네덜란드 법인</a:t>
            </a:r>
            <a:endParaRPr kumimoji="1" lang="en-US" altLang="ko-KR" sz="1200" b="1" dirty="0">
              <a:solidFill>
                <a:srgbClr val="000000"/>
              </a:solidFill>
              <a:latin typeface="LG스마트체 SemiBold" pitchFamily="50" charset="-127"/>
              <a:ea typeface="LG스마트체 SemiBold" pitchFamily="50" charset="-127"/>
              <a:cs typeface="Arial Unicode MS" pitchFamily="50" charset="-127"/>
            </a:endParaRPr>
          </a:p>
        </p:txBody>
      </p:sp>
      <p:sp>
        <p:nvSpPr>
          <p:cNvPr id="21" name="직사각형 20"/>
          <p:cNvSpPr/>
          <p:nvPr/>
        </p:nvSpPr>
        <p:spPr bwMode="auto">
          <a:xfrm>
            <a:off x="4460308" y="2175461"/>
            <a:ext cx="1252407" cy="311162"/>
          </a:xfrm>
          <a:prstGeom prst="rect">
            <a:avLst/>
          </a:prstGeom>
          <a:solidFill>
            <a:schemeClr val="bg1"/>
          </a:solidFill>
          <a:ln>
            <a:solidFill>
              <a:schemeClr val="bg1">
                <a:lumMod val="75000"/>
              </a:schemeClr>
            </a:solidFill>
          </a:ln>
          <a:effectLst>
            <a:outerShdw blurRad="50800" dist="38100" dir="2700000" algn="tl" rotWithShape="0">
              <a:prstClr val="black">
                <a:alpha val="40000"/>
              </a:prstClr>
            </a:outerShdw>
          </a:effectLst>
          <a:extLst/>
        </p:spPr>
        <p:txBody>
          <a:bodyPr vert="horz" wrap="square" lIns="78826" tIns="39414" rIns="78826" bIns="39414" numCol="1" rtlCol="0" anchor="ctr" anchorCtr="0" compatLnSpc="1">
            <a:prstTxWarp prst="textNoShape">
              <a:avLst/>
            </a:prstTxWarp>
            <a:noAutofit/>
          </a:bodyPr>
          <a:lstStyle/>
          <a:p>
            <a:pPr algn="ctr" defTabSz="788988" fontAlgn="base" latinLnBrk="0">
              <a:lnSpc>
                <a:spcPct val="105000"/>
              </a:lnSpc>
              <a:spcBef>
                <a:spcPct val="50000"/>
              </a:spcBef>
              <a:spcAft>
                <a:spcPct val="0"/>
              </a:spcAft>
            </a:pPr>
            <a:r>
              <a:rPr kumimoji="1" lang="ko-KR" altLang="en-US" sz="1200" b="1" dirty="0">
                <a:solidFill>
                  <a:srgbClr val="000000"/>
                </a:solidFill>
                <a:latin typeface="LG스마트체 SemiBold" pitchFamily="50" charset="-127"/>
                <a:ea typeface="LG스마트체 SemiBold" pitchFamily="50" charset="-127"/>
                <a:cs typeface="Arial Unicode MS" pitchFamily="50" charset="-127"/>
              </a:rPr>
              <a:t>버뮤다 법인 </a:t>
            </a:r>
            <a:r>
              <a:rPr kumimoji="1" lang="en-US" altLang="ko-KR" sz="1200" b="1" dirty="0">
                <a:solidFill>
                  <a:srgbClr val="000000"/>
                </a:solidFill>
                <a:latin typeface="LG스마트체 SemiBold" pitchFamily="50" charset="-127"/>
                <a:ea typeface="LG스마트체 SemiBold" pitchFamily="50" charset="-127"/>
                <a:cs typeface="Arial Unicode MS" pitchFamily="50" charset="-127"/>
              </a:rPr>
              <a:t>(</a:t>
            </a:r>
            <a:r>
              <a:rPr kumimoji="1" lang="ko-KR" altLang="en-US" sz="1200" b="1" dirty="0">
                <a:solidFill>
                  <a:srgbClr val="000000"/>
                </a:solidFill>
                <a:latin typeface="LG스마트체 SemiBold" pitchFamily="50" charset="-127"/>
                <a:ea typeface="LG스마트체 SemiBold" pitchFamily="50" charset="-127"/>
                <a:cs typeface="Arial Unicode MS" pitchFamily="50" charset="-127"/>
              </a:rPr>
              <a:t>母</a:t>
            </a:r>
            <a:r>
              <a:rPr kumimoji="1" lang="en-US" altLang="ko-KR" sz="1200" b="1" dirty="0">
                <a:solidFill>
                  <a:srgbClr val="000000"/>
                </a:solidFill>
                <a:latin typeface="LG스마트체 SemiBold" pitchFamily="50" charset="-127"/>
                <a:ea typeface="LG스마트체 SemiBold" pitchFamily="50" charset="-127"/>
                <a:cs typeface="Arial Unicode MS" pitchFamily="50" charset="-127"/>
              </a:rPr>
              <a:t>)</a:t>
            </a:r>
          </a:p>
        </p:txBody>
      </p:sp>
      <p:cxnSp>
        <p:nvCxnSpPr>
          <p:cNvPr id="6" name="직선 화살표 연결선 5"/>
          <p:cNvCxnSpPr>
            <a:stCxn id="20" idx="0"/>
            <a:endCxn id="18" idx="1"/>
          </p:cNvCxnSpPr>
          <p:nvPr/>
        </p:nvCxnSpPr>
        <p:spPr bwMode="auto">
          <a:xfrm flipV="1">
            <a:off x="2162686" y="3209683"/>
            <a:ext cx="845787" cy="240128"/>
          </a:xfrm>
          <a:prstGeom prst="straightConnector1">
            <a:avLst/>
          </a:prstGeom>
          <a:noFill/>
          <a:ln w="28575" cap="flat" cmpd="sng" algn="ctr">
            <a:solidFill>
              <a:schemeClr val="tx1">
                <a:lumMod val="95000"/>
                <a:lumOff val="5000"/>
              </a:schemeClr>
            </a:solidFill>
            <a:prstDash val="solid"/>
            <a:round/>
            <a:headEnd type="none" w="med" len="med"/>
            <a:tailEnd type="triangl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직선 화살표 연결선 22"/>
          <p:cNvCxnSpPr>
            <a:stCxn id="18" idx="2"/>
            <a:endCxn id="19" idx="0"/>
          </p:cNvCxnSpPr>
          <p:nvPr/>
        </p:nvCxnSpPr>
        <p:spPr bwMode="auto">
          <a:xfrm>
            <a:off x="3634676" y="3438921"/>
            <a:ext cx="0" cy="490847"/>
          </a:xfrm>
          <a:prstGeom prst="straightConnector1">
            <a:avLst/>
          </a:prstGeom>
          <a:noFill/>
          <a:ln w="25400" cap="flat" cmpd="sng" algn="ctr">
            <a:solidFill>
              <a:schemeClr val="bg1">
                <a:lumMod val="65000"/>
                <a:alpha val="77000"/>
              </a:schemeClr>
            </a:solidFill>
            <a:prstDash val="solid"/>
            <a:round/>
            <a:headEnd type="none" w="med" len="med"/>
            <a:tailEnd type="triangl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직선 화살표 연결선 26"/>
          <p:cNvCxnSpPr>
            <a:stCxn id="20" idx="2"/>
            <a:endCxn id="19" idx="1"/>
          </p:cNvCxnSpPr>
          <p:nvPr/>
        </p:nvCxnSpPr>
        <p:spPr bwMode="auto">
          <a:xfrm>
            <a:off x="2162686" y="3760974"/>
            <a:ext cx="845787" cy="324375"/>
          </a:xfrm>
          <a:prstGeom prst="straightConnector1">
            <a:avLst/>
          </a:prstGeom>
          <a:noFill/>
          <a:ln w="28575" cap="flat" cmpd="sng" algn="ctr">
            <a:solidFill>
              <a:schemeClr val="tx1">
                <a:lumMod val="95000"/>
                <a:lumOff val="5000"/>
              </a:schemeClr>
            </a:solidFill>
            <a:prstDash val="solid"/>
            <a:round/>
            <a:headEnd type="triangl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0" name="직선 화살표 연결선 29"/>
          <p:cNvCxnSpPr>
            <a:stCxn id="17" idx="2"/>
            <a:endCxn id="18" idx="0"/>
          </p:cNvCxnSpPr>
          <p:nvPr/>
        </p:nvCxnSpPr>
        <p:spPr bwMode="auto">
          <a:xfrm>
            <a:off x="3634676" y="2486623"/>
            <a:ext cx="0" cy="493822"/>
          </a:xfrm>
          <a:prstGeom prst="straightConnector1">
            <a:avLst/>
          </a:prstGeom>
          <a:noFill/>
          <a:ln w="25400" cap="flat" cmpd="sng" algn="ctr">
            <a:solidFill>
              <a:schemeClr val="bg1">
                <a:lumMod val="50000"/>
              </a:schemeClr>
            </a:solidFill>
            <a:prstDash val="dash"/>
            <a:round/>
            <a:headEnd type="none" w="med" len="med"/>
            <a:tailEnd type="triangl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직선 화살표 연결선 32"/>
          <p:cNvCxnSpPr>
            <a:stCxn id="21" idx="2"/>
            <a:endCxn id="18" idx="0"/>
          </p:cNvCxnSpPr>
          <p:nvPr/>
        </p:nvCxnSpPr>
        <p:spPr bwMode="auto">
          <a:xfrm flipH="1">
            <a:off x="3634677" y="2486623"/>
            <a:ext cx="1451835" cy="493822"/>
          </a:xfrm>
          <a:prstGeom prst="straightConnector1">
            <a:avLst/>
          </a:prstGeom>
          <a:noFill/>
          <a:ln w="25400" cap="flat" cmpd="sng" algn="ctr">
            <a:solidFill>
              <a:schemeClr val="bg1">
                <a:lumMod val="75000"/>
              </a:schemeClr>
            </a:solidFill>
            <a:prstDash val="solid"/>
            <a:round/>
            <a:headEnd type="none" w="med" len="med"/>
            <a:tailEnd type="triangl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1" name="TextBox 30"/>
          <p:cNvSpPr txBox="1"/>
          <p:nvPr/>
        </p:nvSpPr>
        <p:spPr>
          <a:xfrm>
            <a:off x="1937430" y="2586958"/>
            <a:ext cx="1729291" cy="276999"/>
          </a:xfrm>
          <a:prstGeom prst="rect">
            <a:avLst/>
          </a:prstGeom>
          <a:noFill/>
        </p:spPr>
        <p:txBody>
          <a:bodyPr wrap="square" rtlCol="0">
            <a:spAutoFit/>
          </a:bodyPr>
          <a:lstStyle/>
          <a:p>
            <a:pPr algn="r"/>
            <a:r>
              <a:rPr lang="en-US" altLang="ko-KR" sz="1200" dirty="0">
                <a:solidFill>
                  <a:srgbClr val="000000"/>
                </a:solidFill>
                <a:latin typeface="LG스마트체 Light" panose="020B0600000101010101" pitchFamily="50" charset="-127"/>
                <a:ea typeface="LG스마트체 Light" panose="020B0600000101010101" pitchFamily="50" charset="-127"/>
              </a:rPr>
              <a:t>(2) </a:t>
            </a:r>
            <a:r>
              <a:rPr lang="ko-KR" altLang="en-US" sz="1200" dirty="0">
                <a:solidFill>
                  <a:srgbClr val="000000"/>
                </a:solidFill>
                <a:latin typeface="LG스마트체 Light" panose="020B0600000101010101" pitchFamily="50" charset="-127"/>
                <a:ea typeface="LG스마트체 Light" panose="020B0600000101010101" pitchFamily="50" charset="-127"/>
              </a:rPr>
              <a:t>저가에 특허 이전</a:t>
            </a:r>
          </a:p>
        </p:txBody>
      </p:sp>
      <p:sp>
        <p:nvSpPr>
          <p:cNvPr id="37" name="TextBox 36"/>
          <p:cNvSpPr txBox="1"/>
          <p:nvPr/>
        </p:nvSpPr>
        <p:spPr>
          <a:xfrm>
            <a:off x="4352972" y="2666656"/>
            <a:ext cx="785793" cy="276999"/>
          </a:xfrm>
          <a:prstGeom prst="rect">
            <a:avLst/>
          </a:prstGeom>
          <a:noFill/>
        </p:spPr>
        <p:txBody>
          <a:bodyPr wrap="none" rtlCol="0">
            <a:spAutoFit/>
          </a:bodyPr>
          <a:lstStyle/>
          <a:p>
            <a:r>
              <a:rPr lang="en-US" altLang="ko-KR" sz="1200" dirty="0">
                <a:solidFill>
                  <a:srgbClr val="000000"/>
                </a:solidFill>
                <a:latin typeface="LG스마트체 Light" panose="020B0600000101010101" pitchFamily="50" charset="-127"/>
                <a:ea typeface="LG스마트체 Light" panose="020B0600000101010101" pitchFamily="50" charset="-127"/>
              </a:rPr>
              <a:t>(1) </a:t>
            </a:r>
            <a:r>
              <a:rPr lang="ko-KR" altLang="en-US" sz="1200" dirty="0">
                <a:solidFill>
                  <a:srgbClr val="000000"/>
                </a:solidFill>
                <a:latin typeface="LG스마트체 Light" panose="020B0600000101010101" pitchFamily="50" charset="-127"/>
                <a:ea typeface="LG스마트체 Light" panose="020B0600000101010101" pitchFamily="50" charset="-127"/>
              </a:rPr>
              <a:t>지배</a:t>
            </a:r>
          </a:p>
        </p:txBody>
      </p:sp>
      <p:sp>
        <p:nvSpPr>
          <p:cNvPr id="38" name="TextBox 37"/>
          <p:cNvSpPr txBox="1"/>
          <p:nvPr/>
        </p:nvSpPr>
        <p:spPr>
          <a:xfrm>
            <a:off x="2901339" y="3578453"/>
            <a:ext cx="785793" cy="276999"/>
          </a:xfrm>
          <a:prstGeom prst="rect">
            <a:avLst/>
          </a:prstGeom>
          <a:noFill/>
        </p:spPr>
        <p:txBody>
          <a:bodyPr wrap="none" rtlCol="0">
            <a:spAutoFit/>
          </a:bodyPr>
          <a:lstStyle/>
          <a:p>
            <a:r>
              <a:rPr lang="en-US" altLang="ko-KR" sz="1200" dirty="0">
                <a:solidFill>
                  <a:srgbClr val="000000"/>
                </a:solidFill>
                <a:latin typeface="LG스마트체 Light" panose="020B0600000101010101" pitchFamily="50" charset="-127"/>
                <a:ea typeface="LG스마트체 Light" panose="020B0600000101010101" pitchFamily="50" charset="-127"/>
              </a:rPr>
              <a:t>(1) </a:t>
            </a:r>
            <a:r>
              <a:rPr lang="ko-KR" altLang="en-US" sz="1200" dirty="0">
                <a:solidFill>
                  <a:srgbClr val="000000"/>
                </a:solidFill>
                <a:latin typeface="LG스마트체 Light" panose="020B0600000101010101" pitchFamily="50" charset="-127"/>
                <a:ea typeface="LG스마트체 Light" panose="020B0600000101010101" pitchFamily="50" charset="-127"/>
              </a:rPr>
              <a:t>지배</a:t>
            </a:r>
          </a:p>
        </p:txBody>
      </p:sp>
      <p:sp>
        <p:nvSpPr>
          <p:cNvPr id="39" name="TextBox 38"/>
          <p:cNvSpPr txBox="1"/>
          <p:nvPr/>
        </p:nvSpPr>
        <p:spPr>
          <a:xfrm>
            <a:off x="2679013" y="4283978"/>
            <a:ext cx="973343" cy="461665"/>
          </a:xfrm>
          <a:prstGeom prst="rect">
            <a:avLst/>
          </a:prstGeom>
          <a:noFill/>
        </p:spPr>
        <p:txBody>
          <a:bodyPr wrap="none" rtlCol="0">
            <a:spAutoFit/>
          </a:bodyPr>
          <a:lstStyle/>
          <a:p>
            <a:r>
              <a:rPr lang="en-US" altLang="ko-KR" sz="1200" dirty="0">
                <a:solidFill>
                  <a:srgbClr val="000000"/>
                </a:solidFill>
                <a:latin typeface="LG스마트체 Light" panose="020B0600000101010101" pitchFamily="50" charset="-127"/>
                <a:ea typeface="LG스마트체 Light" panose="020B0600000101010101" pitchFamily="50" charset="-127"/>
              </a:rPr>
              <a:t>(3) </a:t>
            </a:r>
            <a:r>
              <a:rPr lang="ko-KR" altLang="en-US" sz="1200" dirty="0">
                <a:solidFill>
                  <a:srgbClr val="000000"/>
                </a:solidFill>
                <a:latin typeface="LG스마트체 Light" panose="020B0600000101010101" pitchFamily="50" charset="-127"/>
                <a:ea typeface="LG스마트체 Light" panose="020B0600000101010101" pitchFamily="50" charset="-127"/>
              </a:rPr>
              <a:t>지재권</a:t>
            </a:r>
            <a:r>
              <a:rPr lang="en-US" altLang="ko-KR" sz="1200" dirty="0">
                <a:solidFill>
                  <a:srgbClr val="000000"/>
                </a:solidFill>
                <a:latin typeface="LG스마트체 Light" panose="020B0600000101010101" pitchFamily="50" charset="-127"/>
                <a:ea typeface="LG스마트체 Light" panose="020B0600000101010101" pitchFamily="50" charset="-127"/>
              </a:rPr>
              <a:t/>
            </a:r>
            <a:br>
              <a:rPr lang="en-US" altLang="ko-KR" sz="1200" dirty="0">
                <a:solidFill>
                  <a:srgbClr val="000000"/>
                </a:solidFill>
                <a:latin typeface="LG스마트체 Light" panose="020B0600000101010101" pitchFamily="50" charset="-127"/>
                <a:ea typeface="LG스마트체 Light" panose="020B0600000101010101" pitchFamily="50" charset="-127"/>
              </a:rPr>
            </a:br>
            <a:r>
              <a:rPr lang="en-US" altLang="ko-KR" sz="1200" dirty="0">
                <a:solidFill>
                  <a:srgbClr val="000000"/>
                </a:solidFill>
                <a:latin typeface="LG스마트체 Light" panose="020B0600000101010101" pitchFamily="50" charset="-127"/>
                <a:ea typeface="LG스마트체 Light" panose="020B0600000101010101" pitchFamily="50" charset="-127"/>
              </a:rPr>
              <a:t>      </a:t>
            </a:r>
            <a:r>
              <a:rPr lang="ko-KR" altLang="en-US" sz="1200" dirty="0">
                <a:solidFill>
                  <a:srgbClr val="000000"/>
                </a:solidFill>
                <a:latin typeface="LG스마트체 Light" panose="020B0600000101010101" pitchFamily="50" charset="-127"/>
                <a:ea typeface="LG스마트체 Light" panose="020B0600000101010101" pitchFamily="50" charset="-127"/>
              </a:rPr>
              <a:t>사용료</a:t>
            </a:r>
          </a:p>
        </p:txBody>
      </p:sp>
      <p:sp>
        <p:nvSpPr>
          <p:cNvPr id="40" name="TextBox 39"/>
          <p:cNvSpPr txBox="1"/>
          <p:nvPr/>
        </p:nvSpPr>
        <p:spPr>
          <a:xfrm>
            <a:off x="1684042" y="2935344"/>
            <a:ext cx="973343" cy="461665"/>
          </a:xfrm>
          <a:prstGeom prst="rect">
            <a:avLst/>
          </a:prstGeom>
          <a:noFill/>
        </p:spPr>
        <p:txBody>
          <a:bodyPr wrap="none" rtlCol="0">
            <a:spAutoFit/>
          </a:bodyPr>
          <a:lstStyle/>
          <a:p>
            <a:r>
              <a:rPr lang="en-US" altLang="ko-KR" sz="1200" dirty="0">
                <a:solidFill>
                  <a:srgbClr val="000000"/>
                </a:solidFill>
                <a:latin typeface="LG스마트체 Light" panose="020B0600000101010101" pitchFamily="50" charset="-127"/>
                <a:ea typeface="LG스마트체 Light" panose="020B0600000101010101" pitchFamily="50" charset="-127"/>
              </a:rPr>
              <a:t>(3) </a:t>
            </a:r>
            <a:r>
              <a:rPr lang="ko-KR" altLang="en-US" sz="1200" dirty="0">
                <a:solidFill>
                  <a:srgbClr val="000000"/>
                </a:solidFill>
                <a:latin typeface="LG스마트체 Light" panose="020B0600000101010101" pitchFamily="50" charset="-127"/>
                <a:ea typeface="LG스마트체 Light" panose="020B0600000101010101" pitchFamily="50" charset="-127"/>
              </a:rPr>
              <a:t>지재권</a:t>
            </a:r>
            <a:r>
              <a:rPr lang="en-US" altLang="ko-KR" sz="1200" dirty="0">
                <a:solidFill>
                  <a:srgbClr val="000000"/>
                </a:solidFill>
                <a:latin typeface="LG스마트체 Light" panose="020B0600000101010101" pitchFamily="50" charset="-127"/>
                <a:ea typeface="LG스마트체 Light" panose="020B0600000101010101" pitchFamily="50" charset="-127"/>
              </a:rPr>
              <a:t/>
            </a:r>
            <a:br>
              <a:rPr lang="en-US" altLang="ko-KR" sz="1200" dirty="0">
                <a:solidFill>
                  <a:srgbClr val="000000"/>
                </a:solidFill>
                <a:latin typeface="LG스마트체 Light" panose="020B0600000101010101" pitchFamily="50" charset="-127"/>
                <a:ea typeface="LG스마트체 Light" panose="020B0600000101010101" pitchFamily="50" charset="-127"/>
              </a:rPr>
            </a:br>
            <a:r>
              <a:rPr lang="en-US" altLang="ko-KR" sz="1200" dirty="0">
                <a:solidFill>
                  <a:srgbClr val="000000"/>
                </a:solidFill>
                <a:latin typeface="LG스마트체 Light" panose="020B0600000101010101" pitchFamily="50" charset="-127"/>
                <a:ea typeface="LG스마트체 Light" panose="020B0600000101010101" pitchFamily="50" charset="-127"/>
              </a:rPr>
              <a:t>      </a:t>
            </a:r>
            <a:r>
              <a:rPr lang="ko-KR" altLang="en-US" sz="1200" dirty="0">
                <a:solidFill>
                  <a:srgbClr val="000000"/>
                </a:solidFill>
                <a:latin typeface="LG스마트체 Light" panose="020B0600000101010101" pitchFamily="50" charset="-127"/>
                <a:ea typeface="LG스마트체 Light" panose="020B0600000101010101" pitchFamily="50" charset="-127"/>
              </a:rPr>
              <a:t>사용료</a:t>
            </a:r>
          </a:p>
        </p:txBody>
      </p:sp>
      <p:sp>
        <p:nvSpPr>
          <p:cNvPr id="35" name="직사각형 34"/>
          <p:cNvSpPr/>
          <p:nvPr/>
        </p:nvSpPr>
        <p:spPr bwMode="auto">
          <a:xfrm>
            <a:off x="1549624" y="4734751"/>
            <a:ext cx="4163091" cy="311162"/>
          </a:xfrm>
          <a:prstGeom prst="rect">
            <a:avLst/>
          </a:prstGeom>
          <a:solidFill>
            <a:schemeClr val="bg1"/>
          </a:solidFill>
          <a:ln>
            <a:solidFill>
              <a:schemeClr val="bg1">
                <a:lumMod val="75000"/>
              </a:schemeClr>
            </a:solidFill>
          </a:ln>
          <a:effectLst>
            <a:outerShdw blurRad="50800" dist="38100" dir="2700000" algn="tl" rotWithShape="0">
              <a:prstClr val="black">
                <a:alpha val="40000"/>
              </a:prstClr>
            </a:outerShdw>
          </a:effectLst>
          <a:extLst/>
        </p:spPr>
        <p:txBody>
          <a:bodyPr vert="horz" wrap="square" lIns="78826" tIns="39414" rIns="78826" bIns="39414" numCol="1" rtlCol="0" anchor="ctr" anchorCtr="0" compatLnSpc="1">
            <a:prstTxWarp prst="textNoShape">
              <a:avLst/>
            </a:prstTxWarp>
            <a:noAutofit/>
          </a:bodyPr>
          <a:lstStyle/>
          <a:p>
            <a:pPr algn="ctr" defTabSz="788988" fontAlgn="base" latinLnBrk="0">
              <a:lnSpc>
                <a:spcPct val="105000"/>
              </a:lnSpc>
              <a:spcBef>
                <a:spcPct val="50000"/>
              </a:spcBef>
              <a:spcAft>
                <a:spcPct val="0"/>
              </a:spcAft>
            </a:pPr>
            <a:r>
              <a:rPr kumimoji="1" lang="ko-KR" altLang="en-US" sz="1300" b="1" dirty="0">
                <a:solidFill>
                  <a:srgbClr val="000000"/>
                </a:solidFill>
                <a:latin typeface="LG스마트체 SemiBold" pitchFamily="50" charset="-127"/>
                <a:ea typeface="LG스마트체 SemiBold" pitchFamily="50" charset="-127"/>
                <a:cs typeface="Arial Unicode MS" pitchFamily="50" charset="-127"/>
              </a:rPr>
              <a:t>유럽</a:t>
            </a:r>
            <a:r>
              <a:rPr kumimoji="1" lang="en-US" altLang="ko-KR" sz="1300" b="1" dirty="0">
                <a:solidFill>
                  <a:srgbClr val="000000"/>
                </a:solidFill>
                <a:latin typeface="LG스마트체 SemiBold" pitchFamily="50" charset="-127"/>
                <a:ea typeface="LG스마트체 SemiBold" pitchFamily="50" charset="-127"/>
                <a:cs typeface="Arial Unicode MS" pitchFamily="50" charset="-127"/>
              </a:rPr>
              <a:t>, </a:t>
            </a:r>
            <a:r>
              <a:rPr kumimoji="1" lang="ko-KR" altLang="en-US" sz="1300" b="1" dirty="0">
                <a:solidFill>
                  <a:srgbClr val="000000"/>
                </a:solidFill>
                <a:latin typeface="LG스마트체 SemiBold" pitchFamily="50" charset="-127"/>
                <a:ea typeface="LG스마트체 SemiBold" pitchFamily="50" charset="-127"/>
                <a:cs typeface="Arial Unicode MS" pitchFamily="50" charset="-127"/>
              </a:rPr>
              <a:t>아프리카 지역</a:t>
            </a:r>
            <a:endParaRPr kumimoji="1" lang="en-US" altLang="ko-KR" sz="1300" b="1" dirty="0">
              <a:solidFill>
                <a:srgbClr val="000000"/>
              </a:solidFill>
              <a:latin typeface="LG스마트체 SemiBold" pitchFamily="50" charset="-127"/>
              <a:ea typeface="LG스마트체 SemiBold" pitchFamily="50" charset="-127"/>
              <a:cs typeface="Arial Unicode MS" pitchFamily="50" charset="-127"/>
            </a:endParaRPr>
          </a:p>
        </p:txBody>
      </p:sp>
      <p:cxnSp>
        <p:nvCxnSpPr>
          <p:cNvPr id="43" name="직선 화살표 연결선 42"/>
          <p:cNvCxnSpPr>
            <a:stCxn id="19" idx="2"/>
            <a:endCxn id="35" idx="0"/>
          </p:cNvCxnSpPr>
          <p:nvPr/>
        </p:nvCxnSpPr>
        <p:spPr bwMode="auto">
          <a:xfrm flipH="1">
            <a:off x="3631170" y="4240929"/>
            <a:ext cx="3507" cy="493822"/>
          </a:xfrm>
          <a:prstGeom prst="straightConnector1">
            <a:avLst/>
          </a:prstGeom>
          <a:noFill/>
          <a:ln w="28575" cap="flat" cmpd="sng" algn="ctr">
            <a:solidFill>
              <a:schemeClr val="tx1">
                <a:lumMod val="95000"/>
                <a:lumOff val="5000"/>
              </a:schemeClr>
            </a:solidFill>
            <a:prstDash val="solid"/>
            <a:round/>
            <a:headEnd type="triangle" w="med" len="med"/>
            <a:tailEnd type="non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4" name="TextBox 43"/>
          <p:cNvSpPr txBox="1"/>
          <p:nvPr/>
        </p:nvSpPr>
        <p:spPr>
          <a:xfrm>
            <a:off x="4417515" y="3076508"/>
            <a:ext cx="1266166" cy="276999"/>
          </a:xfrm>
          <a:prstGeom prst="rect">
            <a:avLst/>
          </a:prstGeom>
          <a:noFill/>
        </p:spPr>
        <p:txBody>
          <a:bodyPr wrap="square" rtlCol="0">
            <a:spAutoFit/>
          </a:bodyPr>
          <a:lstStyle/>
          <a:p>
            <a:pPr algn="r"/>
            <a:r>
              <a:rPr lang="en-US" altLang="ko-KR" sz="1200" dirty="0">
                <a:solidFill>
                  <a:srgbClr val="000000"/>
                </a:solidFill>
                <a:latin typeface="LG스마트체 Light" panose="020B0600000101010101" pitchFamily="50" charset="-127"/>
                <a:ea typeface="LG스마트체 Light" panose="020B0600000101010101" pitchFamily="50" charset="-127"/>
              </a:rPr>
              <a:t>(4) </a:t>
            </a:r>
            <a:r>
              <a:rPr lang="ko-KR" altLang="en-US" sz="1200" dirty="0">
                <a:solidFill>
                  <a:srgbClr val="000000"/>
                </a:solidFill>
                <a:latin typeface="LG스마트체 Light" panose="020B0600000101010101" pitchFamily="50" charset="-127"/>
                <a:ea typeface="LG스마트체 Light" panose="020B0600000101010101" pitchFamily="50" charset="-127"/>
              </a:rPr>
              <a:t>현금 축적</a:t>
            </a:r>
          </a:p>
        </p:txBody>
      </p:sp>
      <p:sp>
        <p:nvSpPr>
          <p:cNvPr id="46" name="TextBox 45"/>
          <p:cNvSpPr txBox="1"/>
          <p:nvPr/>
        </p:nvSpPr>
        <p:spPr>
          <a:xfrm>
            <a:off x="1700956" y="3959213"/>
            <a:ext cx="973343" cy="461665"/>
          </a:xfrm>
          <a:prstGeom prst="rect">
            <a:avLst/>
          </a:prstGeom>
          <a:noFill/>
        </p:spPr>
        <p:txBody>
          <a:bodyPr wrap="none" rtlCol="0">
            <a:spAutoFit/>
          </a:bodyPr>
          <a:lstStyle/>
          <a:p>
            <a:r>
              <a:rPr lang="en-US" altLang="ko-KR" sz="1200" dirty="0">
                <a:solidFill>
                  <a:srgbClr val="000000"/>
                </a:solidFill>
                <a:latin typeface="LG스마트체 Light" panose="020B0600000101010101" pitchFamily="50" charset="-127"/>
                <a:ea typeface="LG스마트체 Light" panose="020B0600000101010101" pitchFamily="50" charset="-127"/>
              </a:rPr>
              <a:t>(3) </a:t>
            </a:r>
            <a:r>
              <a:rPr lang="ko-KR" altLang="en-US" sz="1200" dirty="0">
                <a:solidFill>
                  <a:srgbClr val="000000"/>
                </a:solidFill>
                <a:latin typeface="LG스마트체 Light" panose="020B0600000101010101" pitchFamily="50" charset="-127"/>
                <a:ea typeface="LG스마트체 Light" panose="020B0600000101010101" pitchFamily="50" charset="-127"/>
              </a:rPr>
              <a:t>지재권</a:t>
            </a:r>
            <a:r>
              <a:rPr lang="en-US" altLang="ko-KR" sz="1200" dirty="0">
                <a:solidFill>
                  <a:srgbClr val="000000"/>
                </a:solidFill>
                <a:latin typeface="LG스마트체 Light" panose="020B0600000101010101" pitchFamily="50" charset="-127"/>
                <a:ea typeface="LG스마트체 Light" panose="020B0600000101010101" pitchFamily="50" charset="-127"/>
              </a:rPr>
              <a:t/>
            </a:r>
            <a:br>
              <a:rPr lang="en-US" altLang="ko-KR" sz="1200" dirty="0">
                <a:solidFill>
                  <a:srgbClr val="000000"/>
                </a:solidFill>
                <a:latin typeface="LG스마트체 Light" panose="020B0600000101010101" pitchFamily="50" charset="-127"/>
                <a:ea typeface="LG스마트체 Light" panose="020B0600000101010101" pitchFamily="50" charset="-127"/>
              </a:rPr>
            </a:br>
            <a:r>
              <a:rPr lang="en-US" altLang="ko-KR" sz="1200" dirty="0">
                <a:solidFill>
                  <a:srgbClr val="000000"/>
                </a:solidFill>
                <a:latin typeface="LG스마트체 Light" panose="020B0600000101010101" pitchFamily="50" charset="-127"/>
                <a:ea typeface="LG스마트체 Light" panose="020B0600000101010101" pitchFamily="50" charset="-127"/>
              </a:rPr>
              <a:t>      </a:t>
            </a:r>
            <a:r>
              <a:rPr lang="ko-KR" altLang="en-US" sz="1200" dirty="0">
                <a:solidFill>
                  <a:srgbClr val="000000"/>
                </a:solidFill>
                <a:latin typeface="LG스마트체 Light" panose="020B0600000101010101" pitchFamily="50" charset="-127"/>
                <a:ea typeface="LG스마트체 Light" panose="020B0600000101010101" pitchFamily="50" charset="-127"/>
              </a:rPr>
              <a:t>사용료</a:t>
            </a:r>
          </a:p>
        </p:txBody>
      </p:sp>
      <p:sp>
        <p:nvSpPr>
          <p:cNvPr id="47" name="TextBox 46"/>
          <p:cNvSpPr txBox="1"/>
          <p:nvPr/>
        </p:nvSpPr>
        <p:spPr>
          <a:xfrm>
            <a:off x="4346899" y="3969667"/>
            <a:ext cx="1008610" cy="276999"/>
          </a:xfrm>
          <a:prstGeom prst="rect">
            <a:avLst/>
          </a:prstGeom>
          <a:noFill/>
        </p:spPr>
        <p:txBody>
          <a:bodyPr wrap="none" rtlCol="0">
            <a:spAutoFit/>
          </a:bodyPr>
          <a:lstStyle/>
          <a:p>
            <a:pPr algn="r"/>
            <a:r>
              <a:rPr lang="ko-KR" altLang="en-US" sz="1200" dirty="0">
                <a:solidFill>
                  <a:srgbClr val="000000"/>
                </a:solidFill>
                <a:latin typeface="LG스마트체 Light" panose="020B0600000101010101" pitchFamily="50" charset="-127"/>
                <a:ea typeface="LG스마트체 Light" panose="020B0600000101010101" pitchFamily="50" charset="-127"/>
              </a:rPr>
              <a:t>특허료 징수</a:t>
            </a:r>
          </a:p>
        </p:txBody>
      </p:sp>
      <p:sp>
        <p:nvSpPr>
          <p:cNvPr id="53" name="TextBox 52"/>
          <p:cNvSpPr txBox="1"/>
          <p:nvPr/>
        </p:nvSpPr>
        <p:spPr>
          <a:xfrm>
            <a:off x="1118177" y="5168771"/>
            <a:ext cx="4679055" cy="1169255"/>
          </a:xfrm>
          <a:prstGeom prst="rect">
            <a:avLst/>
          </a:prstGeom>
          <a:noFill/>
          <a:ln>
            <a:noFill/>
          </a:ln>
          <a:effectLst/>
          <a:extLst/>
        </p:spPr>
        <p:txBody>
          <a:bodyPr wrap="square" lIns="78826" tIns="39414" rIns="78826" bIns="39414">
            <a:spAutoFit/>
          </a:bodyPr>
          <a:lstStyle>
            <a:defPPr>
              <a:defRPr lang="ko-KR"/>
            </a:defPPr>
            <a:lvl1pPr marL="168275" indent="-168275" defTabSz="788988" fontAlgn="base" latinLnBrk="0">
              <a:lnSpc>
                <a:spcPct val="102000"/>
              </a:lnSpc>
              <a:spcBef>
                <a:spcPct val="40000"/>
              </a:spcBef>
              <a:spcAft>
                <a:spcPct val="0"/>
              </a:spcAft>
              <a:buFontTx/>
              <a:buBlip>
                <a:blip r:embed="rId3"/>
              </a:buBlip>
              <a:defRPr kumimoji="1" sz="1400" b="1">
                <a:latin typeface="Arial Narrow" panose="020B0606020202030204" pitchFamily="34" charset="0"/>
                <a:ea typeface="LG스마트체 Regular" panose="020B0600000101010101" pitchFamily="50" charset="-127"/>
              </a:defRPr>
            </a:lvl1pPr>
            <a:lvl2pPr marL="334963" lvl="1" indent="-165100" defTabSz="788988" fontAlgn="base" latinLnBrk="0">
              <a:lnSpc>
                <a:spcPct val="102000"/>
              </a:lnSpc>
              <a:spcBef>
                <a:spcPct val="40000"/>
              </a:spcBef>
              <a:spcAft>
                <a:spcPct val="0"/>
              </a:spcAft>
              <a:buFontTx/>
              <a:buBlip>
                <a:blip r:embed="rId4"/>
              </a:buBlip>
              <a:defRPr kumimoji="1" sz="1300" b="0">
                <a:latin typeface="Arial Narrow" panose="020B0606020202030204" pitchFamily="34" charset="0"/>
                <a:ea typeface="LG스마트체 Regular" panose="020B0600000101010101" pitchFamily="50" charset="-127"/>
                <a:cs typeface="Arial Unicode MS" pitchFamily="50" charset="-127"/>
              </a:defRPr>
            </a:lvl2pPr>
            <a:lvl3pPr marL="788988" defTabSz="788988" fontAlgn="base">
              <a:spcBef>
                <a:spcPct val="0"/>
              </a:spcBef>
              <a:spcAft>
                <a:spcPct val="0"/>
              </a:spcAft>
              <a:defRPr kumimoji="1" sz="1200" b="1">
                <a:latin typeface="굴림" charset="-127"/>
                <a:ea typeface="굴림" charset="-127"/>
              </a:defRPr>
            </a:lvl3pPr>
            <a:lvl4pPr marL="1182688" defTabSz="788988" fontAlgn="base">
              <a:spcBef>
                <a:spcPct val="0"/>
              </a:spcBef>
              <a:spcAft>
                <a:spcPct val="0"/>
              </a:spcAft>
              <a:defRPr kumimoji="1" sz="1200" b="1">
                <a:latin typeface="굴림" charset="-127"/>
                <a:ea typeface="굴림" charset="-127"/>
              </a:defRPr>
            </a:lvl4pPr>
            <a:lvl5pPr marL="1576388" defTabSz="788988" fontAlgn="base">
              <a:spcBef>
                <a:spcPct val="0"/>
              </a:spcBef>
              <a:spcAft>
                <a:spcPct val="0"/>
              </a:spcAft>
              <a:defRPr kumimoji="1" sz="1200" b="1">
                <a:latin typeface="굴림" charset="-127"/>
                <a:ea typeface="굴림" charset="-127"/>
              </a:defRPr>
            </a:lvl5pPr>
            <a:lvl6pPr marL="2033588" defTabSz="788988" fontAlgn="base">
              <a:spcBef>
                <a:spcPct val="0"/>
              </a:spcBef>
              <a:spcAft>
                <a:spcPct val="0"/>
              </a:spcAft>
              <a:defRPr kumimoji="1" sz="1200" b="1">
                <a:latin typeface="굴림" charset="-127"/>
                <a:ea typeface="굴림" charset="-127"/>
              </a:defRPr>
            </a:lvl6pPr>
            <a:lvl7pPr marL="2490788" defTabSz="788988" fontAlgn="base">
              <a:spcBef>
                <a:spcPct val="0"/>
              </a:spcBef>
              <a:spcAft>
                <a:spcPct val="0"/>
              </a:spcAft>
              <a:defRPr kumimoji="1" sz="1200" b="1">
                <a:latin typeface="굴림" charset="-127"/>
                <a:ea typeface="굴림" charset="-127"/>
              </a:defRPr>
            </a:lvl7pPr>
            <a:lvl8pPr marL="2947988" defTabSz="788988" fontAlgn="base">
              <a:spcBef>
                <a:spcPct val="0"/>
              </a:spcBef>
              <a:spcAft>
                <a:spcPct val="0"/>
              </a:spcAft>
              <a:defRPr kumimoji="1" sz="1200" b="1">
                <a:latin typeface="굴림" charset="-127"/>
                <a:ea typeface="굴림" charset="-127"/>
              </a:defRPr>
            </a:lvl8pPr>
            <a:lvl9pPr marL="3405188" defTabSz="788988" fontAlgn="base">
              <a:spcBef>
                <a:spcPct val="0"/>
              </a:spcBef>
              <a:spcAft>
                <a:spcPct val="0"/>
              </a:spcAft>
              <a:defRPr kumimoji="1" sz="1200" b="1">
                <a:latin typeface="굴림" charset="-127"/>
                <a:ea typeface="굴림" charset="-127"/>
              </a:defRPr>
            </a:lvl9pPr>
          </a:lstStyle>
          <a:p>
            <a:r>
              <a:rPr lang="ko-KR" altLang="en-US" sz="1200" dirty="0">
                <a:solidFill>
                  <a:srgbClr val="000000"/>
                </a:solidFill>
              </a:rPr>
              <a:t>국가간 세율 및</a:t>
            </a:r>
            <a:r>
              <a:rPr lang="en-US" altLang="ko-KR" sz="1200" dirty="0">
                <a:solidFill>
                  <a:srgbClr val="000000"/>
                </a:solidFill>
              </a:rPr>
              <a:t> </a:t>
            </a:r>
            <a:r>
              <a:rPr lang="ko-KR" altLang="en-US" sz="1200" dirty="0">
                <a:solidFill>
                  <a:srgbClr val="000000"/>
                </a:solidFill>
              </a:rPr>
              <a:t>세법상 원칙 차이를 이용</a:t>
            </a:r>
            <a:endParaRPr lang="en-US" altLang="ko-KR" sz="1200" dirty="0">
              <a:solidFill>
                <a:srgbClr val="000000"/>
              </a:solidFill>
            </a:endParaRPr>
          </a:p>
          <a:p>
            <a:pPr lvl="1"/>
            <a:r>
              <a:rPr lang="ko-KR" altLang="en-US" sz="1200" dirty="0">
                <a:solidFill>
                  <a:srgbClr val="000000"/>
                </a:solidFill>
              </a:rPr>
              <a:t>미국의 조세피난처 대응세법상 버뮤다에서 단순히 본사 로열티 수수만 대행할 경우 미국 본사 수익으로 간주해 법인세 과세</a:t>
            </a:r>
            <a:endParaRPr lang="en-US" altLang="ko-KR" sz="1200" dirty="0">
              <a:solidFill>
                <a:srgbClr val="000000"/>
              </a:solidFill>
            </a:endParaRPr>
          </a:p>
          <a:p>
            <a:pPr lvl="1"/>
            <a:r>
              <a:rPr lang="ko-KR" altLang="en-US" sz="1200" dirty="0">
                <a:solidFill>
                  <a:srgbClr val="000000"/>
                </a:solidFill>
              </a:rPr>
              <a:t>미국 법인세는 </a:t>
            </a:r>
            <a:r>
              <a:rPr lang="en-US" altLang="ko-KR" sz="1200" dirty="0">
                <a:solidFill>
                  <a:srgbClr val="000000"/>
                </a:solidFill>
              </a:rPr>
              <a:t>35%., </a:t>
            </a:r>
            <a:r>
              <a:rPr lang="ko-KR" altLang="en-US" sz="1200" dirty="0">
                <a:solidFill>
                  <a:srgbClr val="000000"/>
                </a:solidFill>
              </a:rPr>
              <a:t>아일랜드는 법인세율 </a:t>
            </a:r>
            <a:r>
              <a:rPr lang="en-US" altLang="ko-KR" sz="1200" dirty="0">
                <a:solidFill>
                  <a:srgbClr val="000000"/>
                </a:solidFill>
              </a:rPr>
              <a:t>12.5%</a:t>
            </a:r>
            <a:r>
              <a:rPr lang="ko-KR" altLang="en-US" sz="1200" dirty="0">
                <a:solidFill>
                  <a:srgbClr val="000000"/>
                </a:solidFill>
              </a:rPr>
              <a:t>로</a:t>
            </a:r>
            <a:r>
              <a:rPr lang="en-US" altLang="ko-KR" sz="1200" dirty="0">
                <a:solidFill>
                  <a:srgbClr val="000000"/>
                </a:solidFill>
              </a:rPr>
              <a:t> </a:t>
            </a:r>
            <a:r>
              <a:rPr lang="ko-KR" altLang="en-US" sz="1200" dirty="0">
                <a:solidFill>
                  <a:srgbClr val="000000"/>
                </a:solidFill>
              </a:rPr>
              <a:t>자국에 본사를 둔 다국적 기업에게는 고용 창출 위해 느슨한 과세 적용</a:t>
            </a:r>
            <a:endParaRPr lang="en-US" altLang="ko-KR" sz="1200" dirty="0">
              <a:solidFill>
                <a:srgbClr val="000000"/>
              </a:solidFill>
            </a:endParaRPr>
          </a:p>
        </p:txBody>
      </p:sp>
      <p:sp>
        <p:nvSpPr>
          <p:cNvPr id="29" name="제목 1"/>
          <p:cNvSpPr>
            <a:spLocks noGrp="1"/>
          </p:cNvSpPr>
          <p:nvPr>
            <p:ph type="title"/>
          </p:nvPr>
        </p:nvSpPr>
        <p:spPr>
          <a:xfrm>
            <a:off x="825182" y="168083"/>
            <a:ext cx="10515600" cy="1325563"/>
          </a:xfrm>
        </p:spPr>
        <p:txBody>
          <a:bodyPr>
            <a:normAutofit/>
          </a:bodyPr>
          <a:lstStyle/>
          <a:p>
            <a:r>
              <a:rPr lang="en-US" altLang="ko-KR" dirty="0" smtClean="0"/>
              <a:t>&lt;</a:t>
            </a:r>
            <a:r>
              <a:rPr lang="ko-KR" altLang="en-US" dirty="0" smtClean="0"/>
              <a:t>참조</a:t>
            </a:r>
            <a:r>
              <a:rPr lang="en-US" altLang="ko-KR" dirty="0" smtClean="0"/>
              <a:t>&gt;</a:t>
            </a:r>
            <a:r>
              <a:rPr lang="ko-KR" altLang="en-US" dirty="0" smtClean="0"/>
              <a:t>조세회피 </a:t>
            </a:r>
            <a:r>
              <a:rPr lang="ko-KR" altLang="en-US" dirty="0"/>
              <a:t>전략 </a:t>
            </a:r>
            <a:r>
              <a:rPr lang="ko-KR" altLang="en-US" dirty="0" smtClean="0"/>
              <a:t>사례</a:t>
            </a:r>
            <a:r>
              <a:rPr lang="en-US" altLang="ko-KR" dirty="0" smtClean="0"/>
              <a:t/>
            </a:r>
            <a:br>
              <a:rPr lang="en-US" altLang="ko-KR" dirty="0" smtClean="0"/>
            </a:br>
            <a:r>
              <a:rPr lang="ko-KR" altLang="en-US" sz="2200" dirty="0" smtClean="0"/>
              <a:t>구글의 </a:t>
            </a:r>
            <a:r>
              <a:rPr lang="en-US" altLang="ko-KR" sz="2200" dirty="0" smtClean="0"/>
              <a:t>‘Double </a:t>
            </a:r>
            <a:r>
              <a:rPr lang="en-US" altLang="ko-KR" sz="2200" dirty="0"/>
              <a:t>Irish with a Dutch </a:t>
            </a:r>
            <a:r>
              <a:rPr lang="en-US" altLang="ko-KR" sz="2200" dirty="0" smtClean="0"/>
              <a:t>Sandwich’</a:t>
            </a:r>
            <a:endParaRPr lang="en-US" altLang="ko-KR" sz="2200" dirty="0"/>
          </a:p>
        </p:txBody>
      </p:sp>
    </p:spTree>
    <p:extLst>
      <p:ext uri="{BB962C8B-B14F-4D97-AF65-F5344CB8AC3E}">
        <p14:creationId xmlns:p14="http://schemas.microsoft.com/office/powerpoint/2010/main" val="419537844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V. Questions</a:t>
            </a:r>
            <a:endParaRPr lang="ko-KR" altLang="en-US" dirty="0"/>
          </a:p>
        </p:txBody>
      </p:sp>
      <p:sp>
        <p:nvSpPr>
          <p:cNvPr id="3" name="내용 개체 틀 2"/>
          <p:cNvSpPr>
            <a:spLocks noGrp="1"/>
          </p:cNvSpPr>
          <p:nvPr>
            <p:ph idx="1"/>
          </p:nvPr>
        </p:nvSpPr>
        <p:spPr/>
        <p:txBody>
          <a:bodyPr>
            <a:normAutofit/>
          </a:bodyPr>
          <a:lstStyle/>
          <a:p>
            <a:pPr>
              <a:lnSpc>
                <a:spcPct val="120000"/>
              </a:lnSpc>
            </a:pPr>
            <a:r>
              <a:rPr lang="ko-KR" altLang="en-US" dirty="0"/>
              <a:t>한국에서 글로벌 디지털기업에 대한 독과점</a:t>
            </a:r>
            <a:r>
              <a:rPr lang="en-US" altLang="ko-KR" dirty="0"/>
              <a:t>, </a:t>
            </a:r>
            <a:r>
              <a:rPr lang="ko-KR" altLang="en-US" dirty="0"/>
              <a:t>공정거래정책은</a:t>
            </a:r>
            <a:r>
              <a:rPr lang="en-US" altLang="ko-KR" dirty="0" smtClean="0"/>
              <a:t>?</a:t>
            </a:r>
          </a:p>
          <a:p>
            <a:pPr>
              <a:lnSpc>
                <a:spcPct val="120000"/>
              </a:lnSpc>
            </a:pPr>
            <a:r>
              <a:rPr lang="ko-KR" altLang="en-US" dirty="0" smtClean="0"/>
              <a:t>한국에서 </a:t>
            </a:r>
            <a:r>
              <a:rPr lang="ko-KR" altLang="en-US" dirty="0"/>
              <a:t>글로벌 디지털기업에 대한 과세는</a:t>
            </a:r>
            <a:r>
              <a:rPr lang="en-US" altLang="ko-KR" dirty="0" smtClean="0"/>
              <a:t>?</a:t>
            </a:r>
          </a:p>
          <a:p>
            <a:pPr>
              <a:lnSpc>
                <a:spcPct val="120000"/>
              </a:lnSpc>
            </a:pPr>
            <a:r>
              <a:rPr lang="ko-KR" altLang="en-US" dirty="0"/>
              <a:t>네트워크효과</a:t>
            </a:r>
            <a:r>
              <a:rPr lang="en-US" altLang="ko-KR" dirty="0"/>
              <a:t> </a:t>
            </a:r>
            <a:r>
              <a:rPr lang="ko-KR" altLang="en-US" dirty="0"/>
              <a:t>향유하는 한국 디지털 기업에 대해서는</a:t>
            </a:r>
            <a:r>
              <a:rPr lang="en-US" altLang="ko-KR" dirty="0" smtClean="0"/>
              <a:t>?</a:t>
            </a:r>
          </a:p>
          <a:p>
            <a:pPr>
              <a:lnSpc>
                <a:spcPct val="120000"/>
              </a:lnSpc>
            </a:pPr>
            <a:endParaRPr lang="en-US" altLang="ko-KR" dirty="0" smtClean="0"/>
          </a:p>
          <a:p>
            <a:pPr>
              <a:lnSpc>
                <a:spcPct val="120000"/>
              </a:lnSpc>
            </a:pPr>
            <a:r>
              <a:rPr lang="ko-KR" altLang="en-US" dirty="0" smtClean="0"/>
              <a:t>디지털기업의 수명은 전통기업보다 짧다</a:t>
            </a:r>
            <a:r>
              <a:rPr lang="en-US" altLang="ko-KR" dirty="0" smtClean="0"/>
              <a:t>?</a:t>
            </a:r>
          </a:p>
          <a:p>
            <a:pPr>
              <a:lnSpc>
                <a:spcPct val="120000"/>
              </a:lnSpc>
            </a:pPr>
            <a:r>
              <a:rPr lang="ko-KR" altLang="en-US" dirty="0" smtClean="0"/>
              <a:t>한국에서 </a:t>
            </a:r>
            <a:r>
              <a:rPr lang="en-US" altLang="ko-KR" dirty="0" smtClean="0"/>
              <a:t>R&amp;D</a:t>
            </a:r>
            <a:r>
              <a:rPr lang="ko-KR" altLang="en-US" dirty="0" smtClean="0"/>
              <a:t>집약</a:t>
            </a:r>
            <a:r>
              <a:rPr lang="en-US" altLang="ko-KR" dirty="0" smtClean="0"/>
              <a:t>, </a:t>
            </a:r>
            <a:r>
              <a:rPr lang="ko-KR" altLang="en-US" dirty="0" smtClean="0"/>
              <a:t>자본 집약</a:t>
            </a:r>
            <a:r>
              <a:rPr lang="en-US" altLang="ko-KR" dirty="0" smtClean="0"/>
              <a:t>, </a:t>
            </a:r>
            <a:r>
              <a:rPr lang="ko-KR" altLang="en-US" dirty="0" smtClean="0"/>
              <a:t>모험 투자 등에 의존하는 수확체증 향유 글로벌 기업 이어질 수 있을까</a:t>
            </a:r>
            <a:r>
              <a:rPr lang="en-US" altLang="ko-KR" dirty="0" smtClean="0"/>
              <a:t>?</a:t>
            </a:r>
          </a:p>
          <a:p>
            <a:pPr>
              <a:lnSpc>
                <a:spcPct val="120000"/>
              </a:lnSpc>
            </a:pPr>
            <a:endParaRPr lang="en-US" altLang="ko-KR" dirty="0" smtClean="0"/>
          </a:p>
          <a:p>
            <a:pPr marL="0" indent="0">
              <a:lnSpc>
                <a:spcPct val="120000"/>
              </a:lnSpc>
              <a:buNone/>
            </a:pPr>
            <a:endParaRPr lang="en-US" altLang="ko-KR" dirty="0" smtClean="0"/>
          </a:p>
          <a:p>
            <a:pPr>
              <a:lnSpc>
                <a:spcPct val="120000"/>
              </a:lnSpc>
            </a:pPr>
            <a:endParaRPr lang="en-US" altLang="ko-KR" dirty="0" smtClean="0"/>
          </a:p>
          <a:p>
            <a:endParaRPr lang="en-US" altLang="ko-KR" dirty="0" smtClean="0"/>
          </a:p>
        </p:txBody>
      </p:sp>
    </p:spTree>
    <p:extLst>
      <p:ext uri="{BB962C8B-B14F-4D97-AF65-F5344CB8AC3E}">
        <p14:creationId xmlns:p14="http://schemas.microsoft.com/office/powerpoint/2010/main" val="1941719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76259" y="2643808"/>
            <a:ext cx="3995531" cy="1569660"/>
          </a:xfrm>
          <a:prstGeom prst="rect">
            <a:avLst/>
          </a:prstGeom>
          <a:noFill/>
        </p:spPr>
        <p:txBody>
          <a:bodyPr wrap="square" rtlCol="0">
            <a:spAutoFit/>
          </a:bodyPr>
          <a:lstStyle/>
          <a:p>
            <a:pPr algn="ctr"/>
            <a:r>
              <a:rPr lang="en-US" altLang="ko-KR" sz="9600" dirty="0" smtClean="0"/>
              <a:t>END</a:t>
            </a:r>
            <a:endParaRPr lang="ko-KR" altLang="en-US" sz="9600" dirty="0"/>
          </a:p>
        </p:txBody>
      </p:sp>
    </p:spTree>
    <p:extLst>
      <p:ext uri="{BB962C8B-B14F-4D97-AF65-F5344CB8AC3E}">
        <p14:creationId xmlns:p14="http://schemas.microsoft.com/office/powerpoint/2010/main" val="1810355008"/>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1017</TotalTime>
  <Words>3789</Words>
  <Application>Microsoft Office PowerPoint</Application>
  <PresentationFormat>와이드스크린</PresentationFormat>
  <Paragraphs>484</Paragraphs>
  <Slides>31</Slides>
  <Notes>21</Notes>
  <HiddenSlides>0</HiddenSlides>
  <MMClips>0</MMClips>
  <ScaleCrop>false</ScaleCrop>
  <HeadingPairs>
    <vt:vector size="6" baseType="variant">
      <vt:variant>
        <vt:lpstr>사용한 글꼴</vt:lpstr>
      </vt:variant>
      <vt:variant>
        <vt:i4>10</vt:i4>
      </vt:variant>
      <vt:variant>
        <vt:lpstr>테마</vt:lpstr>
      </vt:variant>
      <vt:variant>
        <vt:i4>1</vt:i4>
      </vt:variant>
      <vt:variant>
        <vt:lpstr>슬라이드 제목</vt:lpstr>
      </vt:variant>
      <vt:variant>
        <vt:i4>31</vt:i4>
      </vt:variant>
    </vt:vector>
  </HeadingPairs>
  <TitlesOfParts>
    <vt:vector size="42" baseType="lpstr">
      <vt:lpstr>Arial Unicode MS</vt:lpstr>
      <vt:lpstr>LG스마트체 Light</vt:lpstr>
      <vt:lpstr>LG스마트체 Regular</vt:lpstr>
      <vt:lpstr>LG스마트체 SemiBold</vt:lpstr>
      <vt:lpstr>굴림</vt:lpstr>
      <vt:lpstr>맑은 고딕</vt:lpstr>
      <vt:lpstr>Arial</vt:lpstr>
      <vt:lpstr>Arial Narrow</vt:lpstr>
      <vt:lpstr>Cambria Math</vt:lpstr>
      <vt:lpstr>Times New Roman</vt:lpstr>
      <vt:lpstr>Office 테마</vt:lpstr>
      <vt:lpstr>네트워크 효과, 수확체증, 디지털경제의 '슈퍼 스타' 기업들</vt:lpstr>
      <vt:lpstr>PowerPoint 프레젠테이션</vt:lpstr>
      <vt:lpstr>I. 네트워크효과</vt:lpstr>
      <vt:lpstr>디지털 기업의 핵심 경쟁력</vt:lpstr>
      <vt:lpstr>&lt;참조&gt;Metcalfe's law</vt:lpstr>
      <vt:lpstr>&lt;참조&gt;Data Network Effects</vt:lpstr>
      <vt:lpstr>긍정의 선순환</vt:lpstr>
      <vt:lpstr>II. 수확체증</vt:lpstr>
      <vt:lpstr>산업의 무게중심 이동</vt:lpstr>
      <vt:lpstr>디지털 기기 제조에서도 수확체증</vt:lpstr>
      <vt:lpstr>사례: 스마트폰 산업에서 규모의 경제</vt:lpstr>
      <vt:lpstr>iPhone, 시장 점유율 1등 아니나 …</vt:lpstr>
      <vt:lpstr>모델당 생산 대수 압도적 2010년 이후 3000만대 넘게 팔린 스마트 폰</vt:lpstr>
      <vt:lpstr>Apple의 Outsourcing</vt:lpstr>
      <vt:lpstr>PowerPoint 프레젠테이션</vt:lpstr>
      <vt:lpstr>PowerPoint 프레젠테이션</vt:lpstr>
      <vt:lpstr>III. 디지털 경제의 ‘슈퍼 스타’ 기업들</vt:lpstr>
      <vt:lpstr>독점</vt:lpstr>
      <vt:lpstr>전통산업과의 비교</vt:lpstr>
      <vt:lpstr>PowerPoint 프레젠테이션</vt:lpstr>
      <vt:lpstr>&lt;참조&gt;화학 산업, Sales (US$ million), 2014</vt:lpstr>
      <vt:lpstr>&lt;참조&gt;은행산업, 시가총액(US$ bn.), 2018. 5</vt:lpstr>
      <vt:lpstr>세계 10대 기업 중 7개 기업</vt:lpstr>
      <vt:lpstr>&lt;참조&gt; World Largest Companies by Market Capitalization as of Aug. 24, 2016</vt:lpstr>
      <vt:lpstr>PowerPoint 프레젠테이션</vt:lpstr>
      <vt:lpstr>공정거래 규제의 어려움 </vt:lpstr>
      <vt:lpstr>시장가치 대비 작은 경제 기여</vt:lpstr>
      <vt:lpstr>조세 회피</vt:lpstr>
      <vt:lpstr>&lt;참조&gt;조세회피 전략 사례 구글의 ‘Double Irish with a Dutch Sandwich’</vt:lpstr>
      <vt:lpstr>V. Questions</vt:lpstr>
      <vt:lpstr>PowerPoint 프레젠테이션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III-3-a 경쟁의 열쇠-네트워크효과</dc:title>
  <dc:creator>Windows User</dc:creator>
  <cp:lastModifiedBy>Kim John</cp:lastModifiedBy>
  <cp:revision>84</cp:revision>
  <dcterms:created xsi:type="dcterms:W3CDTF">2018-11-12T07:34:49Z</dcterms:created>
  <dcterms:modified xsi:type="dcterms:W3CDTF">2018-11-18T00:34:49Z</dcterms:modified>
</cp:coreProperties>
</file>