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969" r:id="rId2"/>
    <p:sldId id="1523" r:id="rId3"/>
    <p:sldId id="1535" r:id="rId4"/>
    <p:sldId id="1546" r:id="rId5"/>
    <p:sldId id="1547" r:id="rId6"/>
    <p:sldId id="1549" r:id="rId7"/>
    <p:sldId id="1565" r:id="rId8"/>
    <p:sldId id="1564" r:id="rId9"/>
    <p:sldId id="1555" r:id="rId10"/>
    <p:sldId id="1551" r:id="rId11"/>
    <p:sldId id="1552" r:id="rId12"/>
    <p:sldId id="1586" r:id="rId13"/>
    <p:sldId id="1568" r:id="rId14"/>
    <p:sldId id="1569" r:id="rId15"/>
    <p:sldId id="1572" r:id="rId16"/>
    <p:sldId id="1574" r:id="rId17"/>
    <p:sldId id="1576" r:id="rId18"/>
    <p:sldId id="1577" r:id="rId19"/>
    <p:sldId id="1580" r:id="rId20"/>
    <p:sldId id="1581" r:id="rId21"/>
    <p:sldId id="1582" r:id="rId22"/>
    <p:sldId id="1578" r:id="rId23"/>
    <p:sldId id="1575" r:id="rId24"/>
    <p:sldId id="1570" r:id="rId25"/>
    <p:sldId id="1583" r:id="rId26"/>
    <p:sldId id="1584" r:id="rId27"/>
    <p:sldId id="1585" r:id="rId28"/>
    <p:sldId id="1571" r:id="rId29"/>
    <p:sldId id="1587" r:id="rId30"/>
    <p:sldId id="1534" r:id="rId3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FF6600"/>
    <a:srgbClr val="009900"/>
    <a:srgbClr val="00B0F0"/>
    <a:srgbClr val="FFFF00"/>
    <a:srgbClr val="FFC000"/>
    <a:srgbClr val="99FF33"/>
    <a:srgbClr val="FF3300"/>
    <a:srgbClr val="9966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38B1855-1B75-4FBE-930C-398BA8C253C6}" styleName="테마 스타일 2 - 강조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테마 스타일 2 - 강조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150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04CDE6-5CEE-468D-ACFF-B63AE4851A58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9A1AF4-950F-410B-8C71-883F57B70B7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0743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BF745B-8496-4D7D-B606-85F84BF217AA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9686D-14CB-4EF8-9669-3955115C3D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8551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back8_GC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4154349"/>
            <a:ext cx="7772400" cy="763880"/>
          </a:xfrm>
          <a:ln>
            <a:noFill/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lnSpc>
                <a:spcPct val="100000"/>
              </a:lnSpc>
              <a:spcBef>
                <a:spcPct val="0"/>
              </a:spcBef>
              <a:buNone/>
              <a:defRPr lang="ko-KR" altLang="en-US" sz="3200" b="1" kern="1200" cap="none" spc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42910" y="5000636"/>
            <a:ext cx="7858180" cy="542932"/>
          </a:xfrm>
        </p:spPr>
        <p:txBody>
          <a:bodyPr anchor="ctr">
            <a:normAutofit/>
          </a:bodyPr>
          <a:lstStyle>
            <a:lvl1pPr marL="0" indent="0" algn="ctr">
              <a:buNone/>
              <a:defRPr kumimoji="0" lang="ko-KR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342900" marR="0" lvl="0" indent="-34290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back8_GG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85720" y="203200"/>
            <a:ext cx="8374732" cy="582594"/>
          </a:xfrm>
          <a:prstGeom prst="rect">
            <a:avLst/>
          </a:prstGeom>
        </p:spPr>
        <p:txBody>
          <a:bodyPr anchor="ctr"/>
          <a:lstStyle>
            <a:lvl1pPr algn="l">
              <a:defRPr lang="ko-KR" altLang="en-US" sz="2800" b="1" kern="1200" dirty="0">
                <a:gradFill flip="none" rotWithShape="1"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j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back8_GG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85720" y="203200"/>
            <a:ext cx="8374732" cy="582594"/>
          </a:xfrm>
          <a:prstGeom prst="rect">
            <a:avLst/>
          </a:prstGeom>
        </p:spPr>
        <p:txBody>
          <a:bodyPr anchor="ctr"/>
          <a:lstStyle>
            <a:lvl1pPr algn="l">
              <a:defRPr lang="ko-KR" altLang="en-US" sz="2800" b="1" kern="1200" dirty="0">
                <a:gradFill flip="none" rotWithShape="1"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j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357158" y="1214422"/>
            <a:ext cx="8429684" cy="5214974"/>
          </a:xfrm>
          <a:prstGeom prst="rect">
            <a:avLst/>
          </a:prstGeom>
        </p:spPr>
        <p:txBody>
          <a:bodyPr/>
          <a:lstStyle>
            <a:lvl1pPr>
              <a:buFont typeface="Wingdings" pitchFamily="2" charset="2"/>
              <a:buChar char="n"/>
              <a:defRPr sz="2000" b="1">
                <a:gradFill>
                  <a:gsLst>
                    <a:gs pos="5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lin ang="5400000" scaled="0"/>
                </a:gradFill>
              </a:defRPr>
            </a:lvl1pPr>
            <a:lvl2pPr>
              <a:buFont typeface="Wingdings" pitchFamily="2" charset="2"/>
              <a:buChar char=""/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447C-B1A5-4FDA-806E-256E9AE31262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F056-E172-44DE-A9E6-1D03896FAC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447C-B1A5-4FDA-806E-256E9AE31262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F056-E172-44DE-A9E6-1D03896FAC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447C-B1A5-4FDA-806E-256E9AE31262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F056-E172-44DE-A9E6-1D03896FAC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447C-B1A5-4FDA-806E-256E9AE31262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F056-E172-44DE-A9E6-1D03896FAC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447C-B1A5-4FDA-806E-256E9AE31262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F056-E172-44DE-A9E6-1D03896FAC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447C-B1A5-4FDA-806E-256E9AE31262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F056-E172-44DE-A9E6-1D03896FAC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447C-B1A5-4FDA-806E-256E9AE31262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F056-E172-44DE-A9E6-1D03896FAC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447C-B1A5-4FDA-806E-256E9AE31262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F056-E172-44DE-A9E6-1D03896FAC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447C-B1A5-4FDA-806E-256E9AE31262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F056-E172-44DE-A9E6-1D03896FAC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447C-B1A5-4FDA-806E-256E9AE31262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F056-E172-44DE-A9E6-1D03896FAC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447C-B1A5-4FDA-806E-256E9AE31262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BF056-E172-44DE-A9E6-1D03896FAC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83447C-B1A5-4FDA-806E-256E9AE31262}" type="datetimeFigureOut">
              <a:rPr lang="ko-KR" altLang="en-US" smtClean="0"/>
              <a:pPr/>
              <a:t>2018-10-11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BF056-E172-44DE-A9E6-1D03896FAC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44016" y="4154349"/>
            <a:ext cx="8820472" cy="76388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Research on Managerial Ability</a:t>
            </a:r>
            <a:endParaRPr lang="ko-KR" altLang="en-US" dirty="0"/>
          </a:p>
        </p:txBody>
      </p:sp>
      <p:sp>
        <p:nvSpPr>
          <p:cNvPr id="3" name="제목 1"/>
          <p:cNvSpPr txBox="1">
            <a:spLocks/>
          </p:cNvSpPr>
          <p:nvPr/>
        </p:nvSpPr>
        <p:spPr bwMode="auto">
          <a:xfrm>
            <a:off x="1619672" y="5085184"/>
            <a:ext cx="5923384" cy="158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j-cs"/>
              </a:rPr>
              <a:t>황인이</a:t>
            </a:r>
            <a:r>
              <a:rPr kumimoji="0" lang="ko-KR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j-cs"/>
              </a:rPr>
              <a:t> 교수</a:t>
            </a:r>
            <a:endParaRPr kumimoji="0" lang="en-US" altLang="ko-KR" sz="20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  <a:cs typeface="+mj-cs"/>
            </a:endParaRPr>
          </a:p>
          <a:p>
            <a:pPr marL="0" marR="0" lvl="0" indent="0" algn="ctr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  <a:tabLst/>
              <a:defRPr/>
            </a:pPr>
            <a:r>
              <a:rPr lang="ko-KR" altLang="en-US" sz="2000" b="1" kern="0" dirty="0" smtClean="0">
                <a:solidFill>
                  <a:schemeClr val="bg1"/>
                </a:solidFill>
                <a:latin typeface="+mn-ea"/>
                <a:cs typeface="+mj-cs"/>
              </a:rPr>
              <a:t>서울대학교 경영대학</a:t>
            </a:r>
            <a:endParaRPr lang="en-US" altLang="ko-KR" sz="2000" b="1" kern="0" dirty="0" smtClean="0">
              <a:solidFill>
                <a:schemeClr val="bg1"/>
              </a:solidFill>
              <a:latin typeface="+mn-ea"/>
              <a:cs typeface="+mj-cs"/>
            </a:endParaRPr>
          </a:p>
          <a:p>
            <a:pPr marL="0" marR="0" lvl="0" indent="0" algn="ctr" defTabSz="914400" rtl="0" eaLnBrk="0" fontAlgn="base" latinLnBrk="0" hangingPunct="0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j-cs"/>
              </a:rPr>
              <a:t>2019.10.17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683568" y="2060848"/>
            <a:ext cx="7772400" cy="763880"/>
          </a:xfrm>
          <a:prstGeom prst="rect">
            <a:avLst/>
          </a:prstGeom>
          <a:ln>
            <a:noFill/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200" b="1" dirty="0" smtClean="0">
                <a:solidFill>
                  <a:schemeClr val="bg2">
                    <a:lumMod val="25000"/>
                  </a:schemeClr>
                </a:solidFill>
                <a:latin typeface="+mj-lt"/>
                <a:ea typeface="+mj-ea"/>
                <a:cs typeface="+mj-cs"/>
              </a:rPr>
              <a:t>2018 </a:t>
            </a:r>
            <a:r>
              <a:rPr lang="ko-KR" altLang="en-US" sz="3200" b="1" dirty="0" smtClean="0">
                <a:solidFill>
                  <a:schemeClr val="bg2">
                    <a:lumMod val="25000"/>
                  </a:schemeClr>
                </a:solidFill>
                <a:latin typeface="+mj-lt"/>
                <a:ea typeface="+mj-ea"/>
                <a:cs typeface="+mj-cs"/>
              </a:rPr>
              <a:t>경제연구소 </a:t>
            </a:r>
            <a:r>
              <a:rPr lang="ko-KR" altLang="en-US" sz="3200" b="1" dirty="0" err="1" smtClean="0">
                <a:solidFill>
                  <a:schemeClr val="bg2">
                    <a:lumMod val="25000"/>
                  </a:schemeClr>
                </a:solidFill>
                <a:latin typeface="+mj-lt"/>
                <a:ea typeface="+mj-ea"/>
                <a:cs typeface="+mj-cs"/>
              </a:rPr>
              <a:t>주례세미나</a:t>
            </a:r>
            <a:endParaRPr kumimoji="0" lang="ko-KR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55576" y="1124744"/>
            <a:ext cx="8064896" cy="54726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eriod"/>
              <a:defRPr/>
            </a:pPr>
            <a:r>
              <a:rPr lang="en-US" altLang="ko-KR" b="1" dirty="0" smtClean="0">
                <a:latin typeface="Garamond" panose="02020404030301010803" pitchFamily="18" charset="0"/>
              </a:rPr>
              <a:t>Motivation vs. Attraction/Retention</a:t>
            </a: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 smtClean="0">
                <a:latin typeface="Garamond" panose="02020404030301010803" pitchFamily="18" charset="0"/>
              </a:rPr>
              <a:t>Literature on Moral </a:t>
            </a:r>
            <a:r>
              <a:rPr lang="en-US" altLang="ko-KR" sz="1600" dirty="0" smtClean="0">
                <a:latin typeface="Garamond" panose="02020404030301010803" pitchFamily="18" charset="0"/>
              </a:rPr>
              <a:t>Hazard (</a:t>
            </a:r>
            <a:r>
              <a:rPr lang="en-US" altLang="ko-KR" sz="1600" dirty="0" smtClean="0">
                <a:latin typeface="Garamond" panose="02020404030301010803" pitchFamily="18" charset="0"/>
              </a:rPr>
              <a:t>Effort)</a:t>
            </a:r>
            <a:endParaRPr lang="en-US" altLang="ko-KR" sz="1600" dirty="0" smtClean="0">
              <a:latin typeface="Garamond" panose="02020404030301010803" pitchFamily="18" charset="0"/>
            </a:endParaRP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 smtClean="0">
                <a:latin typeface="Garamond" panose="02020404030301010803" pitchFamily="18" charset="0"/>
              </a:rPr>
              <a:t>Literature on Adverse </a:t>
            </a:r>
            <a:r>
              <a:rPr lang="en-US" altLang="ko-KR" sz="1600" dirty="0" smtClean="0">
                <a:latin typeface="Garamond" panose="02020404030301010803" pitchFamily="18" charset="0"/>
              </a:rPr>
              <a:t>Selection (</a:t>
            </a:r>
            <a:r>
              <a:rPr lang="en-US" altLang="ko-KR" sz="1600" b="1" dirty="0" smtClean="0">
                <a:latin typeface="Garamond" panose="02020404030301010803" pitchFamily="18" charset="0"/>
              </a:rPr>
              <a:t>Ability</a:t>
            </a:r>
            <a:r>
              <a:rPr lang="en-US" altLang="ko-KR" sz="1600" dirty="0" smtClean="0">
                <a:latin typeface="Garamond" panose="02020404030301010803" pitchFamily="18" charset="0"/>
              </a:rPr>
              <a:t>)</a:t>
            </a:r>
            <a:endParaRPr lang="en-US" altLang="ko-KR" sz="1600" dirty="0" smtClean="0">
              <a:latin typeface="Garamond" panose="02020404030301010803" pitchFamily="18" charset="0"/>
            </a:endParaRPr>
          </a:p>
          <a:p>
            <a:pPr marL="1257300" lvl="2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Wingdings" panose="05000000000000000000" pitchFamily="2" charset="2"/>
              <a:buChar char="Ø"/>
            </a:pPr>
            <a:r>
              <a:rPr lang="en-US" altLang="ko-KR" sz="1600" dirty="0">
                <a:latin typeface="Garamond" panose="02020404030301010803" pitchFamily="18" charset="0"/>
              </a:rPr>
              <a:t>Level of </a:t>
            </a:r>
            <a:r>
              <a:rPr lang="en-US" altLang="ko-KR" sz="1600" dirty="0" smtClean="0">
                <a:latin typeface="Garamond" panose="02020404030301010803" pitchFamily="18" charset="0"/>
              </a:rPr>
              <a:t>Compensation</a:t>
            </a:r>
            <a:endParaRPr lang="en-US" altLang="ko-KR" sz="1600" dirty="0" smtClean="0">
              <a:latin typeface="Garamond" panose="02020404030301010803" pitchFamily="18" charset="0"/>
            </a:endParaRP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endParaRPr kumimoji="0" lang="en-US" altLang="ko-KR" sz="16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Garamond" panose="02020404030301010803" pitchFamily="18" charset="0"/>
            </a:endParaRPr>
          </a:p>
          <a:p>
            <a:pPr marL="342900" lvl="0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eriod"/>
              <a:defRPr/>
            </a:pPr>
            <a:r>
              <a:rPr lang="en-US" altLang="ko-KR" b="1" dirty="0" smtClean="0">
                <a:latin typeface="Garamond" panose="02020404030301010803" pitchFamily="18" charset="0"/>
              </a:rPr>
              <a:t>Implication of Managerial Ability</a:t>
            </a: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>
                <a:latin typeface="Garamond" panose="02020404030301010803" pitchFamily="18" charset="0"/>
              </a:rPr>
              <a:t>Sorting Managerial </a:t>
            </a:r>
            <a:r>
              <a:rPr lang="en-US" altLang="ko-KR" sz="1600" b="1" dirty="0" smtClean="0">
                <a:latin typeface="Garamond" panose="02020404030301010803" pitchFamily="18" charset="0"/>
              </a:rPr>
              <a:t>Ability</a:t>
            </a:r>
            <a:endParaRPr lang="en-US" altLang="ko-KR" sz="1600" b="1" dirty="0">
              <a:latin typeface="Garamond" panose="02020404030301010803" pitchFamily="18" charset="0"/>
            </a:endParaRP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 smtClean="0">
                <a:latin typeface="Garamond" panose="02020404030301010803" pitchFamily="18" charset="0"/>
              </a:rPr>
              <a:t>Measurement of Managerial </a:t>
            </a:r>
            <a:r>
              <a:rPr lang="en-US" altLang="ko-KR" sz="1600" b="1" dirty="0" smtClean="0">
                <a:latin typeface="Garamond" panose="02020404030301010803" pitchFamily="18" charset="0"/>
              </a:rPr>
              <a:t>Ability</a:t>
            </a:r>
            <a:endParaRPr lang="en-US" altLang="ko-KR" sz="1600" b="1" dirty="0" smtClean="0">
              <a:latin typeface="Garamond" panose="02020404030301010803" pitchFamily="18" charset="0"/>
            </a:endParaRP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>
                <a:latin typeface="Garamond" panose="02020404030301010803" pitchFamily="18" charset="0"/>
              </a:rPr>
              <a:t>Matching between Incentive Power and </a:t>
            </a:r>
            <a:r>
              <a:rPr lang="en-US" altLang="ko-KR" sz="1600" b="1" dirty="0">
                <a:latin typeface="Garamond" panose="02020404030301010803" pitchFamily="18" charset="0"/>
              </a:rPr>
              <a:t>Ability</a:t>
            </a: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>
                <a:latin typeface="Garamond" panose="02020404030301010803" pitchFamily="18" charset="0"/>
              </a:rPr>
              <a:t>Non-CEO Executive Ownership and CEO </a:t>
            </a:r>
            <a:r>
              <a:rPr lang="en-US" altLang="ko-KR" sz="1600" b="1" dirty="0">
                <a:latin typeface="Garamond" panose="02020404030301010803" pitchFamily="18" charset="0"/>
              </a:rPr>
              <a:t>Ability</a:t>
            </a:r>
            <a:endParaRPr lang="en-US" altLang="ko-KR" sz="1200" b="1" dirty="0">
              <a:latin typeface="Garamond" panose="02020404030301010803" pitchFamily="18" charset="0"/>
            </a:endParaRP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 smtClean="0">
                <a:latin typeface="Garamond" panose="02020404030301010803" pitchFamily="18" charset="0"/>
              </a:rPr>
              <a:t>Managerial </a:t>
            </a:r>
            <a:r>
              <a:rPr lang="en-US" altLang="ko-KR" sz="1600" b="1" dirty="0">
                <a:latin typeface="Garamond" panose="02020404030301010803" pitchFamily="18" charset="0"/>
              </a:rPr>
              <a:t>Ability</a:t>
            </a:r>
            <a:r>
              <a:rPr lang="en-US" altLang="ko-KR" sz="1600" dirty="0">
                <a:latin typeface="Garamond" panose="02020404030301010803" pitchFamily="18" charset="0"/>
              </a:rPr>
              <a:t> and Cost </a:t>
            </a:r>
            <a:r>
              <a:rPr lang="en-US" altLang="ko-KR" sz="1600" dirty="0" smtClean="0">
                <a:latin typeface="Garamond" panose="02020404030301010803" pitchFamily="18" charset="0"/>
              </a:rPr>
              <a:t>Decisions</a:t>
            </a:r>
            <a:endParaRPr lang="en-US" altLang="ko-KR" sz="1600" dirty="0">
              <a:latin typeface="Garamond" panose="02020404030301010803" pitchFamily="18" charset="0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85720" y="1124744"/>
            <a:ext cx="7742664" cy="2088232"/>
          </a:xfrm>
          <a:prstGeom prst="roundRect">
            <a:avLst/>
          </a:prstGeom>
          <a:solidFill>
            <a:srgbClr val="00B0F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06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Literature on Moral Hazard</a:t>
            </a:r>
            <a:endParaRPr lang="ko-KR" alt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51520" y="1124744"/>
            <a:ext cx="8784976" cy="5472608"/>
          </a:xfrm>
          <a:prstGeom prst="rect">
            <a:avLst/>
          </a:prstGeom>
        </p:spPr>
        <p:txBody>
          <a:bodyPr/>
          <a:lstStyle/>
          <a:p>
            <a:pPr marL="228600" lvl="1" indent="-22860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ko-KR" altLang="en-US" sz="1600" b="1" dirty="0" smtClean="0">
                <a:latin typeface="+mn-ea"/>
              </a:rPr>
              <a:t>대리인 이론과 성과급 보상제도</a:t>
            </a:r>
          </a:p>
          <a:p>
            <a:pPr marL="444500" lvl="2" indent="-228600">
              <a:lnSpc>
                <a:spcPct val="130000"/>
              </a:lnSpc>
              <a:buFont typeface="맑은 고딕" pitchFamily="50" charset="-127"/>
              <a:buChar char="–"/>
              <a:defRPr/>
            </a:pP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Jensen and </a:t>
            </a:r>
            <a:r>
              <a:rPr lang="en-US" altLang="ko-KR" sz="1400" dirty="0" err="1" smtClean="0">
                <a:latin typeface="Garamond" panose="02020404030301010803" pitchFamily="18" charset="0"/>
                <a:cs typeface="Times New Roman" panose="02020603050405020304" pitchFamily="18" charset="0"/>
              </a:rPr>
              <a:t>Meckling</a:t>
            </a:r>
            <a:r>
              <a:rPr lang="en-US" altLang="ko-KR" sz="140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. 1976. Theory of Firm: Managerial Behavior, Agency Costs and Ownership Structure. </a:t>
            </a:r>
            <a:r>
              <a:rPr lang="en-US" altLang="ko-KR" sz="1400" i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Journal of Financial Economics </a:t>
            </a:r>
            <a:r>
              <a:rPr lang="en-US" altLang="ko-KR" sz="140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3(4)</a:t>
            </a:r>
            <a:endParaRPr lang="en-US" altLang="ko-KR" sz="1400" dirty="0"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444500" lvl="2" indent="-228600">
              <a:lnSpc>
                <a:spcPct val="130000"/>
              </a:lnSpc>
              <a:buFont typeface="맑은 고딕" pitchFamily="50" charset="-127"/>
              <a:buChar char="–"/>
              <a:defRPr/>
            </a:pPr>
            <a:r>
              <a:rPr lang="en-US" altLang="ko-KR" sz="1400" dirty="0" err="1" smtClean="0">
                <a:latin typeface="Garamond" panose="02020404030301010803" pitchFamily="18" charset="0"/>
                <a:cs typeface="Times New Roman" panose="02020603050405020304" pitchFamily="18" charset="0"/>
              </a:rPr>
              <a:t>Holmstrom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. 1979. Moral Hazard and Observability. </a:t>
            </a:r>
            <a:r>
              <a:rPr lang="en-US" altLang="ko-KR" sz="1400" i="1" dirty="0">
                <a:latin typeface="Garamond" panose="02020404030301010803" pitchFamily="18" charset="0"/>
                <a:cs typeface="Times New Roman" panose="02020603050405020304" pitchFamily="18" charset="0"/>
              </a:rPr>
              <a:t>Bell Journal of Economics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140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10(1)</a:t>
            </a:r>
          </a:p>
          <a:p>
            <a:pPr marL="444500" lvl="2" indent="-228600">
              <a:lnSpc>
                <a:spcPct val="130000"/>
              </a:lnSpc>
              <a:buFont typeface="맑은 고딕" pitchFamily="50" charset="-127"/>
              <a:buChar char="–"/>
              <a:defRPr/>
            </a:pPr>
            <a:endParaRPr lang="ko-KR" altLang="en-US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1" indent="-22860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ko-KR" altLang="en-US" sz="1600" b="1" dirty="0" smtClean="0">
                <a:latin typeface="+mn-ea"/>
              </a:rPr>
              <a:t>성과지표의 성격</a:t>
            </a:r>
          </a:p>
          <a:p>
            <a:pPr marL="444500" lvl="2" indent="-228600">
              <a:lnSpc>
                <a:spcPct val="130000"/>
              </a:lnSpc>
              <a:buFont typeface="맑은 고딕" pitchFamily="50" charset="-127"/>
              <a:buChar char="–"/>
              <a:defRPr/>
            </a:pP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Banker and </a:t>
            </a:r>
            <a:r>
              <a:rPr lang="en-US" altLang="ko-KR" sz="1400" dirty="0" err="1">
                <a:latin typeface="Garamond" panose="02020404030301010803" pitchFamily="18" charset="0"/>
                <a:cs typeface="Times New Roman" panose="02020603050405020304" pitchFamily="18" charset="0"/>
              </a:rPr>
              <a:t>Datar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. 1989. Sensitivity, Precision, and Linear Aggregation of Signals for Performance Evaluation. </a:t>
            </a:r>
            <a:r>
              <a:rPr lang="en-US" altLang="ko-KR" sz="1400" i="1" dirty="0">
                <a:latin typeface="Garamond" panose="02020404030301010803" pitchFamily="18" charset="0"/>
                <a:cs typeface="Times New Roman" panose="02020603050405020304" pitchFamily="18" charset="0"/>
              </a:rPr>
              <a:t>Journal of Accounting Research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140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27(1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  <a:endParaRPr lang="en-US" altLang="ko-KR" sz="1400" dirty="0" smtClean="0"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444500" lvl="2" indent="-228600">
              <a:lnSpc>
                <a:spcPct val="130000"/>
              </a:lnSpc>
              <a:buFont typeface="맑은 고딕" pitchFamily="50" charset="-127"/>
              <a:buChar char="–"/>
              <a:defRPr/>
            </a:pPr>
            <a:r>
              <a:rPr lang="en-US" altLang="ko-KR" sz="1400" dirty="0" err="1">
                <a:latin typeface="Garamond" panose="02020404030301010803" pitchFamily="18" charset="0"/>
                <a:cs typeface="Times New Roman" panose="02020603050405020304" pitchFamily="18" charset="0"/>
              </a:rPr>
              <a:t>Feltham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 and </a:t>
            </a:r>
            <a:r>
              <a:rPr lang="en-US" altLang="ko-KR" sz="1400" dirty="0" err="1">
                <a:latin typeface="Garamond" panose="02020404030301010803" pitchFamily="18" charset="0"/>
                <a:cs typeface="Times New Roman" panose="02020603050405020304" pitchFamily="18" charset="0"/>
              </a:rPr>
              <a:t>Xie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. 1994. Performance Measure Congruity and Diversity in Multi-Task </a:t>
            </a:r>
            <a:r>
              <a:rPr lang="en-US" altLang="ko-KR" sz="140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Principal/Agent 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Relations. </a:t>
            </a:r>
            <a:r>
              <a:rPr lang="en-US" altLang="ko-KR" sz="1400" i="1" dirty="0">
                <a:latin typeface="Garamond" panose="02020404030301010803" pitchFamily="18" charset="0"/>
                <a:cs typeface="Times New Roman" panose="02020603050405020304" pitchFamily="18" charset="0"/>
              </a:rPr>
              <a:t>The Accounting Review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140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69(3)</a:t>
            </a:r>
          </a:p>
          <a:p>
            <a:pPr marL="444500" lvl="2" indent="-228600">
              <a:lnSpc>
                <a:spcPct val="130000"/>
              </a:lnSpc>
              <a:buFont typeface="맑은 고딕" pitchFamily="50" charset="-127"/>
              <a:buChar char="–"/>
              <a:defRPr/>
            </a:pPr>
            <a:endParaRPr lang="ko-KR" alt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1" indent="-22860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ko-KR" altLang="en-US" sz="1600" b="1" dirty="0" smtClean="0">
                <a:latin typeface="+mn-ea"/>
              </a:rPr>
              <a:t>성과급의 효력 여부</a:t>
            </a:r>
            <a:endParaRPr lang="ko-KR" altLang="en-US" sz="1600" b="1" dirty="0">
              <a:latin typeface="+mn-ea"/>
            </a:endParaRPr>
          </a:p>
          <a:p>
            <a:pPr marL="444500" lvl="2" indent="-228600">
              <a:lnSpc>
                <a:spcPct val="130000"/>
              </a:lnSpc>
              <a:buFont typeface="맑은 고딕" pitchFamily="50" charset="-127"/>
              <a:buChar char="–"/>
              <a:defRPr/>
            </a:pPr>
            <a:r>
              <a:rPr lang="en-US" altLang="ko-KR" sz="1400" dirty="0" err="1">
                <a:latin typeface="Garamond" panose="02020404030301010803" pitchFamily="18" charset="0"/>
                <a:cs typeface="Times New Roman" panose="02020603050405020304" pitchFamily="18" charset="0"/>
              </a:rPr>
              <a:t>Lilienfeld-Toal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 and </a:t>
            </a:r>
            <a:r>
              <a:rPr lang="en-US" altLang="ko-KR" sz="1400" dirty="0" err="1">
                <a:latin typeface="Garamond" panose="02020404030301010803" pitchFamily="18" charset="0"/>
                <a:cs typeface="Times New Roman" panose="02020603050405020304" pitchFamily="18" charset="0"/>
              </a:rPr>
              <a:t>Ruenzi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. 2014. CEO Ownership, Stock Market Performance, and Managerial Discretion. </a:t>
            </a:r>
            <a:r>
              <a:rPr lang="en-US" altLang="ko-KR" sz="1400" i="1" dirty="0">
                <a:latin typeface="Garamond" panose="02020404030301010803" pitchFamily="18" charset="0"/>
                <a:cs typeface="Times New Roman" panose="02020603050405020304" pitchFamily="18" charset="0"/>
              </a:rPr>
              <a:t>Journal of Finance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140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69(3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</a:p>
          <a:p>
            <a:pPr marL="444500" lvl="2" indent="-228600">
              <a:lnSpc>
                <a:spcPct val="130000"/>
              </a:lnSpc>
              <a:buFont typeface="맑은 고딕" pitchFamily="50" charset="-127"/>
              <a:buChar char="–"/>
              <a:defRPr/>
            </a:pPr>
            <a:r>
              <a:rPr lang="en-US" altLang="ko-KR" sz="1400" dirty="0" err="1">
                <a:latin typeface="Garamond" panose="02020404030301010803" pitchFamily="18" charset="0"/>
                <a:cs typeface="Times New Roman" panose="02020603050405020304" pitchFamily="18" charset="0"/>
              </a:rPr>
              <a:t>Gopalan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, Milbourn, Song, </a:t>
            </a:r>
            <a:r>
              <a:rPr lang="en-US" altLang="ko-KR" sz="140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&amp; </a:t>
            </a:r>
            <a:r>
              <a:rPr lang="en-US" altLang="ko-KR" sz="1400" dirty="0" err="1">
                <a:latin typeface="Garamond" panose="02020404030301010803" pitchFamily="18" charset="0"/>
                <a:cs typeface="Times New Roman" panose="02020603050405020304" pitchFamily="18" charset="0"/>
              </a:rPr>
              <a:t>Thakor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. 2014. Duration of Executive Compensation. </a:t>
            </a:r>
            <a:r>
              <a:rPr lang="en-US" altLang="ko-KR" sz="1400" i="1" dirty="0">
                <a:latin typeface="Garamond" panose="02020404030301010803" pitchFamily="18" charset="0"/>
                <a:cs typeface="Times New Roman" panose="02020603050405020304" pitchFamily="18" charset="0"/>
              </a:rPr>
              <a:t>Journal of Finance</a:t>
            </a:r>
            <a:r>
              <a:rPr lang="en-US" altLang="ko-KR" sz="1400" dirty="0"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140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69(6)</a:t>
            </a:r>
          </a:p>
          <a:p>
            <a:pPr marL="444500" lvl="2" indent="-228600">
              <a:lnSpc>
                <a:spcPct val="130000"/>
              </a:lnSpc>
              <a:buFont typeface="맑은 고딕" pitchFamily="50" charset="-127"/>
              <a:buChar char="–"/>
              <a:defRPr/>
            </a:pPr>
            <a:r>
              <a:rPr lang="en-US" altLang="ko-KR" sz="1400" dirty="0" err="1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Bebchuk</a:t>
            </a:r>
            <a:r>
              <a:rPr lang="en-US" altLang="ko-KR" sz="1400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and Fried. 2010. Paying for Long-Term Performance. </a:t>
            </a:r>
            <a:r>
              <a:rPr lang="en-US" altLang="ko-KR" sz="1400" i="1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University of Pennsylvania Law Review</a:t>
            </a:r>
            <a:r>
              <a:rPr lang="en-US" altLang="ko-KR" sz="1400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158(7)</a:t>
            </a:r>
          </a:p>
          <a:p>
            <a:pPr marL="444500" lvl="2" indent="-228600">
              <a:lnSpc>
                <a:spcPct val="130000"/>
              </a:lnSpc>
              <a:buFont typeface="맑은 고딕" pitchFamily="50" charset="-127"/>
              <a:buChar char="–"/>
              <a:defRPr/>
            </a:pPr>
            <a:r>
              <a:rPr lang="en-US" altLang="ko-KR" sz="1400" dirty="0" smtClean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Peng </a:t>
            </a:r>
            <a:r>
              <a:rPr lang="en-US" altLang="ko-KR" sz="1400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and </a:t>
            </a:r>
            <a:r>
              <a:rPr lang="en-US" altLang="ko-KR" sz="1400" dirty="0" err="1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Roell</a:t>
            </a:r>
            <a:r>
              <a:rPr lang="en-US" altLang="ko-KR" sz="1400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2014. Managerial Incentives and Stock Price Manipulation. </a:t>
            </a:r>
            <a:r>
              <a:rPr lang="en-US" altLang="ko-KR" sz="1400" i="1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Journal of Finance</a:t>
            </a:r>
            <a:r>
              <a:rPr lang="en-US" altLang="ko-KR" sz="1400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1400" dirty="0" smtClean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69(2)</a:t>
            </a:r>
          </a:p>
          <a:p>
            <a:pPr marL="444500" lvl="2" indent="-228600">
              <a:lnSpc>
                <a:spcPct val="130000"/>
              </a:lnSpc>
              <a:buFont typeface="맑은 고딕" pitchFamily="50" charset="-127"/>
              <a:buChar char="–"/>
              <a:defRPr/>
            </a:pPr>
            <a:r>
              <a:rPr lang="en-US" altLang="ko-KR" sz="1400" dirty="0" smtClean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Campbell</a:t>
            </a:r>
            <a:r>
              <a:rPr lang="en-US" altLang="ko-KR" sz="1400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</a:t>
            </a:r>
            <a:r>
              <a:rPr lang="en-US" altLang="ko-KR" sz="1400" dirty="0" err="1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Galpin</a:t>
            </a:r>
            <a:r>
              <a:rPr lang="en-US" altLang="ko-KR" sz="1400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and Johnson. 2016. Optimal Inside Debt Compensation and the Value of Equity and Debt. </a:t>
            </a:r>
            <a:r>
              <a:rPr lang="en-US" altLang="ko-KR" sz="1400" i="1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Journal of Financial Economics</a:t>
            </a:r>
            <a:r>
              <a:rPr lang="en-US" altLang="ko-KR" sz="1400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1400" dirty="0" smtClean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119(2</a:t>
            </a:r>
            <a:r>
              <a:rPr lang="en-US" altLang="ko-KR" sz="1400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  <a:endParaRPr lang="en-US" altLang="ko-KR" sz="1100" b="1" dirty="0" smtClean="0">
              <a:solidFill>
                <a:srgbClr val="00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733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116632"/>
            <a:ext cx="8374732" cy="864096"/>
          </a:xfrm>
        </p:spPr>
        <p:txBody>
          <a:bodyPr>
            <a:normAutofit/>
          </a:bodyPr>
          <a:lstStyle/>
          <a:p>
            <a:pPr algn="ctr">
              <a:spcAft>
                <a:spcPts val="600"/>
              </a:spcAft>
            </a:pPr>
            <a:r>
              <a:rPr lang="en-US" altLang="ko-KR" dirty="0" err="1">
                <a:solidFill>
                  <a:schemeClr val="bg1"/>
                </a:solidFill>
                <a:latin typeface="+mj-ea"/>
                <a:ea typeface="+mj-ea"/>
              </a:rPr>
              <a:t>Frydman</a:t>
            </a:r>
            <a:r>
              <a:rPr lang="en-US" altLang="ko-KR" dirty="0">
                <a:solidFill>
                  <a:schemeClr val="bg1"/>
                </a:solidFill>
                <a:latin typeface="+mj-ea"/>
                <a:ea typeface="+mj-ea"/>
              </a:rPr>
              <a:t> and </a:t>
            </a:r>
            <a:r>
              <a:rPr lang="en-US" altLang="ko-KR" dirty="0" err="1">
                <a:solidFill>
                  <a:schemeClr val="bg1"/>
                </a:solidFill>
                <a:latin typeface="+mj-ea"/>
                <a:ea typeface="+mj-ea"/>
              </a:rPr>
              <a:t>Jenter</a:t>
            </a:r>
            <a:r>
              <a:rPr lang="en-US" altLang="ko-KR" dirty="0">
                <a:solidFill>
                  <a:schemeClr val="bg1"/>
                </a:solidFill>
                <a:latin typeface="+mj-ea"/>
                <a:ea typeface="+mj-ea"/>
              </a:rPr>
              <a:t>. 2010. CEO Compensation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.</a:t>
            </a:r>
            <a:b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</a:br>
            <a:r>
              <a:rPr lang="en-US" altLang="ko-KR" sz="2200" i="1" dirty="0" smtClean="0">
                <a:solidFill>
                  <a:schemeClr val="bg1"/>
                </a:solidFill>
                <a:latin typeface="+mj-ea"/>
                <a:ea typeface="+mj-ea"/>
              </a:rPr>
              <a:t>Annual </a:t>
            </a:r>
            <a:r>
              <a:rPr lang="en-US" altLang="ko-KR" sz="2200" i="1" dirty="0">
                <a:solidFill>
                  <a:schemeClr val="bg1"/>
                </a:solidFill>
                <a:latin typeface="+mj-ea"/>
                <a:ea typeface="+mj-ea"/>
              </a:rPr>
              <a:t>Review of Financial Economics</a:t>
            </a:r>
            <a:r>
              <a:rPr lang="en-US" altLang="ko-KR" sz="2200" dirty="0">
                <a:solidFill>
                  <a:schemeClr val="bg1"/>
                </a:solidFill>
                <a:latin typeface="+mj-ea"/>
                <a:ea typeface="+mj-ea"/>
              </a:rPr>
              <a:t> 2(1)</a:t>
            </a:r>
            <a:endParaRPr lang="en-US" altLang="ko-KR" sz="2200" dirty="0">
              <a:solidFill>
                <a:schemeClr val="bg1"/>
              </a:solidFill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7504" y="1052736"/>
            <a:ext cx="8908032" cy="55446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79388" indent="-17938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Competitive Pay (optimal contracts)</a:t>
            </a:r>
            <a:endParaRPr lang="en-US" altLang="ko-KR" sz="2000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358775" indent="-179388">
              <a:spcAft>
                <a:spcPts val="600"/>
              </a:spcAft>
              <a:buFont typeface="Times New Roman" panose="02020603050405020304" pitchFamily="18" charset="0"/>
              <a:buChar char="̵"/>
            </a:pP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Increasing demand for CEO effort or scarce managerial talent</a:t>
            </a:r>
          </a:p>
          <a:p>
            <a:pPr marL="358775" indent="-179388">
              <a:spcAft>
                <a:spcPts val="600"/>
              </a:spcAft>
              <a:buFont typeface="Times New Roman" panose="02020603050405020304" pitchFamily="18" charset="0"/>
              <a:buChar char="̵"/>
            </a:pP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Changes in firms’ characteristics, technologies, and product markets over the past 30 years have increased the effect of CEO effort and talent on firm value</a:t>
            </a:r>
          </a:p>
          <a:p>
            <a:pPr marL="358775" indent="-179388">
              <a:spcAft>
                <a:spcPts val="600"/>
              </a:spcAft>
              <a:buFont typeface="Times New Roman" panose="02020603050405020304" pitchFamily="18" charset="0"/>
              <a:buChar char="̵"/>
            </a:pP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 shift in the type of skills demanded by firms from firm-specific to general managerial skills intensifies the competition for talent and allows managers to capture a larger fraction of their firms’ rents</a:t>
            </a:r>
          </a:p>
          <a:p>
            <a:pPr marL="358775" indent="-179388">
              <a:spcAft>
                <a:spcPts val="600"/>
              </a:spcAft>
              <a:buFont typeface="Times New Roman" panose="02020603050405020304" pitchFamily="18" charset="0"/>
              <a:buChar char="̵"/>
            </a:pP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</a:rPr>
              <a:t>he </a:t>
            </a:r>
            <a:r>
              <a:rPr lang="en-US" altLang="ko-KR" dirty="0">
                <a:solidFill>
                  <a:schemeClr val="tx1"/>
                </a:solidFill>
                <a:latin typeface="Garamond" panose="02020404030301010803" pitchFamily="18" charset="0"/>
              </a:rPr>
              <a:t>correlated increases in firm value and CEO 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</a:rPr>
              <a:t>pay since </a:t>
            </a:r>
            <a:r>
              <a:rPr lang="en-US" altLang="ko-KR" dirty="0">
                <a:solidFill>
                  <a:schemeClr val="tx1"/>
                </a:solidFill>
                <a:latin typeface="Garamond" panose="02020404030301010803" pitchFamily="18" charset="0"/>
              </a:rPr>
              <a:t>the 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</a:rPr>
              <a:t>1970s</a:t>
            </a:r>
          </a:p>
          <a:p>
            <a:pPr marL="358775" indent="-179388">
              <a:spcAft>
                <a:spcPts val="600"/>
              </a:spcAft>
              <a:buFont typeface="Times New Roman" panose="02020603050405020304" pitchFamily="18" charset="0"/>
              <a:buChar char="̵"/>
            </a:pPr>
            <a:endParaRPr lang="en-US" altLang="ko-KR" sz="1000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179388" indent="-179388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Rent Extraction (CEO entrenchment)</a:t>
            </a:r>
            <a:endParaRPr lang="en-US" altLang="ko-KR" sz="24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358775" indent="-179388">
              <a:spcAft>
                <a:spcPts val="600"/>
              </a:spcAft>
              <a:buFont typeface="Times New Roman" panose="02020603050405020304" pitchFamily="18" charset="0"/>
              <a:buChar char="̵"/>
            </a:pP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Weak corporate governance resulting in inefficiently high levels of compensation</a:t>
            </a:r>
          </a:p>
          <a:p>
            <a:pPr marL="636587" lvl="1">
              <a:spcAft>
                <a:spcPts val="600"/>
              </a:spcAft>
            </a:pP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… Dodd-Frank </a:t>
            </a:r>
            <a:r>
              <a:rPr lang="en-US" altLang="ko-KR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Pay Ratio Rule</a:t>
            </a:r>
            <a:endParaRPr lang="en-US" altLang="ko-KR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358775" indent="-179388">
              <a:spcAft>
                <a:spcPts val="600"/>
              </a:spcAft>
              <a:buFont typeface="Times New Roman" panose="02020603050405020304" pitchFamily="18" charset="0"/>
              <a:buChar char="̵"/>
            </a:pP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Rent extraction survives in equilibrium because firing is costly and because a replacement </a:t>
            </a:r>
          </a:p>
          <a:p>
            <a:pPr marL="358775" indent="-179388">
              <a:spcAft>
                <a:spcPts val="600"/>
              </a:spcAft>
              <a:buFont typeface="Times New Roman" panose="02020603050405020304" pitchFamily="18" charset="0"/>
              <a:buChar char="̵"/>
            </a:pP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CEO can also extract rents 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</a:rPr>
              <a:t>the </a:t>
            </a:r>
            <a:r>
              <a:rPr lang="en-US" altLang="ko-KR" dirty="0">
                <a:solidFill>
                  <a:schemeClr val="tx1"/>
                </a:solidFill>
                <a:latin typeface="Garamond" panose="02020404030301010803" pitchFamily="18" charset="0"/>
              </a:rPr>
              <a:t>increasing popularity of stock options, 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</a:rPr>
              <a:t>coupled with </a:t>
            </a:r>
            <a:r>
              <a:rPr lang="en-US" altLang="ko-KR" dirty="0">
                <a:solidFill>
                  <a:schemeClr val="tx1"/>
                </a:solidFill>
                <a:latin typeface="Garamond" panose="02020404030301010803" pitchFamily="18" charset="0"/>
              </a:rPr>
              <a:t>boards’ limited understanding of option valuation, may have allowed managers 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</a:rPr>
              <a:t>to camouflage </a:t>
            </a:r>
            <a:r>
              <a:rPr lang="en-US" altLang="ko-KR" dirty="0">
                <a:solidFill>
                  <a:schemeClr val="tx1"/>
                </a:solidFill>
                <a:latin typeface="Garamond" panose="02020404030301010803" pitchFamily="18" charset="0"/>
              </a:rPr>
              <a:t>their rent extraction as efficient incentive 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</a:rPr>
              <a:t>compensation 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(</a:t>
            </a:r>
            <a:r>
              <a:rPr lang="en-US" altLang="ko-KR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Bebchuk</a:t>
            </a:r>
            <a:r>
              <a:rPr lang="en-US" altLang="ko-KR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and Fried. 2010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</a:p>
          <a:p>
            <a:pPr marL="358775" indent="-179388">
              <a:spcAft>
                <a:spcPts val="600"/>
              </a:spcAft>
              <a:buFont typeface="Times New Roman" panose="02020603050405020304" pitchFamily="18" charset="0"/>
              <a:buChar char="̵"/>
            </a:pPr>
            <a:r>
              <a:rPr lang="ko-KR" altLang="en-US" sz="14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이익조정</a:t>
            </a:r>
            <a:r>
              <a:rPr lang="en-US" altLang="ko-KR" sz="14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자의적 성과지표</a:t>
            </a:r>
            <a:r>
              <a:rPr lang="en-US" altLang="ko-KR" sz="14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/</a:t>
            </a:r>
            <a:r>
              <a:rPr lang="ko-KR" altLang="en-US" sz="14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목표성과</a:t>
            </a:r>
            <a:r>
              <a:rPr lang="en-US" altLang="ko-KR" sz="14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정보공유의 회피 등</a:t>
            </a:r>
            <a:r>
              <a:rPr lang="en-US" altLang="ko-KR" sz="14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  <a:endParaRPr lang="en-US" altLang="ko-KR" sz="14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02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Purposes of Pay Schemes</a:t>
            </a:r>
            <a:endParaRPr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107504" y="1628800"/>
            <a:ext cx="8928992" cy="3816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175" indent="-3175" algn="ctr">
              <a:spcAft>
                <a:spcPts val="0"/>
              </a:spcAft>
            </a:pPr>
            <a:r>
              <a:rPr lang="en-US" altLang="ko-KR" sz="2400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Ford Motor Company’s 2018 proxy statement</a:t>
            </a:r>
          </a:p>
          <a:p>
            <a:pPr marL="3175" indent="-3175" algn="ctr">
              <a:spcAft>
                <a:spcPts val="0"/>
              </a:spcAft>
            </a:pPr>
            <a:endParaRPr lang="en-US" altLang="ko-KR" sz="24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3175" indent="-3175" algn="ctr">
              <a:spcAft>
                <a:spcPts val="0"/>
              </a:spcAft>
            </a:pP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“Compensation will be used to </a:t>
            </a:r>
            <a:r>
              <a:rPr lang="en-US" altLang="ko-KR" sz="2000" dirty="0" smtClean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attract</a:t>
            </a: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</a:t>
            </a:r>
            <a:r>
              <a:rPr lang="en-US" altLang="ko-KR" sz="2000" dirty="0" smtClean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retain</a:t>
            </a: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and </a:t>
            </a:r>
            <a:r>
              <a:rPr lang="en-US" altLang="ko-KR" sz="2000" dirty="0" smtClean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motivate</a:t>
            </a: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employees and to reward the achievement of business results through the delivery of competitive pay and incentive programs.”</a:t>
            </a:r>
          </a:p>
          <a:p>
            <a:pPr marL="3175" indent="-3175" algn="ctr">
              <a:spcAft>
                <a:spcPts val="0"/>
              </a:spcAft>
            </a:pPr>
            <a:endParaRPr lang="en-US" altLang="ko-KR" sz="20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3175" indent="-3175" algn="ctr">
              <a:spcAft>
                <a:spcPts val="0"/>
              </a:spcAft>
            </a:pP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“… </a:t>
            </a:r>
            <a:r>
              <a:rPr lang="en-US" altLang="ko-KR" sz="2000" dirty="0">
                <a:solidFill>
                  <a:schemeClr val="tx1"/>
                </a:solidFill>
                <a:latin typeface="Garamond" panose="02020404030301010803" pitchFamily="18" charset="0"/>
              </a:rPr>
              <a:t>the Committee believes that our equity-based incentive programs have been effective for </a:t>
            </a:r>
            <a:r>
              <a:rPr lang="en-US" altLang="ko-KR" sz="2000" dirty="0">
                <a:solidFill>
                  <a:srgbClr val="0066FF"/>
                </a:solidFill>
                <a:latin typeface="Garamond" panose="02020404030301010803" pitchFamily="18" charset="0"/>
              </a:rPr>
              <a:t>attracting</a:t>
            </a:r>
            <a:r>
              <a:rPr lang="en-US" altLang="ko-KR" sz="2000" dirty="0">
                <a:solidFill>
                  <a:schemeClr val="tx1"/>
                </a:solidFill>
                <a:latin typeface="Garamond" panose="02020404030301010803" pitchFamily="18" charset="0"/>
              </a:rPr>
              <a:t>, </a:t>
            </a:r>
            <a:r>
              <a:rPr lang="en-US" altLang="ko-KR" sz="2000" dirty="0">
                <a:solidFill>
                  <a:srgbClr val="0066FF"/>
                </a:solidFill>
                <a:latin typeface="Garamond" panose="02020404030301010803" pitchFamily="18" charset="0"/>
              </a:rPr>
              <a:t>motivating</a:t>
            </a:r>
            <a:r>
              <a:rPr lang="en-US" altLang="ko-KR" sz="2000" dirty="0">
                <a:solidFill>
                  <a:schemeClr val="tx1"/>
                </a:solidFill>
                <a:latin typeface="Garamond" panose="02020404030301010803" pitchFamily="18" charset="0"/>
              </a:rPr>
              <a:t>, and </a:t>
            </a:r>
            <a:r>
              <a:rPr lang="en-US" altLang="ko-KR" sz="2000" dirty="0">
                <a:solidFill>
                  <a:srgbClr val="0066FF"/>
                </a:solidFill>
                <a:latin typeface="Garamond" panose="02020404030301010803" pitchFamily="18" charset="0"/>
              </a:rPr>
              <a:t>retaining</a:t>
            </a:r>
            <a:r>
              <a:rPr lang="en-US" altLang="ko-KR" sz="2000" dirty="0">
                <a:solidFill>
                  <a:schemeClr val="tx1"/>
                </a:solidFill>
                <a:latin typeface="Garamond" panose="02020404030301010803" pitchFamily="18" charset="0"/>
              </a:rPr>
              <a:t> executives, as well as incentivize executives to accomplish our strategic objectives.</a:t>
            </a: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958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Purposes of Pay Schemes</a:t>
            </a:r>
            <a:endParaRPr lang="ko-KR" altLang="en-US" dirty="0"/>
          </a:p>
        </p:txBody>
      </p:sp>
      <p:graphicFrame>
        <p:nvGraphicFramePr>
          <p:cNvPr id="3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535494"/>
              </p:ext>
            </p:extLst>
          </p:nvPr>
        </p:nvGraphicFramePr>
        <p:xfrm>
          <a:off x="188913" y="1412776"/>
          <a:ext cx="6395758" cy="4799013"/>
        </p:xfrm>
        <a:graphic>
          <a:graphicData uri="http://schemas.openxmlformats.org/drawingml/2006/table">
            <a:tbl>
              <a:tblPr/>
              <a:tblGrid>
                <a:gridCol w="1717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87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98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90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anose="02020404030301010803" pitchFamily="18" charset="0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Moral Hazard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(inferring effort)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Adverse Selection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(inferring ability)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1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Infeasibility of first best solution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Principal cannot observe agent’s </a:t>
                      </a: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effort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Principal lacks information about agent’s </a:t>
                      </a: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ability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3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Purpose of contract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Motivate agents to choose higher effort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Choose competent agents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23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Performance measures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Future performance</a:t>
                      </a: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 </a:t>
                      </a: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contingent on effort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Past performance </a:t>
                      </a: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anose="02020404030301010803" pitchFamily="18" charset="0"/>
                          <a:ea typeface="굴림" charset="-127"/>
                        </a:rPr>
                        <a:t>revealing ability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Right Arrow 3"/>
          <p:cNvSpPr/>
          <p:nvPr/>
        </p:nvSpPr>
        <p:spPr>
          <a:xfrm>
            <a:off x="3203848" y="1124744"/>
            <a:ext cx="2232248" cy="432048"/>
          </a:xfrm>
          <a:prstGeom prst="rightArrow">
            <a:avLst>
              <a:gd name="adj1" fmla="val 50000"/>
              <a:gd name="adj2" fmla="val 10952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72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Incentive or Attraction/Retention?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28464" y="1196752"/>
            <a:ext cx="8764016" cy="540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503238" indent="-32385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ko-KR" sz="24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Hire </a:t>
            </a:r>
            <a:r>
              <a:rPr lang="en-US" altLang="ko-KR" sz="24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and retain highly able </a:t>
            </a:r>
            <a:r>
              <a:rPr lang="en-US" altLang="ko-KR" sz="24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managers</a:t>
            </a:r>
            <a:endParaRPr lang="en-US" altLang="ko-KR" sz="2400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720000" indent="-180000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̵"/>
            </a:pPr>
            <a:endParaRPr lang="en-US" altLang="ko-KR" sz="2000" u="sng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720000" indent="-180000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̵"/>
            </a:pPr>
            <a:r>
              <a:rPr lang="en-US" altLang="ko-KR" sz="2000" dirty="0" smtClean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Premiums </a:t>
            </a:r>
            <a:r>
              <a:rPr lang="en-US" altLang="ko-KR" sz="2000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 a compensation </a:t>
            </a:r>
            <a:r>
              <a:rPr lang="en-US" altLang="ko-KR" sz="20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contract is used </a:t>
            </a:r>
            <a:r>
              <a:rPr lang="en-US" altLang="ko-KR" sz="2000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to attract or retain able manager </a:t>
            </a:r>
            <a:r>
              <a:rPr lang="en-US" altLang="ko-KR" sz="20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 the executive labor market (</a:t>
            </a:r>
            <a:r>
              <a:rPr lang="en-US" altLang="ko-KR" sz="2000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Hayes and Schaefer 1999; Milbourn 2003; </a:t>
            </a:r>
            <a:r>
              <a:rPr lang="en-US" altLang="ko-KR" sz="2000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Rajgopal</a:t>
            </a:r>
            <a:r>
              <a:rPr lang="en-US" altLang="ko-KR" sz="2000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</a:t>
            </a:r>
            <a:r>
              <a:rPr lang="en-US" altLang="ko-KR" sz="2000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Shevlin</a:t>
            </a:r>
            <a:r>
              <a:rPr lang="en-US" altLang="ko-KR" sz="2000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and Zamora 2006</a:t>
            </a: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</a:p>
          <a:p>
            <a:pPr marL="720000" indent="-180000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̵"/>
            </a:pPr>
            <a:endParaRPr lang="en-US" altLang="ko-KR" sz="20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720000" indent="-180000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̵"/>
            </a:pP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There </a:t>
            </a:r>
            <a:r>
              <a:rPr lang="en-US" altLang="ko-KR" sz="20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exists a tension between demand for managerial talent and </a:t>
            </a:r>
            <a:r>
              <a:rPr lang="en-US" altLang="ko-KR" sz="2000" dirty="0">
                <a:solidFill>
                  <a:srgbClr val="FF6600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concern on potential overpayment (information rent) </a:t>
            </a:r>
            <a:r>
              <a:rPr lang="en-US" altLang="ko-KR" sz="20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arising from unobservable managerial ability. </a:t>
            </a:r>
            <a:r>
              <a:rPr lang="en-US" altLang="ko-KR" sz="2000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en-US" altLang="ko-KR" sz="2000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Samualson</a:t>
            </a:r>
            <a:r>
              <a:rPr lang="en-US" altLang="ko-KR" sz="2000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ko-KR" sz="2000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Econometrica</a:t>
            </a:r>
            <a:r>
              <a:rPr lang="en-US" altLang="ko-KR" sz="2000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1984; </a:t>
            </a:r>
            <a:r>
              <a:rPr lang="en-US" altLang="ko-KR" sz="2000" i="1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Hermanson</a:t>
            </a:r>
            <a:r>
              <a:rPr lang="en-US" altLang="ko-KR" sz="2000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et al. Contemporary Accounting Research 2012)</a:t>
            </a:r>
          </a:p>
          <a:p>
            <a:pPr marL="720000" indent="-180000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̵"/>
            </a:pPr>
            <a:endParaRPr lang="en-US" altLang="ko-KR" sz="20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95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Netflix: Freedom and Responsibility Culture</a:t>
            </a:r>
            <a:endParaRPr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251520" y="1196752"/>
            <a:ext cx="8712968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175" indent="-3175" algn="ctr">
              <a:spcAft>
                <a:spcPts val="0"/>
              </a:spcAft>
            </a:pPr>
            <a:r>
              <a:rPr lang="en-US" altLang="ko-KR" sz="2400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Seven Aspects of Our Culture</a:t>
            </a:r>
          </a:p>
          <a:p>
            <a:pPr marL="3175" indent="-3175" algn="ctr">
              <a:spcAft>
                <a:spcPts val="0"/>
              </a:spcAft>
            </a:pPr>
            <a:endParaRPr lang="en-US" altLang="ko-KR" sz="20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3175" indent="-3175">
              <a:spcAft>
                <a:spcPts val="0"/>
              </a:spcAft>
            </a:pP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Pay Top of the Market</a:t>
            </a:r>
          </a:p>
          <a:p>
            <a:pPr marL="3175" indent="-3175">
              <a:spcAft>
                <a:spcPts val="0"/>
              </a:spcAft>
            </a:pPr>
            <a:endParaRPr lang="en-US" altLang="ko-KR" sz="2000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717550" indent="-371475">
              <a:spcAft>
                <a:spcPts val="0"/>
              </a:spcAft>
              <a:buAutoNum type="arabicPeriod"/>
            </a:pP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What could person get elsewhere?</a:t>
            </a:r>
          </a:p>
          <a:p>
            <a:pPr marL="1060450" lvl="1" indent="-342900">
              <a:buFontTx/>
              <a:buChar char="-"/>
            </a:pP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Pay </a:t>
            </a:r>
            <a:r>
              <a:rPr lang="en-US" altLang="ko-KR" sz="2000" dirty="0">
                <a:solidFill>
                  <a:schemeClr val="tx1"/>
                </a:solidFill>
                <a:latin typeface="Garamond" panose="02020404030301010803" pitchFamily="18" charset="0"/>
              </a:rPr>
              <a:t>them more than anyone else likely </a:t>
            </a: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would</a:t>
            </a:r>
          </a:p>
          <a:p>
            <a:pPr marL="1060450" lvl="1" indent="-342900">
              <a:buFontTx/>
              <a:buChar char="-"/>
            </a:pPr>
            <a:endParaRPr lang="en-US" altLang="ko-KR" sz="20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717550" indent="-371475">
              <a:spcAft>
                <a:spcPts val="0"/>
              </a:spcAft>
              <a:buAutoNum type="arabicPeriod"/>
            </a:pP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What would we pay for replacement?</a:t>
            </a:r>
          </a:p>
          <a:p>
            <a:pPr marL="1060450" lvl="1" indent="-342900">
              <a:buFontTx/>
              <a:buChar char="-"/>
            </a:pP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Pay </a:t>
            </a:r>
            <a:r>
              <a:rPr lang="en-US" altLang="ko-KR" sz="2000" dirty="0">
                <a:solidFill>
                  <a:schemeClr val="tx1"/>
                </a:solidFill>
                <a:latin typeface="Garamond" panose="02020404030301010803" pitchFamily="18" charset="0"/>
              </a:rPr>
              <a:t>them as much as a replacement would </a:t>
            </a: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cost</a:t>
            </a:r>
          </a:p>
          <a:p>
            <a:pPr marL="1060450" lvl="1" indent="-342900">
              <a:buFontTx/>
              <a:buChar char="-"/>
            </a:pPr>
            <a:endParaRPr lang="en-US" altLang="ko-KR" sz="20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717550" indent="-371475">
              <a:spcAft>
                <a:spcPts val="0"/>
              </a:spcAft>
              <a:buAutoNum type="arabicPeriod"/>
            </a:pP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What would we pay to keep person?</a:t>
            </a:r>
          </a:p>
          <a:p>
            <a:pPr marL="717550"/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- </a:t>
            </a: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Pay </a:t>
            </a:r>
            <a:r>
              <a:rPr lang="en-US" altLang="ko-KR" sz="2000" dirty="0">
                <a:solidFill>
                  <a:schemeClr val="tx1"/>
                </a:solidFill>
                <a:latin typeface="Garamond" panose="02020404030301010803" pitchFamily="18" charset="0"/>
              </a:rPr>
              <a:t>them as much as we would pay to keep </a:t>
            </a: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them if </a:t>
            </a:r>
            <a:r>
              <a:rPr lang="en-US" altLang="ko-KR" sz="2000" dirty="0">
                <a:solidFill>
                  <a:schemeClr val="tx1"/>
                </a:solidFill>
                <a:latin typeface="Garamond" panose="02020404030301010803" pitchFamily="18" charset="0"/>
              </a:rPr>
              <a:t>they had higher offer from </a:t>
            </a:r>
            <a:r>
              <a:rPr lang="en-US" altLang="ko-KR" sz="20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elsewhere</a:t>
            </a:r>
          </a:p>
          <a:p>
            <a:endParaRPr lang="en-US" altLang="ko-KR" sz="24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</a:rPr>
              <a:t>* </a:t>
            </a:r>
            <a:r>
              <a:rPr lang="en-US" altLang="ko-KR" dirty="0" smtClean="0">
                <a:solidFill>
                  <a:srgbClr val="0066FF"/>
                </a:solidFill>
                <a:latin typeface="Garamond" panose="02020404030301010803" pitchFamily="18" charset="0"/>
              </a:rPr>
              <a:t>Employees </a:t>
            </a:r>
            <a:r>
              <a:rPr lang="en-US" altLang="ko-KR" dirty="0">
                <a:solidFill>
                  <a:srgbClr val="0066FF"/>
                </a:solidFill>
                <a:latin typeface="Garamond" panose="02020404030301010803" pitchFamily="18" charset="0"/>
              </a:rPr>
              <a:t>can choose </a:t>
            </a:r>
            <a:r>
              <a:rPr lang="en-US" altLang="ko-KR" dirty="0">
                <a:solidFill>
                  <a:schemeClr val="tx1"/>
                </a:solidFill>
                <a:latin typeface="Garamond" panose="02020404030301010803" pitchFamily="18" charset="0"/>
              </a:rPr>
              <a:t>how much they 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</a:rPr>
              <a:t>want to </a:t>
            </a:r>
            <a:r>
              <a:rPr lang="en-US" altLang="ko-KR" dirty="0">
                <a:solidFill>
                  <a:schemeClr val="tx1"/>
                </a:solidFill>
                <a:latin typeface="Garamond" panose="02020404030301010803" pitchFamily="18" charset="0"/>
              </a:rPr>
              <a:t>link their economic 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destiny </a:t>
            </a:r>
            <a:r>
              <a:rPr lang="en-US" altLang="ko-KR" dirty="0">
                <a:solidFill>
                  <a:schemeClr val="tx1"/>
                </a:solidFill>
                <a:latin typeface="Garamond" panose="02020404030301010803" pitchFamily="18" charset="0"/>
              </a:rPr>
              <a:t>to 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</a:rPr>
              <a:t>Netflix success </a:t>
            </a:r>
            <a:r>
              <a:rPr lang="en-US" altLang="ko-KR" dirty="0">
                <a:solidFill>
                  <a:schemeClr val="tx1"/>
                </a:solidFill>
                <a:latin typeface="Garamond" panose="02020404030301010803" pitchFamily="18" charset="0"/>
              </a:rPr>
              <a:t>or failure by deciding</a:t>
            </a:r>
            <a:r>
              <a:rPr lang="en-US" altLang="ko-KR" dirty="0">
                <a:solidFill>
                  <a:srgbClr val="0066FF"/>
                </a:solidFill>
                <a:latin typeface="Garamond" panose="02020404030301010803" pitchFamily="18" charset="0"/>
              </a:rPr>
              <a:t> how </a:t>
            </a:r>
            <a:r>
              <a:rPr lang="en-US" altLang="ko-KR" dirty="0" smtClean="0">
                <a:solidFill>
                  <a:srgbClr val="0066FF"/>
                </a:solidFill>
                <a:latin typeface="Garamond" panose="02020404030301010803" pitchFamily="18" charset="0"/>
              </a:rPr>
              <a:t>much Netflix </a:t>
            </a:r>
            <a:r>
              <a:rPr lang="en-US" altLang="ko-KR" dirty="0">
                <a:solidFill>
                  <a:srgbClr val="0066FF"/>
                </a:solidFill>
                <a:latin typeface="Garamond" panose="02020404030301010803" pitchFamily="18" charset="0"/>
              </a:rPr>
              <a:t>stock or stock </a:t>
            </a:r>
            <a:r>
              <a:rPr lang="en-US" altLang="ko-KR" dirty="0" smtClean="0">
                <a:solidFill>
                  <a:srgbClr val="0066FF"/>
                </a:solidFill>
                <a:latin typeface="Garamond" panose="02020404030301010803" pitchFamily="18" charset="0"/>
              </a:rPr>
              <a:t>options </a:t>
            </a:r>
            <a:r>
              <a:rPr lang="en-US" altLang="ko-KR" dirty="0">
                <a:solidFill>
                  <a:srgbClr val="0066FF"/>
                </a:solidFill>
                <a:latin typeface="Garamond" panose="02020404030301010803" pitchFamily="18" charset="0"/>
              </a:rPr>
              <a:t>they want </a:t>
            </a:r>
            <a:r>
              <a:rPr lang="en-US" altLang="ko-KR" dirty="0" smtClean="0">
                <a:solidFill>
                  <a:srgbClr val="0066FF"/>
                </a:solidFill>
                <a:latin typeface="Garamond" panose="02020404030301010803" pitchFamily="18" charset="0"/>
              </a:rPr>
              <a:t>to own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</a:rPr>
              <a:t>. (</a:t>
            </a:r>
            <a:r>
              <a:rPr lang="en-US" altLang="ko-KR" dirty="0">
                <a:solidFill>
                  <a:schemeClr val="tx1"/>
                </a:solidFill>
                <a:latin typeface="Garamond" panose="02020404030301010803" pitchFamily="18" charset="0"/>
              </a:rPr>
              <a:t>Employees can request to trade salary for </a:t>
            </a:r>
            <a:r>
              <a:rPr lang="en-US" altLang="ko-KR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stock options.)</a:t>
            </a:r>
            <a:endParaRPr lang="en-US" altLang="ko-KR" sz="24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4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755576" y="1124744"/>
            <a:ext cx="8064896" cy="54726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eriod"/>
              <a:defRPr/>
            </a:pPr>
            <a:r>
              <a:rPr lang="en-US" altLang="ko-KR" b="1" dirty="0">
                <a:latin typeface="Garamond" panose="02020404030301010803" pitchFamily="18" charset="0"/>
              </a:rPr>
              <a:t>Motivation vs. Attraction/Retention</a:t>
            </a: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>
                <a:latin typeface="Garamond" panose="02020404030301010803" pitchFamily="18" charset="0"/>
              </a:rPr>
              <a:t>Literature on Moral Hazard (Effort)</a:t>
            </a: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>
                <a:latin typeface="Garamond" panose="02020404030301010803" pitchFamily="18" charset="0"/>
              </a:rPr>
              <a:t>Literature on Adverse Selection (</a:t>
            </a:r>
            <a:r>
              <a:rPr lang="en-US" altLang="ko-KR" sz="1600" b="1" dirty="0">
                <a:latin typeface="Garamond" panose="02020404030301010803" pitchFamily="18" charset="0"/>
              </a:rPr>
              <a:t>Ability</a:t>
            </a:r>
            <a:r>
              <a:rPr lang="en-US" altLang="ko-KR" sz="1600" dirty="0">
                <a:latin typeface="Garamond" panose="02020404030301010803" pitchFamily="18" charset="0"/>
              </a:rPr>
              <a:t>)</a:t>
            </a:r>
          </a:p>
          <a:p>
            <a:pPr marL="1257300" lvl="2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Wingdings" panose="05000000000000000000" pitchFamily="2" charset="2"/>
              <a:buChar char="Ø"/>
            </a:pPr>
            <a:r>
              <a:rPr lang="en-US" altLang="ko-KR" sz="1600" dirty="0">
                <a:latin typeface="Garamond" panose="02020404030301010803" pitchFamily="18" charset="0"/>
              </a:rPr>
              <a:t>Level of Compensation</a:t>
            </a: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endParaRPr lang="en-US" altLang="ko-KR" sz="1600" dirty="0">
              <a:latin typeface="Garamond" panose="02020404030301010803" pitchFamily="18" charset="0"/>
            </a:endParaRPr>
          </a:p>
          <a:p>
            <a:pPr marL="342900" lvl="0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eriod"/>
              <a:defRPr/>
            </a:pPr>
            <a:r>
              <a:rPr lang="en-US" altLang="ko-KR" b="1" dirty="0">
                <a:latin typeface="Garamond" panose="02020404030301010803" pitchFamily="18" charset="0"/>
              </a:rPr>
              <a:t>Implication of Managerial Ability</a:t>
            </a: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>
                <a:latin typeface="Garamond" panose="02020404030301010803" pitchFamily="18" charset="0"/>
              </a:rPr>
              <a:t>Sorting Managerial </a:t>
            </a:r>
            <a:r>
              <a:rPr lang="en-US" altLang="ko-KR" sz="1600" b="1" dirty="0">
                <a:latin typeface="Garamond" panose="02020404030301010803" pitchFamily="18" charset="0"/>
              </a:rPr>
              <a:t>Ability</a:t>
            </a: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>
                <a:latin typeface="Garamond" panose="02020404030301010803" pitchFamily="18" charset="0"/>
              </a:rPr>
              <a:t>Measurement of Managerial </a:t>
            </a:r>
            <a:r>
              <a:rPr lang="en-US" altLang="ko-KR" sz="1600" b="1" dirty="0">
                <a:latin typeface="Garamond" panose="02020404030301010803" pitchFamily="18" charset="0"/>
              </a:rPr>
              <a:t>Ability</a:t>
            </a: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>
                <a:latin typeface="Garamond" panose="02020404030301010803" pitchFamily="18" charset="0"/>
              </a:rPr>
              <a:t>Matching between Incentive Power and </a:t>
            </a:r>
            <a:r>
              <a:rPr lang="en-US" altLang="ko-KR" sz="1600" b="1" dirty="0">
                <a:latin typeface="Garamond" panose="02020404030301010803" pitchFamily="18" charset="0"/>
              </a:rPr>
              <a:t>Ability</a:t>
            </a: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>
                <a:latin typeface="Garamond" panose="02020404030301010803" pitchFamily="18" charset="0"/>
              </a:rPr>
              <a:t>Non-CEO Executive Ownership and CEO </a:t>
            </a:r>
            <a:r>
              <a:rPr lang="en-US" altLang="ko-KR" sz="1600" b="1" dirty="0">
                <a:latin typeface="Garamond" panose="02020404030301010803" pitchFamily="18" charset="0"/>
              </a:rPr>
              <a:t>Ability</a:t>
            </a:r>
            <a:endParaRPr lang="en-US" altLang="ko-KR" sz="1200" b="1" dirty="0">
              <a:latin typeface="Garamond" panose="02020404030301010803" pitchFamily="18" charset="0"/>
            </a:endParaRPr>
          </a:p>
          <a:p>
            <a:pPr marL="800100" lvl="1" indent="-342900">
              <a:lnSpc>
                <a:spcPct val="150000"/>
              </a:lnSpc>
              <a:spcBef>
                <a:spcPct val="0"/>
              </a:spcBef>
              <a:spcAft>
                <a:spcPts val="900"/>
              </a:spcAft>
              <a:buFont typeface="+mj-lt"/>
              <a:buAutoNum type="arabicParenR"/>
            </a:pPr>
            <a:r>
              <a:rPr lang="en-US" altLang="ko-KR" sz="1600" dirty="0">
                <a:latin typeface="Garamond" panose="02020404030301010803" pitchFamily="18" charset="0"/>
              </a:rPr>
              <a:t>Managerial </a:t>
            </a:r>
            <a:r>
              <a:rPr lang="en-US" altLang="ko-KR" sz="1600" b="1" dirty="0">
                <a:latin typeface="Garamond" panose="02020404030301010803" pitchFamily="18" charset="0"/>
              </a:rPr>
              <a:t>Ability</a:t>
            </a:r>
            <a:r>
              <a:rPr lang="en-US" altLang="ko-KR" sz="1600" dirty="0">
                <a:latin typeface="Garamond" panose="02020404030301010803" pitchFamily="18" charset="0"/>
              </a:rPr>
              <a:t> and Cost Decisions</a:t>
            </a:r>
            <a:endParaRPr lang="en-US" altLang="ko-KR" sz="1600" dirty="0">
              <a:latin typeface="Garamond" panose="02020404030301010803" pitchFamily="18" charset="0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85720" y="3501008"/>
            <a:ext cx="7742664" cy="3096344"/>
          </a:xfrm>
          <a:prstGeom prst="roundRect">
            <a:avLst/>
          </a:prstGeom>
          <a:solidFill>
            <a:srgbClr val="00B0F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28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Asymmetric Information in the Labor Market</a:t>
            </a:r>
            <a:endParaRPr lang="ko-KR" altLang="en-US" dirty="0"/>
          </a:p>
        </p:txBody>
      </p:sp>
      <p:sp>
        <p:nvSpPr>
          <p:cNvPr id="3" name="직사각형 17"/>
          <p:cNvSpPr/>
          <p:nvPr/>
        </p:nvSpPr>
        <p:spPr>
          <a:xfrm>
            <a:off x="124121" y="1196752"/>
            <a:ext cx="8912375" cy="52565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79388" indent="-179388">
              <a:spcBef>
                <a:spcPts val="600"/>
              </a:spcBef>
              <a:spcAft>
                <a:spcPts val="600"/>
              </a:spcAft>
            </a:pPr>
            <a:r>
              <a:rPr lang="en-US" altLang="ko-KR" sz="2400" dirty="0" smtClean="0">
                <a:solidFill>
                  <a:srgbClr val="0033CC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Compensation as a </a:t>
            </a:r>
            <a:r>
              <a:rPr lang="en-US" altLang="ko-KR" sz="2400" b="1" dirty="0" smtClean="0">
                <a:solidFill>
                  <a:srgbClr val="0033CC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sorting</a:t>
            </a:r>
            <a:r>
              <a:rPr lang="en-US" altLang="ko-KR" sz="2400" dirty="0" smtClean="0">
                <a:solidFill>
                  <a:srgbClr val="0033CC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mechanism</a:t>
            </a:r>
          </a:p>
          <a:p>
            <a:pPr marL="360363" indent="-1793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ko-KR" sz="16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360363" indent="-1793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16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Lazear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2004. </a:t>
            </a:r>
            <a:r>
              <a:rPr lang="en-US" altLang="ko-KR" sz="1600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Output-based pay: incentives, retention, or sorting?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1600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Research in Labor Economics</a:t>
            </a:r>
            <a:endParaRPr lang="en-US" altLang="ko-KR" sz="16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720000" indent="-180000">
              <a:spcBef>
                <a:spcPts val="600"/>
              </a:spcBef>
              <a:spcAft>
                <a:spcPts val="600"/>
              </a:spcAft>
              <a:buFont typeface="Times New Roman" panose="02020603050405020304" pitchFamily="18" charset="0"/>
              <a:buChar char="̵"/>
            </a:pP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Contingent term in compensation contract can function as a sorting tool for managerial ability (high-tech industries, higher level employees)</a:t>
            </a:r>
          </a:p>
          <a:p>
            <a:pPr marL="360363" indent="-1793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16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Arya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and </a:t>
            </a:r>
            <a:r>
              <a:rPr lang="en-US" altLang="ko-KR" sz="16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Mittendorf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2005. </a:t>
            </a:r>
            <a:r>
              <a:rPr lang="en-US" altLang="ko-KR" sz="1600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Offering stock options to gauge managerial talent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</a:t>
            </a:r>
            <a:r>
              <a:rPr lang="en-US" altLang="ko-KR" sz="1600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Journal of Accounting &amp; Economics</a:t>
            </a:r>
          </a:p>
          <a:p>
            <a:pPr marL="360363" indent="-1793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16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Dutta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2008. </a:t>
            </a:r>
            <a:r>
              <a:rPr lang="en-US" altLang="ko-KR" sz="1600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Managerial expertise, private information, and pay-performance sensitivity (PPS)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</a:t>
            </a:r>
            <a:r>
              <a:rPr lang="en-US" altLang="ko-KR" sz="1600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Management Science</a:t>
            </a:r>
          </a:p>
          <a:p>
            <a:pPr marL="720000" indent="-180000">
              <a:spcBef>
                <a:spcPts val="600"/>
              </a:spcBef>
              <a:spcAft>
                <a:spcPts val="600"/>
              </a:spcAft>
              <a:buFont typeface="Times New Roman" panose="02020603050405020304" pitchFamily="18" charset="0"/>
              <a:buChar char="̵"/>
            </a:pP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The optimal PPS is higher (lower) than its optimal value in a benchmark setting of symmetric information when managerial expertise is largely general (firm-specific)</a:t>
            </a:r>
          </a:p>
          <a:p>
            <a:pPr marL="360363" indent="-1793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ko-KR" sz="16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Goldmanis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and Ray. 2015. </a:t>
            </a:r>
            <a:r>
              <a:rPr lang="en-US" altLang="ko-KR" sz="1600" b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Sorting effect of performance pay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</a:t>
            </a:r>
            <a:r>
              <a:rPr lang="en-US" altLang="ko-KR" sz="1600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Management Science</a:t>
            </a:r>
            <a:endParaRPr lang="en-US" altLang="ko-KR" sz="16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720000" indent="-180000">
              <a:spcBef>
                <a:spcPts val="600"/>
              </a:spcBef>
              <a:spcAft>
                <a:spcPts val="600"/>
              </a:spcAft>
              <a:buFont typeface="Times New Roman" panose="02020603050405020304" pitchFamily="18" charset="0"/>
              <a:buChar char="̵"/>
            </a:pP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For risk-neutral managers, sorting dampens optimal PPS</a:t>
            </a:r>
          </a:p>
          <a:p>
            <a:pPr marL="720000" indent="-180000">
              <a:spcBef>
                <a:spcPts val="600"/>
              </a:spcBef>
              <a:spcAft>
                <a:spcPts val="600"/>
              </a:spcAft>
              <a:buFont typeface="Times New Roman" panose="02020603050405020304" pitchFamily="18" charset="0"/>
              <a:buChar char="̵"/>
            </a:pP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Raising output volatility will cause fewer types to participate and ensure that the participating types are better</a:t>
            </a:r>
          </a:p>
        </p:txBody>
      </p:sp>
    </p:spTree>
    <p:extLst>
      <p:ext uri="{BB962C8B-B14F-4D97-AF65-F5344CB8AC3E}">
        <p14:creationId xmlns:p14="http://schemas.microsoft.com/office/powerpoint/2010/main" val="940719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Offering Equity to “Screen” Managerial Talent</a:t>
            </a:r>
            <a:endParaRPr lang="ko-KR" altLang="en-US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457200" y="1439416"/>
            <a:ext cx="8219256" cy="50859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0"/>
              </a:spcBef>
              <a:spcAft>
                <a:spcPts val="1200"/>
              </a:spcAft>
              <a:defRPr/>
            </a:pPr>
            <a:r>
              <a:rPr lang="en-US" altLang="ko-KR" sz="2000" noProof="0" dirty="0" smtClean="0">
                <a:latin typeface="Garamond" pitchFamily="18" charset="0"/>
              </a:rPr>
              <a:t>Hales, Wang, Williamson. 2015. </a:t>
            </a:r>
            <a:r>
              <a:rPr lang="en-US" altLang="ko-KR" sz="2000" b="1" dirty="0">
                <a:latin typeface="Garamond" pitchFamily="18" charset="0"/>
              </a:rPr>
              <a:t>Selection benefits of stock-based compensation for the rank-and-file</a:t>
            </a:r>
            <a:r>
              <a:rPr lang="en-US" altLang="ko-KR" sz="2000" noProof="0" dirty="0" smtClean="0">
                <a:latin typeface="Garamond" pitchFamily="18" charset="0"/>
              </a:rPr>
              <a:t>. </a:t>
            </a:r>
            <a:r>
              <a:rPr lang="en-US" altLang="ko-KR" sz="2000" i="1" dirty="0" smtClean="0">
                <a:latin typeface="Garamond" pitchFamily="18" charset="0"/>
              </a:rPr>
              <a:t>The Accounting Review</a:t>
            </a:r>
            <a:endParaRPr lang="en-US" altLang="ko-KR" sz="2000" i="1" noProof="0" dirty="0" smtClean="0">
              <a:latin typeface="Garamond" pitchFamily="18" charset="0"/>
            </a:endParaRPr>
          </a:p>
          <a:p>
            <a:pPr marL="342900" marR="0" lvl="0" indent="-342900" algn="l" defTabSz="914400" rtl="0" eaLnBrk="1" fontAlgn="auto" latinLnBrk="1" hangingPunct="1">
              <a:spcBef>
                <a:spcPct val="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en-US" altLang="ko-KR" sz="2000" i="0" u="none" strike="noStrike" kern="1200" cap="none" spc="0" normalizeH="0" baseline="0" dirty="0" smtClean="0">
              <a:ln>
                <a:noFill/>
              </a:ln>
              <a:effectLst/>
              <a:uLnTx/>
              <a:uFillTx/>
              <a:latin typeface="Garamond" pitchFamily="18" charset="0"/>
            </a:endParaRPr>
          </a:p>
          <a:p>
            <a:pPr marL="342900" marR="0" lvl="0" indent="-342900" algn="l" defTabSz="914400" rtl="0" eaLnBrk="1" fontAlgn="auto" latinLnBrk="1" hangingPunct="1">
              <a:spcBef>
                <a:spcPct val="0"/>
              </a:spcBef>
              <a:spcAft>
                <a:spcPts val="12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ko-KR" sz="2000" i="0" u="none" strike="noStrike" kern="1200" cap="none" spc="0" normalizeH="0" baseline="0" dirty="0" smtClean="0">
                <a:ln>
                  <a:noFill/>
                </a:ln>
                <a:effectLst/>
                <a:uLnTx/>
                <a:uFillTx/>
                <a:latin typeface="Garamond" pitchFamily="18" charset="0"/>
              </a:rPr>
              <a:t>Individuals</a:t>
            </a:r>
            <a:r>
              <a:rPr kumimoji="0" lang="en-US" altLang="ko-KR" sz="2000" i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Garamond" pitchFamily="18" charset="0"/>
              </a:rPr>
              <a:t> with higher optimism are more likely to choose compensation that is contingent on a company’s stock price than to choose fixed pay (after controlling for the individual’s risk preferences).</a:t>
            </a:r>
            <a:endParaRPr kumimoji="0" lang="en-US" altLang="ko-KR" sz="2000" i="0" u="none" strike="noStrike" kern="1200" cap="none" spc="0" normalizeH="0" dirty="0" smtClean="0">
              <a:ln>
                <a:noFill/>
              </a:ln>
              <a:effectLst/>
              <a:uLnTx/>
              <a:uFillTx/>
              <a:latin typeface="Garamond" pitchFamily="18" charset="0"/>
              <a:sym typeface="Wingdings" pitchFamily="2" charset="2"/>
            </a:endParaRPr>
          </a:p>
          <a:p>
            <a:pPr marL="342900" marR="0" lvl="0" indent="-342900" algn="l" defTabSz="914400" rtl="0" eaLnBrk="1" fontAlgn="auto" latinLnBrk="1" hangingPunct="1">
              <a:spcBef>
                <a:spcPct val="0"/>
              </a:spcBef>
              <a:spcAft>
                <a:spcPts val="12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ko-KR" sz="2000" noProof="0" dirty="0" smtClean="0">
                <a:latin typeface="Garamond" pitchFamily="18" charset="0"/>
                <a:sym typeface="Wingdings" pitchFamily="2" charset="2"/>
              </a:rPr>
              <a:t>Individuals choosing stock-based compensation perform better on a challenging problem-solving task.</a:t>
            </a:r>
          </a:p>
          <a:p>
            <a:pPr marL="342900" marR="0" lvl="0" indent="-342900" algn="l" defTabSz="914400" rtl="0" eaLnBrk="1" fontAlgn="auto" latinLnBrk="1" hangingPunct="1">
              <a:spcBef>
                <a:spcPct val="0"/>
              </a:spcBef>
              <a:spcAft>
                <a:spcPts val="12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ko-KR" sz="2000" dirty="0" smtClean="0">
                <a:latin typeface="Garamond" pitchFamily="18" charset="0"/>
                <a:sym typeface="Wingdings" pitchFamily="2" charset="2"/>
              </a:rPr>
              <a:t>Stock-based compensation can have productivity-enhancing effects, even if stock prices are completely insensitive to individual efforts.</a:t>
            </a:r>
            <a:r>
              <a:rPr lang="en-US" altLang="ko-KR" sz="2000" noProof="0" dirty="0" smtClean="0">
                <a:latin typeface="Garamond" pitchFamily="18" charset="0"/>
                <a:sym typeface="Wingdings" pitchFamily="2" charset="2"/>
              </a:rPr>
              <a:t> </a:t>
            </a:r>
            <a:endParaRPr kumimoji="0" lang="en-US" altLang="ko-KR" sz="2000" i="0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200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Purposes of Pay </a:t>
            </a:r>
            <a:r>
              <a:rPr lang="en-US" altLang="ko-KR" dirty="0" smtClean="0"/>
              <a:t>Schemes: A New Direction</a:t>
            </a:r>
            <a:endParaRPr lang="ko-KR" altLang="en-US" dirty="0"/>
          </a:p>
        </p:txBody>
      </p:sp>
      <p:graphicFrame>
        <p:nvGraphicFramePr>
          <p:cNvPr id="3" name="Group 2"/>
          <p:cNvGraphicFramePr>
            <a:graphicFrameLocks noGrp="1"/>
          </p:cNvGraphicFramePr>
          <p:nvPr>
            <p:extLst/>
          </p:nvPr>
        </p:nvGraphicFramePr>
        <p:xfrm>
          <a:off x="188913" y="1412776"/>
          <a:ext cx="8775575" cy="4799013"/>
        </p:xfrm>
        <a:graphic>
          <a:graphicData uri="http://schemas.openxmlformats.org/drawingml/2006/table">
            <a:tbl>
              <a:tblPr/>
              <a:tblGrid>
                <a:gridCol w="1717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87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98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98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90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Moral Hazard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(inferring effort)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Adverse Selection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(inferring ability)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Adverse Selection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(screening ability)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1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Infeasibility of first best solution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Principal cannot observe agent’s </a:t>
                      </a: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effort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Principal lacks information about agent’s </a:t>
                      </a: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ability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Principal lacks information about agent’s </a:t>
                      </a: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ability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3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Purpose of contract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Motivate agents to choose higher effort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Choose competent agents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Screen agents with different ability 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23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Performance measures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Future performance</a:t>
                      </a: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 </a:t>
                      </a: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contingent on effort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Past performance </a:t>
                      </a: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revealing ability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Future performance</a:t>
                      </a: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 </a:t>
                      </a:r>
                      <a:r>
                        <a:rPr kumimoji="0" lang="en-US" altLang="ko-K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굴림" charset="-127"/>
                        </a:rPr>
                        <a:t>contingent on ability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Right Arrow 3"/>
          <p:cNvSpPr/>
          <p:nvPr/>
        </p:nvSpPr>
        <p:spPr>
          <a:xfrm>
            <a:off x="3203848" y="1124744"/>
            <a:ext cx="4752528" cy="432048"/>
          </a:xfrm>
          <a:prstGeom prst="rightArrow">
            <a:avLst>
              <a:gd name="adj1" fmla="val 50000"/>
              <a:gd name="adj2" fmla="val 10952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9198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Measuring Managerial Ability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07504" y="1196752"/>
            <a:ext cx="8928992" cy="51845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79388" indent="-179388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16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Demerjian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, Lev, and </a:t>
            </a:r>
            <a:r>
              <a:rPr lang="en-US" altLang="ko-KR" sz="1600" dirty="0" err="1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McVay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 2012. Quantifying Managerial Ability. </a:t>
            </a:r>
            <a:r>
              <a:rPr lang="en-US" altLang="ko-KR" sz="1600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Management Science 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58(7)</a:t>
            </a:r>
            <a:endParaRPr lang="en-US" altLang="ko-KR" sz="1200" i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444500" indent="-179388">
              <a:lnSpc>
                <a:spcPct val="120000"/>
              </a:lnSpc>
              <a:buFont typeface="Times New Roman" panose="02020603050405020304" pitchFamily="18" charset="0"/>
              <a:buChar char="̵"/>
            </a:pP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More able managers understand business environment better, invest in higher value projects, and operate their assets more efficiently than less able managers, which consequently leads to higher </a:t>
            </a:r>
            <a:r>
              <a:rPr lang="en-US" altLang="ko-KR" sz="1600" dirty="0" smtClean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efficiency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.</a:t>
            </a:r>
          </a:p>
          <a:p>
            <a:pPr marL="504000" indent="-1800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sz="10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179388" indent="-179388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sz="16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179388" indent="-179388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Process for calculating MA-Score</a:t>
            </a:r>
            <a:endParaRPr lang="en-US" altLang="ko-KR" sz="1200" i="1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444500" indent="-179388">
              <a:lnSpc>
                <a:spcPct val="120000"/>
              </a:lnSpc>
              <a:buFont typeface="Times New Roman" panose="02020603050405020304" pitchFamily="18" charset="0"/>
              <a:buChar char="̵"/>
            </a:pPr>
            <a:r>
              <a:rPr lang="en-US" altLang="ko-KR" sz="16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First stage: estimate 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relative </a:t>
            </a:r>
            <a:r>
              <a:rPr lang="en-US" altLang="ko-KR" sz="16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efficiency of 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 </a:t>
            </a:r>
            <a:r>
              <a:rPr lang="en-US" altLang="ko-KR" sz="16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firm within its industry by using DEA</a:t>
            </a:r>
            <a:endParaRPr lang="en-US" altLang="ko-KR" sz="16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540000">
              <a:lnSpc>
                <a:spcPct val="120000"/>
              </a:lnSpc>
            </a:pP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   </a:t>
            </a:r>
          </a:p>
          <a:p>
            <a:pPr marL="540000">
              <a:lnSpc>
                <a:spcPct val="120000"/>
              </a:lnSpc>
            </a:pPr>
            <a:endParaRPr lang="en-US" altLang="ko-KR" sz="1600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717550" indent="-2857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Calculate the </a:t>
            </a:r>
            <a:r>
              <a:rPr lang="en-US" altLang="ko-KR" sz="16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relative firm 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efficiency: the </a:t>
            </a:r>
            <a:r>
              <a:rPr lang="en-US" altLang="ko-KR" sz="16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most efficient firms within 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an </a:t>
            </a:r>
            <a:r>
              <a:rPr lang="en-US" altLang="ko-KR" sz="16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industry group have a value of 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one. </a:t>
            </a:r>
          </a:p>
          <a:p>
            <a:pPr marL="720000" indent="-180000">
              <a:lnSpc>
                <a:spcPct val="120000"/>
              </a:lnSpc>
              <a:buFont typeface="Times New Roman" panose="02020603050405020304" pitchFamily="18" charset="0"/>
              <a:buChar char="̵"/>
            </a:pPr>
            <a:endParaRPr lang="en-US" altLang="ko-KR" sz="5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444500" indent="-179388">
              <a:lnSpc>
                <a:spcPct val="120000"/>
              </a:lnSpc>
              <a:buFont typeface="Times New Roman" panose="02020603050405020304" pitchFamily="18" charset="0"/>
              <a:buChar char="̵"/>
            </a:pP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Second stage</a:t>
            </a:r>
            <a:r>
              <a:rPr lang="en-US" altLang="ko-KR" sz="16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: remove the effect of firm-specific characteristics from the relative firm 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efficiency.</a:t>
            </a:r>
          </a:p>
          <a:p>
            <a:pPr marL="720000" indent="-180000">
              <a:lnSpc>
                <a:spcPct val="120000"/>
              </a:lnSpc>
              <a:buFont typeface="Times New Roman" panose="02020603050405020304" pitchFamily="18" charset="0"/>
              <a:buChar char="̵"/>
            </a:pPr>
            <a:endParaRPr lang="en-US" altLang="ko-KR" sz="16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720000" indent="-180000">
              <a:lnSpc>
                <a:spcPct val="120000"/>
              </a:lnSpc>
              <a:buFont typeface="Times New Roman" panose="02020603050405020304" pitchFamily="18" charset="0"/>
              <a:buChar char="̵"/>
            </a:pPr>
            <a:endParaRPr lang="en-US" altLang="ko-KR" sz="10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720000" indent="-180000">
              <a:lnSpc>
                <a:spcPct val="120000"/>
              </a:lnSpc>
              <a:buFont typeface="Times New Roman" panose="02020603050405020304" pitchFamily="18" charset="0"/>
              <a:buChar char="̵"/>
            </a:pPr>
            <a:endParaRPr lang="en-US" altLang="ko-KR" sz="16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540000">
              <a:lnSpc>
                <a:spcPct val="120000"/>
              </a:lnSpc>
            </a:pP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 </a:t>
            </a:r>
            <a:endParaRPr lang="en-US" altLang="ko-KR" sz="1600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717550" indent="-2857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Residual </a:t>
            </a:r>
            <a:r>
              <a:rPr lang="en-US" altLang="ko-KR" sz="16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(the unexplained portion 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of the firm efficiency) </a:t>
            </a:r>
            <a:r>
              <a:rPr lang="en-US" altLang="ko-KR" sz="16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is attributed to </a:t>
            </a:r>
            <a:r>
              <a:rPr lang="en-US" altLang="ko-KR" sz="16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CEO ability.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212976"/>
            <a:ext cx="6635093" cy="49064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130" y="4869248"/>
            <a:ext cx="6424000" cy="79200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 bwMode="auto">
          <a:xfrm>
            <a:off x="7164288" y="5405468"/>
            <a:ext cx="288032" cy="25578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8658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Screening Managerial Ability</a:t>
            </a:r>
            <a:endParaRPr lang="en-US" dirty="0"/>
          </a:p>
        </p:txBody>
      </p:sp>
      <p:pic>
        <p:nvPicPr>
          <p:cNvPr id="7" name="Picture 3" descr="C:\Documents and Settings\XP\바탕 화면\그림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9856" y="1230124"/>
            <a:ext cx="6406480" cy="3062972"/>
          </a:xfrm>
          <a:prstGeom prst="rect">
            <a:avLst/>
          </a:prstGeom>
          <a:noFill/>
        </p:spPr>
      </p:pic>
      <p:sp>
        <p:nvSpPr>
          <p:cNvPr id="8" name="타원 7"/>
          <p:cNvSpPr/>
          <p:nvPr/>
        </p:nvSpPr>
        <p:spPr bwMode="auto">
          <a:xfrm>
            <a:off x="4038600" y="1556792"/>
            <a:ext cx="893440" cy="272752"/>
          </a:xfrm>
          <a:prstGeom prst="ellipse">
            <a:avLst/>
          </a:prstGeom>
          <a:noFill/>
          <a:ln w="28575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79512" y="4389044"/>
            <a:ext cx="8786842" cy="21363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dirty="0">
                <a:latin typeface="Garamond" panose="02020404030301010803" pitchFamily="18" charset="0"/>
                <a:cs typeface="Times New Roman" panose="02020603050405020304" pitchFamily="18" charset="0"/>
              </a:rPr>
              <a:t>Bae, Hwang and Hyun. </a:t>
            </a:r>
            <a:r>
              <a:rPr lang="en-US" altLang="ko-KR" sz="160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Empirical </a:t>
            </a:r>
            <a:r>
              <a:rPr lang="en-US" altLang="ko-KR" sz="1600" dirty="0">
                <a:latin typeface="Garamond" panose="02020404030301010803" pitchFamily="18" charset="0"/>
                <a:cs typeface="Times New Roman" panose="02020603050405020304" pitchFamily="18" charset="0"/>
              </a:rPr>
              <a:t>Examination on Sorting Effects of Performance Pay. Working paper</a:t>
            </a:r>
            <a:endParaRPr lang="en-US" altLang="ko-KR" sz="1600" dirty="0" smtClean="0">
              <a:latin typeface="Garamond" panose="02020404030301010803" pitchFamily="18" charset="0"/>
            </a:endParaRPr>
          </a:p>
          <a:p>
            <a:pPr marL="444500" indent="0">
              <a:buNone/>
            </a:pPr>
            <a:endParaRPr lang="en-US" altLang="ko-KR" sz="1600" dirty="0">
              <a:latin typeface="Garamond" panose="02020404030301010803" pitchFamily="18" charset="0"/>
            </a:endParaRPr>
          </a:p>
          <a:p>
            <a:pPr marL="444500" indent="0">
              <a:buNone/>
            </a:pPr>
            <a:r>
              <a:rPr lang="en-US" altLang="ko-KR" sz="1600" dirty="0" smtClean="0">
                <a:latin typeface="Garamond" panose="02020404030301010803" pitchFamily="18" charset="0"/>
              </a:rPr>
              <a:t>US </a:t>
            </a:r>
            <a:r>
              <a:rPr lang="en-US" altLang="ko-KR" sz="1600" dirty="0" smtClean="0">
                <a:latin typeface="Garamond" panose="02020404030301010803" pitchFamily="18" charset="0"/>
              </a:rPr>
              <a:t>Data reveal that</a:t>
            </a:r>
          </a:p>
          <a:p>
            <a:pPr lvl="1">
              <a:buFont typeface="Wingdings" pitchFamily="2" charset="2"/>
              <a:buChar char="Ø"/>
            </a:pPr>
            <a:r>
              <a:rPr lang="en-US" altLang="ko-KR" sz="1600" dirty="0">
                <a:latin typeface="Garamond" panose="02020404030301010803" pitchFamily="18" charset="0"/>
                <a:cs typeface="Times New Roman" panose="02020603050405020304" pitchFamily="18" charset="0"/>
              </a:rPr>
              <a:t>Managerial ability is positively associated with pay-performance sensitivity</a:t>
            </a:r>
            <a:endParaRPr lang="en-US" altLang="ko-KR" sz="1600" dirty="0">
              <a:latin typeface="Garamond" panose="02020404030301010803" pitchFamily="18" charset="0"/>
            </a:endParaRPr>
          </a:p>
          <a:p>
            <a:pPr lvl="1">
              <a:buFont typeface="Wingdings" pitchFamily="2" charset="2"/>
              <a:buChar char="Ø"/>
            </a:pPr>
            <a:r>
              <a:rPr lang="en-US" altLang="ko-KR" sz="1600" dirty="0">
                <a:latin typeface="Garamond" panose="02020404030301010803" pitchFamily="18" charset="0"/>
                <a:cs typeface="Times New Roman" panose="02020603050405020304" pitchFamily="18" charset="0"/>
              </a:rPr>
              <a:t>The positive association between managerial ability and pay-performance sensitivity is </a:t>
            </a:r>
            <a:r>
              <a:rPr lang="en-US" altLang="ko-KR" sz="1600" u="sng" dirty="0">
                <a:latin typeface="Garamond" panose="02020404030301010803" pitchFamily="18" charset="0"/>
                <a:cs typeface="Times New Roman" panose="02020603050405020304" pitchFamily="18" charset="0"/>
              </a:rPr>
              <a:t>more pronounced when there is greater uncertainty on managerial ability</a:t>
            </a:r>
            <a:endParaRPr lang="en-US" altLang="ko-KR" sz="1600" u="sng" dirty="0">
              <a:latin typeface="Garamond" panose="02020404030301010803" pitchFamily="18" charset="0"/>
            </a:endParaRPr>
          </a:p>
          <a:p>
            <a:pPr lvl="2">
              <a:buFont typeface="Wingdings" pitchFamily="2" charset="2"/>
              <a:buChar char="v"/>
            </a:pPr>
            <a:r>
              <a:rPr lang="en-US" altLang="ko-KR" sz="1600" dirty="0">
                <a:latin typeface="Garamond" panose="02020404030301010803" pitchFamily="18" charset="0"/>
              </a:rPr>
              <a:t>SP500 firms, firms size, </a:t>
            </a:r>
            <a:r>
              <a:rPr lang="en-US" altLang="ko-KR" sz="1600" dirty="0" smtClean="0">
                <a:latin typeface="Garamond" panose="02020404030301010803" pitchFamily="18" charset="0"/>
              </a:rPr>
              <a:t>external </a:t>
            </a:r>
            <a:r>
              <a:rPr lang="en-US" altLang="ko-KR" sz="1600" dirty="0">
                <a:latin typeface="Garamond" panose="02020404030301010803" pitchFamily="18" charset="0"/>
              </a:rPr>
              <a:t>vs. internal</a:t>
            </a:r>
            <a:r>
              <a:rPr lang="ko-KR" altLang="en-US" sz="1600" dirty="0">
                <a:latin typeface="Garamond" panose="02020404030301010803" pitchFamily="18" charset="0"/>
              </a:rPr>
              <a:t> </a:t>
            </a:r>
            <a:r>
              <a:rPr lang="en-US" altLang="ko-KR" sz="1600" dirty="0">
                <a:latin typeface="Garamond" panose="02020404030301010803" pitchFamily="18" charset="0"/>
              </a:rPr>
              <a:t>CEO </a:t>
            </a:r>
            <a:r>
              <a:rPr lang="en-US" altLang="ko-KR" sz="1600" dirty="0" smtClean="0">
                <a:latin typeface="Garamond" panose="02020404030301010803" pitchFamily="18" charset="0"/>
              </a:rPr>
              <a:t>hires</a:t>
            </a:r>
            <a:endParaRPr lang="en-US" altLang="ko-KR" sz="1600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14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Matching </a:t>
            </a:r>
            <a:r>
              <a:rPr lang="en-US" altLang="ko-KR" dirty="0" smtClean="0"/>
              <a:t>Incentive with Ability</a:t>
            </a:r>
            <a:endParaRPr lang="en-US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23528" y="1196752"/>
            <a:ext cx="8568952" cy="5328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0"/>
              </a:spcBef>
              <a:spcAft>
                <a:spcPts val="600"/>
              </a:spcAft>
              <a:defRPr/>
            </a:pPr>
            <a:r>
              <a:rPr lang="en-US" altLang="ko-KR" sz="2000" noProof="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Banker, </a:t>
            </a:r>
            <a:r>
              <a:rPr lang="en-US" altLang="ko-KR" sz="2000" noProof="0" dirty="0" err="1" smtClean="0">
                <a:latin typeface="Garamond" panose="02020404030301010803" pitchFamily="18" charset="0"/>
                <a:cs typeface="Times New Roman" panose="02020603050405020304" pitchFamily="18" charset="0"/>
              </a:rPr>
              <a:t>Darrough</a:t>
            </a:r>
            <a:r>
              <a:rPr lang="en-US" altLang="ko-KR" sz="2000" noProof="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, Huang, and </a:t>
            </a:r>
            <a:r>
              <a:rPr lang="en-US" altLang="ko-KR" sz="2000" noProof="0" dirty="0" err="1" smtClean="0">
                <a:latin typeface="Garamond" panose="02020404030301010803" pitchFamily="18" charset="0"/>
                <a:cs typeface="Times New Roman" panose="02020603050405020304" pitchFamily="18" charset="0"/>
              </a:rPr>
              <a:t>Plehn-Dujowich</a:t>
            </a:r>
            <a:r>
              <a:rPr lang="en-US" altLang="ko-KR" sz="2000" noProof="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. 2013. </a:t>
            </a:r>
            <a:r>
              <a:rPr lang="en-US" altLang="ko-KR" sz="2000" b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The </a:t>
            </a:r>
            <a:r>
              <a:rPr lang="en-US" altLang="ko-KR" sz="2000" b="1" dirty="0">
                <a:latin typeface="Garamond" panose="02020404030301010803" pitchFamily="18" charset="0"/>
                <a:cs typeface="Times New Roman" panose="02020603050405020304" pitchFamily="18" charset="0"/>
              </a:rPr>
              <a:t>Relation between CEO Compensation and Past Performance</a:t>
            </a:r>
            <a:r>
              <a:rPr lang="en-US" altLang="ko-KR" sz="2000" b="1" noProof="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.</a:t>
            </a:r>
            <a:r>
              <a:rPr lang="en-US" altLang="ko-KR" sz="2000" noProof="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2000" i="1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The Accounting Review</a:t>
            </a:r>
            <a:endParaRPr lang="en-US" altLang="ko-KR" sz="2000" i="1" noProof="0" dirty="0" smtClean="0"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1" fontAlgn="auto" latin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altLang="ko-KR" sz="2000" noProof="0" dirty="0" smtClean="0">
              <a:latin typeface="Garamond" panose="02020404030301010803" pitchFamily="18" charset="0"/>
              <a:cs typeface="Times New Roman" panose="02020603050405020304" pitchFamily="18" charset="0"/>
              <a:sym typeface="Wingdings" pitchFamily="2" charset="2"/>
            </a:endParaRPr>
          </a:p>
          <a:p>
            <a:pPr marL="342900" marR="0" lvl="0" indent="-342900" algn="l" defTabSz="914400" rtl="0" eaLnBrk="1" fontAlgn="auto" latin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altLang="ko-KR" sz="2000" noProof="0" dirty="0" smtClean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A two-period principal-agent model  with moral hazard and adverse selection</a:t>
            </a:r>
          </a:p>
          <a:p>
            <a:pPr marL="342900" lvl="0" indent="-342900"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kumimoji="0" lang="en-US" altLang="ko-KR" sz="2000" i="0" strike="noStrike" kern="1200" cap="none" spc="0" normalizeH="0" baseline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y</a:t>
            </a:r>
            <a:r>
              <a:rPr lang="en-US" altLang="ko-KR" sz="2000" i="1" baseline="-25000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 </a:t>
            </a:r>
            <a:r>
              <a:rPr kumimoji="0" lang="en-US" altLang="ko-KR" sz="2000" i="0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 (</a:t>
            </a:r>
            <a:r>
              <a:rPr kumimoji="0" lang="en-US" altLang="ko-KR" sz="2000" i="1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e</a:t>
            </a:r>
            <a:r>
              <a:rPr lang="en-US" altLang="ko-KR" sz="2000" i="1" baseline="-25000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 </a:t>
            </a:r>
            <a:r>
              <a:rPr kumimoji="0" lang="en-US" altLang="ko-KR" sz="2000" i="0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, </a:t>
            </a:r>
            <a:r>
              <a:rPr kumimoji="0" lang="en-US" altLang="ko-KR" sz="2000" i="1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a</a:t>
            </a:r>
            <a:r>
              <a:rPr lang="en-US" altLang="ko-KR" sz="2000" i="1" baseline="-25000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</a:t>
            </a:r>
            <a:r>
              <a:rPr kumimoji="0" lang="en-US" altLang="ko-KR" sz="2000" i="0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) = </a:t>
            </a:r>
            <a:r>
              <a:rPr lang="en-US" altLang="ko-KR" sz="2000" i="1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altLang="ko-KR" sz="2000" i="1" baseline="-25000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 </a:t>
            </a:r>
            <a:r>
              <a:rPr lang="en-US" altLang="ko-KR" sz="2000" i="1" dirty="0" smtClean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e</a:t>
            </a:r>
            <a:r>
              <a:rPr lang="en-US" altLang="ko-KR" sz="2000" i="1" baseline="-25000" dirty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 </a:t>
            </a:r>
            <a:r>
              <a:rPr lang="en-US" altLang="ko-KR" sz="2000" dirty="0" smtClean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 + </a:t>
            </a:r>
            <a:r>
              <a:rPr lang="en-US" altLang="ko-KR" sz="2000" i="1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altLang="ko-KR" sz="2000" i="1" baseline="-25000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 </a:t>
            </a:r>
            <a:r>
              <a:rPr lang="en-US" altLang="ko-KR" sz="2000" i="1" dirty="0" smtClean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a</a:t>
            </a:r>
            <a:r>
              <a:rPr lang="en-US" altLang="ko-KR" sz="2000" i="1" baseline="-25000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</a:t>
            </a:r>
            <a:r>
              <a:rPr lang="en-US" altLang="ko-KR" sz="2000" dirty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 + </a:t>
            </a:r>
            <a:r>
              <a:rPr lang="en-US" altLang="ko-KR" sz="2000" i="1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altLang="ko-KR" sz="2000" i="1" baseline="-25000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</a:t>
            </a:r>
            <a:r>
              <a:rPr lang="en-US" altLang="ko-KR" sz="2000" dirty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 </a:t>
            </a:r>
            <a:r>
              <a:rPr lang="en-US" altLang="ko-KR" sz="2000" dirty="0" smtClean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,  </a:t>
            </a:r>
            <a:r>
              <a:rPr lang="en-US" altLang="ko-KR" sz="2000" i="1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</a:t>
            </a:r>
            <a:r>
              <a:rPr lang="en-US" altLang="ko-KR" sz="2000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= 0, 1</a:t>
            </a:r>
          </a:p>
          <a:p>
            <a:pPr marL="342900" lvl="0" indent="-342900"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kumimoji="0" lang="en-US" altLang="ko-KR" sz="2000" i="0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Garamond" panose="02020404030301010803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342900" lvl="0" indent="-342900"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kumimoji="0" lang="en-US" altLang="ko-KR" sz="2000" i="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Lemma &amp; Propositions</a:t>
            </a:r>
          </a:p>
          <a:p>
            <a:pPr lvl="1">
              <a:spcBef>
                <a:spcPct val="0"/>
              </a:spcBef>
              <a:spcAft>
                <a:spcPts val="600"/>
              </a:spcAft>
              <a:defRPr/>
            </a:pPr>
            <a:r>
              <a:rPr lang="en-US" altLang="ko-KR" dirty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For a </a:t>
            </a:r>
            <a:r>
              <a:rPr lang="en-US" altLang="ko-KR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new </a:t>
            </a:r>
            <a:r>
              <a:rPr lang="en-US" altLang="ko-KR" dirty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agent,</a:t>
            </a:r>
          </a:p>
          <a:p>
            <a:pPr marL="800100" lvl="1" indent="-342900"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US" altLang="ko-KR" dirty="0">
                <a:latin typeface="Garamond" panose="02020404030301010803" pitchFamily="18" charset="0"/>
                <a:cs typeface="Times New Roman" panose="02020603050405020304" pitchFamily="18" charset="0"/>
              </a:rPr>
              <a:t>the optimal Period </a:t>
            </a:r>
            <a:r>
              <a:rPr lang="en-US" altLang="ko-KR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0 </a:t>
            </a:r>
            <a:r>
              <a:rPr lang="en-US" altLang="ko-KR" dirty="0">
                <a:latin typeface="Garamond" panose="02020404030301010803" pitchFamily="18" charset="0"/>
                <a:cs typeface="Times New Roman" panose="02020603050405020304" pitchFamily="18" charset="0"/>
              </a:rPr>
              <a:t>expected </a:t>
            </a:r>
            <a:r>
              <a:rPr lang="en-US" altLang="ko-KR" dirty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bonus </a:t>
            </a:r>
            <a:r>
              <a:rPr lang="en-US" altLang="ko-KR" dirty="0" smtClean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increases with ability (to screen ability).</a:t>
            </a:r>
            <a:endParaRPr lang="en-US" altLang="ko-KR" baseline="-25000" dirty="0">
              <a:solidFill>
                <a:srgbClr val="0066FF"/>
              </a:solidFill>
              <a:latin typeface="Garamond" panose="02020404030301010803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800100" lvl="1" indent="-342900"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US" altLang="ko-KR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the </a:t>
            </a:r>
            <a:r>
              <a:rPr lang="en-US" altLang="ko-KR" dirty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optimal Period </a:t>
            </a:r>
            <a:r>
              <a:rPr lang="en-US" altLang="ko-KR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 </a:t>
            </a:r>
            <a:r>
              <a:rPr lang="en-US" altLang="ko-KR" dirty="0">
                <a:solidFill>
                  <a:srgbClr val="009900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salary </a:t>
            </a:r>
            <a:r>
              <a:rPr lang="en-US" altLang="ko-KR" dirty="0" smtClean="0">
                <a:solidFill>
                  <a:srgbClr val="009900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decreases with ability (to offset information rent).</a:t>
            </a:r>
            <a:endParaRPr lang="en-US" altLang="ko-KR" dirty="0">
              <a:solidFill>
                <a:srgbClr val="009900"/>
              </a:solidFill>
              <a:latin typeface="Garamond" panose="02020404030301010803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lvl="1">
              <a:spcBef>
                <a:spcPct val="0"/>
              </a:spcBef>
              <a:spcAft>
                <a:spcPts val="600"/>
              </a:spcAft>
              <a:defRPr/>
            </a:pPr>
            <a:r>
              <a:rPr lang="en-US" altLang="ko-KR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For a continuing agent,</a:t>
            </a:r>
          </a:p>
          <a:p>
            <a:pPr marL="800100" lvl="1" indent="-342900"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US" altLang="ko-KR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the optimal Period 1 </a:t>
            </a:r>
            <a:r>
              <a:rPr lang="en-US" altLang="ko-KR" dirty="0" smtClean="0">
                <a:solidFill>
                  <a:srgbClr val="009900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salary is positively associated with y</a:t>
            </a:r>
            <a:r>
              <a:rPr lang="en-US" altLang="ko-KR" baseline="-25000" dirty="0" smtClean="0">
                <a:solidFill>
                  <a:srgbClr val="009900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lang="en-US" altLang="ko-KR" dirty="0" smtClean="0">
                <a:solidFill>
                  <a:srgbClr val="009900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(ability)</a:t>
            </a:r>
            <a:r>
              <a:rPr lang="en-US" altLang="ko-KR" dirty="0" smtClean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ko-KR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and y</a:t>
            </a:r>
            <a:r>
              <a:rPr lang="en-US" altLang="ko-KR" baseline="-25000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</a:t>
            </a:r>
            <a:r>
              <a:rPr lang="en-US" altLang="ko-KR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</a:t>
            </a:r>
          </a:p>
          <a:p>
            <a:pPr marL="800100" lvl="1" indent="-342900"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kumimoji="0" lang="en-US" altLang="ko-KR" i="0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</a:rPr>
              <a:t>the optimal Period 1 expected </a:t>
            </a:r>
            <a:r>
              <a:rPr kumimoji="0" lang="en-US" altLang="ko-KR" i="0" strike="noStrike" kern="1200" cap="none" spc="0" normalizeH="0" noProof="0" dirty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</a:rPr>
              <a:t>bonus is negatively associated with </a:t>
            </a:r>
            <a:r>
              <a:rPr lang="en-US" altLang="ko-KR" dirty="0" smtClean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y</a:t>
            </a:r>
            <a:r>
              <a:rPr lang="en-US" altLang="ko-KR" baseline="-25000" dirty="0" smtClean="0">
                <a:solidFill>
                  <a:srgbClr val="0066FF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kumimoji="0" lang="en-US" altLang="ko-KR" i="0" strike="noStrike" kern="1200" cap="none" spc="0" normalizeH="0" noProof="0" dirty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</a:rPr>
              <a:t> (ability) </a:t>
            </a:r>
            <a:r>
              <a:rPr kumimoji="0" lang="en-US" altLang="ko-KR" i="0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</a:rPr>
              <a:t>and positively associated with </a:t>
            </a:r>
            <a:r>
              <a:rPr lang="en-US" altLang="ko-KR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y</a:t>
            </a:r>
            <a:r>
              <a:rPr lang="en-US" altLang="ko-KR" baseline="-25000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</a:t>
            </a:r>
            <a:r>
              <a:rPr lang="en-US" altLang="ko-KR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</a:t>
            </a:r>
            <a:endParaRPr lang="en-US" altLang="ko-KR" baseline="-25000" dirty="0" smtClean="0">
              <a:latin typeface="Garamond" panose="02020404030301010803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99792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542043"/>
            <a:ext cx="8820472" cy="445968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85720" y="203200"/>
            <a:ext cx="8374732" cy="582594"/>
          </a:xfrm>
        </p:spPr>
        <p:txBody>
          <a:bodyPr/>
          <a:lstStyle/>
          <a:p>
            <a:r>
              <a:rPr lang="en-US" altLang="ko-KR" dirty="0"/>
              <a:t>Matching Incentive with Ability</a:t>
            </a:r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51520" y="764704"/>
            <a:ext cx="2448272" cy="36004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Sera Choi &amp;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Iny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Hwang</a:t>
            </a:r>
            <a:endParaRPr lang="en-US" altLang="ko-KR" sz="16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78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Matching Incentive with Ability</a:t>
            </a:r>
            <a:endParaRPr 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1" y="1340768"/>
            <a:ext cx="8817233" cy="4608512"/>
          </a:xfrm>
          <a:prstGeom prst="rect">
            <a:avLst/>
          </a:prstGeom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251520" y="764704"/>
            <a:ext cx="2448272" cy="36004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Sera Choi &amp;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Iny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Hwang</a:t>
            </a:r>
            <a:endParaRPr lang="en-US" altLang="ko-KR" sz="16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20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Matching between Incentive and Ability</a:t>
            </a:r>
            <a:endParaRPr 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7168"/>
            <a:ext cx="9144000" cy="6442192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8460432" y="6453336"/>
            <a:ext cx="36004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10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Matching between Incentive and Ability</a:t>
            </a:r>
            <a:endParaRPr 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49" y="52754"/>
            <a:ext cx="9147849" cy="671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58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Matching between Incentive and Ability</a:t>
            </a:r>
            <a:endParaRPr 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4163"/>
            <a:ext cx="9144000" cy="660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84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Matching between Incentive and Ability</a:t>
            </a:r>
            <a:endParaRPr 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3720"/>
            <a:ext cx="9144000" cy="624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28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Analysis (2)</a:t>
            </a:r>
            <a:endParaRPr 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124744"/>
            <a:ext cx="7128792" cy="5378845"/>
          </a:xfrm>
          <a:prstGeom prst="rect">
            <a:avLst/>
          </a:prstGeom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251520" y="764704"/>
            <a:ext cx="2448272" cy="36004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Sera Choi &amp;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Iny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Hwang</a:t>
            </a:r>
            <a:endParaRPr lang="en-US" altLang="ko-KR" sz="16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129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Matching Incentive with Ability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23528" y="1196752"/>
            <a:ext cx="8568952" cy="21602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kumimoji="0" lang="en-US" altLang="ko-KR" sz="200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Pay-Performance-Sensitivity</a:t>
            </a:r>
            <a:r>
              <a:rPr kumimoji="0" lang="en-US" altLang="ko-KR" sz="2000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(PPS)</a:t>
            </a:r>
            <a:endParaRPr kumimoji="0" lang="en-US" altLang="ko-KR" sz="2000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Garamond" panose="02020404030301010803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800100" lvl="1" indent="-342900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en-US" altLang="ko-KR" sz="200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Higher PPS for higher ability</a:t>
            </a:r>
          </a:p>
          <a:p>
            <a:pPr marL="800100" lvl="1" indent="-342900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en-US" altLang="ko-KR" sz="2000" dirty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y</a:t>
            </a:r>
            <a:r>
              <a:rPr lang="en-US" altLang="ko-KR" sz="2000" i="1" baseline="-25000" dirty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 </a:t>
            </a:r>
            <a:r>
              <a:rPr lang="en-US" altLang="ko-KR" sz="2000" dirty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 (</a:t>
            </a:r>
            <a:r>
              <a:rPr lang="en-US" altLang="ko-KR" sz="2000" i="1" dirty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e</a:t>
            </a:r>
            <a:r>
              <a:rPr lang="en-US" altLang="ko-KR" sz="2000" i="1" baseline="-25000" dirty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 </a:t>
            </a:r>
            <a:r>
              <a:rPr lang="en-US" altLang="ko-KR" sz="2000" dirty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, </a:t>
            </a:r>
            <a:r>
              <a:rPr lang="en-US" altLang="ko-KR" sz="2000" i="1" dirty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a</a:t>
            </a:r>
            <a:r>
              <a:rPr lang="en-US" altLang="ko-KR" sz="2000" i="1" baseline="-25000" dirty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</a:t>
            </a:r>
            <a:r>
              <a:rPr lang="en-US" altLang="ko-KR" sz="2000" dirty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) = </a:t>
            </a:r>
            <a:r>
              <a:rPr lang="en-US" altLang="ko-KR" sz="2000" i="1" dirty="0">
                <a:solidFill>
                  <a:srgbClr val="FF6600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altLang="ko-KR" sz="2000" i="1" baseline="-25000" dirty="0">
                <a:solidFill>
                  <a:srgbClr val="FF6600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 </a:t>
            </a:r>
            <a:r>
              <a:rPr lang="en-US" altLang="ko-KR" sz="2000" i="1" dirty="0">
                <a:solidFill>
                  <a:srgbClr val="FF6600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e</a:t>
            </a:r>
            <a:r>
              <a:rPr lang="en-US" altLang="ko-KR" sz="2000" i="1" baseline="-25000" dirty="0">
                <a:solidFill>
                  <a:srgbClr val="FF6600"/>
                </a:solidFill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</a:t>
            </a:r>
            <a:r>
              <a:rPr lang="en-US" altLang="ko-KR" sz="2000" i="1" baseline="-25000" dirty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ko-KR" sz="2000" dirty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 + </a:t>
            </a:r>
            <a:r>
              <a:rPr lang="en-US" altLang="ko-KR" sz="2000" i="1" dirty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altLang="ko-KR" sz="2000" i="1" baseline="-25000" dirty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 </a:t>
            </a:r>
            <a:r>
              <a:rPr lang="en-US" altLang="ko-KR" sz="2000" i="1" dirty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a</a:t>
            </a:r>
            <a:r>
              <a:rPr lang="en-US" altLang="ko-KR" sz="2000" i="1" baseline="-25000" dirty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</a:t>
            </a:r>
            <a:r>
              <a:rPr lang="en-US" altLang="ko-KR" sz="2000" dirty="0">
                <a:latin typeface="Garamond" panose="02020404030301010803" pitchFamily="18" charset="0"/>
                <a:cs typeface="Times New Roman" panose="02020603050405020304" pitchFamily="18" charset="0"/>
                <a:sym typeface="Wingdings" pitchFamily="2" charset="2"/>
              </a:rPr>
              <a:t> + </a:t>
            </a:r>
            <a:r>
              <a:rPr lang="en-US" altLang="ko-KR" sz="2000" i="1" dirty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altLang="ko-KR" sz="2000" i="1" baseline="-25000" dirty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</a:t>
            </a:r>
            <a:endParaRPr lang="en-US" altLang="ko-KR" sz="2000" dirty="0" smtClean="0"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marL="1162050" lvl="1" indent="-358775">
              <a:spcBef>
                <a:spcPct val="0"/>
              </a:spcBef>
              <a:spcAft>
                <a:spcPts val="1200"/>
              </a:spcAft>
              <a:defRPr/>
            </a:pPr>
            <a:r>
              <a:rPr lang="en-US" altLang="ko-KR" sz="2000" dirty="0" smtClean="0">
                <a:latin typeface="Garamond" panose="02020404030301010803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altLang="ko-KR" sz="2000" dirty="0" smtClean="0">
                <a:latin typeface="Garamond" panose="02020404030301010803" pitchFamily="18" charset="0"/>
                <a:cs typeface="Times New Roman" panose="02020603050405020304" pitchFamily="18" charset="0"/>
              </a:rPr>
              <a:t>The same m</a:t>
            </a:r>
            <a:r>
              <a:rPr kumimoji="0" lang="en-US" altLang="ko-KR" sz="2000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</a:rPr>
              <a:t>arginal</a:t>
            </a:r>
            <a:r>
              <a:rPr kumimoji="0" lang="en-US" altLang="ko-KR" sz="2000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</a:rPr>
              <a:t> productivity of effort (</a:t>
            </a:r>
            <a:r>
              <a:rPr lang="en-US" altLang="ko-KR" sz="2000" i="1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altLang="ko-KR" sz="2000" i="1" baseline="-25000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</a:t>
            </a:r>
            <a:r>
              <a:rPr lang="en-US" altLang="ko-KR" sz="2000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) between high and low type managers?</a:t>
            </a:r>
            <a:endParaRPr kumimoji="0" lang="en-US" altLang="ko-KR" sz="2000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23528" y="3789040"/>
            <a:ext cx="8568952" cy="21602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kumimoji="0" lang="en-US" altLang="ko-KR" sz="200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Ability</a:t>
            </a:r>
            <a:r>
              <a:rPr lang="en-US" altLang="ko-KR" sz="2000" dirty="0" smtClean="0"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~Incentive </a:t>
            </a:r>
            <a:r>
              <a:rPr kumimoji="0" lang="en-US" altLang="ko-KR" sz="200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Match and CEO</a:t>
            </a:r>
            <a:r>
              <a:rPr kumimoji="0" lang="en-US" altLang="ko-KR" sz="2000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Garamond" panose="02020404030301010803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Turnover</a:t>
            </a:r>
            <a:endParaRPr kumimoji="0" lang="en-US" altLang="ko-KR" sz="2000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Garamond" panose="02020404030301010803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51520" y="764704"/>
            <a:ext cx="2448272" cy="36004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Sera Choi &amp;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Iny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Hwang</a:t>
            </a:r>
            <a:endParaRPr lang="en-US" altLang="ko-KR" sz="16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01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Non-CEO Executive Ownership and CEO Ability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658442"/>
            <a:ext cx="7272808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US" altLang="ko-KR" sz="1600" dirty="0" smtClean="0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Incumbent </a:t>
            </a:r>
            <a:r>
              <a:rPr lang="en-US" altLang="ko-KR" sz="1600" dirty="0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executives have a better opportunity to assess CEO ability </a:t>
            </a:r>
            <a:r>
              <a:rPr lang="en-US" altLang="ko-KR" sz="1600" dirty="0" smtClean="0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since they can direct observe CEO’s personal traits as well as his decision-making </a:t>
            </a:r>
            <a:r>
              <a:rPr lang="en-US" altLang="ko-KR" sz="1600" dirty="0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process.</a:t>
            </a: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en-US" altLang="ko-KR" sz="1600" dirty="0" smtClean="0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Such private information is likely </a:t>
            </a:r>
            <a:r>
              <a:rPr lang="en-US" altLang="ko-KR" sz="1600" dirty="0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to </a:t>
            </a:r>
            <a:r>
              <a:rPr lang="en-US" altLang="ko-KR" sz="1600" dirty="0" smtClean="0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affect the executives’ </a:t>
            </a:r>
            <a:r>
              <a:rPr lang="en-US" altLang="ko-KR" sz="1600" dirty="0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decisions that are associated with future firm </a:t>
            </a:r>
            <a:r>
              <a:rPr lang="en-US" altLang="ko-KR" sz="1600" dirty="0" smtClean="0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performance (e.g., stock ownership).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1196752"/>
            <a:ext cx="856895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b="1" u="sng" dirty="0" smtClean="0">
                <a:latin typeface="Calibri" pitchFamily="34" charset="0"/>
                <a:ea typeface="Microsoft JhengHei" pitchFamily="34" charset="-120"/>
              </a:rPr>
              <a:t>Why would other executives respond to CEO ability?</a:t>
            </a:r>
            <a:endParaRPr lang="en-US" altLang="ko-KR" sz="1600" u="sng" dirty="0" smtClean="0">
              <a:latin typeface="Calibri" pitchFamily="34" charset="0"/>
              <a:ea typeface="Microsoft JhengHei" pitchFamily="34" charset="-12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3140968"/>
            <a:ext cx="856895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b="1" u="sng" dirty="0" smtClean="0">
                <a:latin typeface="Calibri" pitchFamily="34" charset="0"/>
                <a:ea typeface="Microsoft JhengHei" pitchFamily="34" charset="-120"/>
              </a:rPr>
              <a:t>New CEO ability and other executives’ stock ownership</a:t>
            </a:r>
            <a:endParaRPr lang="en-US" altLang="ko-KR" sz="1600" u="sng" dirty="0" smtClean="0">
              <a:latin typeface="Calibri" pitchFamily="34" charset="0"/>
              <a:ea typeface="Microsoft JhengHei" pitchFamily="34" charset="-120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1115616" y="4512914"/>
            <a:ext cx="0" cy="180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>
            <a:off x="1115616" y="4612090"/>
            <a:ext cx="345638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직선 화살표 연결선 9"/>
          <p:cNvCxnSpPr/>
          <p:nvPr/>
        </p:nvCxnSpPr>
        <p:spPr>
          <a:xfrm>
            <a:off x="1115616" y="4800946"/>
            <a:ext cx="1080120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151620" y="4872954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learning period</a:t>
            </a:r>
            <a:endParaRPr lang="ko-KR" altLang="en-US" sz="1400" dirty="0">
              <a:latin typeface="Cambria Math" panose="02040503050406030204" pitchFamily="18" charset="0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250099" y="4576090"/>
            <a:ext cx="72008" cy="72008"/>
          </a:xfrm>
          <a:prstGeom prst="ellipse">
            <a:avLst/>
          </a:prstGeom>
          <a:solidFill>
            <a:srgbClr val="990033"/>
          </a:solidFill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구부러진 연결선 12"/>
          <p:cNvCxnSpPr/>
          <p:nvPr/>
        </p:nvCxnSpPr>
        <p:spPr>
          <a:xfrm rot="5400000" flipH="1" flipV="1">
            <a:off x="2286123" y="4216090"/>
            <a:ext cx="360000" cy="360040"/>
          </a:xfrm>
          <a:prstGeom prst="curvedConnector3">
            <a:avLst/>
          </a:prstGeom>
          <a:ln>
            <a:solidFill>
              <a:srgbClr val="99003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764045" y="3691945"/>
            <a:ext cx="229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changes in the executive stock ownership</a:t>
            </a:r>
            <a:endParaRPr lang="ko-KR" altLang="en-US" sz="1400" dirty="0">
              <a:solidFill>
                <a:srgbClr val="990033"/>
              </a:solidFill>
              <a:latin typeface="Cambria Math" panose="020405030504060302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71600" y="5858108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learn about the new CEO’s ability </a:t>
            </a:r>
            <a:endParaRPr lang="ko-KR" altLang="en-US" sz="1400" dirty="0">
              <a:latin typeface="Cambria Math" panose="02040503050406030204" pitchFamily="18" charset="0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1630549" y="5396174"/>
            <a:ext cx="0" cy="50405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>
            <a:off x="2408015" y="4800946"/>
            <a:ext cx="1940557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681589" y="4872954"/>
            <a:ext cx="137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subsequent</a:t>
            </a:r>
          </a:p>
          <a:p>
            <a:pPr algn="ctr"/>
            <a:r>
              <a:rPr lang="en-US" altLang="ko-KR" sz="1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performance</a:t>
            </a:r>
            <a:endParaRPr lang="ko-KR" altLang="en-US" sz="1400" dirty="0">
              <a:latin typeface="Cambria Math" panose="0204050305040603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62787" y="4261515"/>
            <a:ext cx="9056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New CEO</a:t>
            </a:r>
            <a:endParaRPr lang="ko-KR" altLang="en-US" sz="1400" dirty="0">
              <a:latin typeface="Cambria Math" panose="020405030504060302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50928" y="4231933"/>
            <a:ext cx="3121472" cy="124649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“Speed of learning” matters: If the executives learn about new CEO ability earlier than the investors do, the executives can enjoy greater profits from stock investment.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04048" y="5481102"/>
            <a:ext cx="3374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Cambria Math" panose="02040503050406030204" pitchFamily="18" charset="0"/>
              </a:rPr>
              <a:t>※ability: including general ability, execution skills, match quality, etc.</a:t>
            </a:r>
            <a:endParaRPr lang="ko-KR" altLang="en-US" sz="1400" dirty="0">
              <a:latin typeface="Cambria Math" panose="02040503050406030204" pitchFamily="18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251520" y="764704"/>
            <a:ext cx="5400600" cy="36004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Sera Choi,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Iny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Hwang,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Kuan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-Hui Lee, &amp;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Seung-Hee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Yang</a:t>
            </a:r>
            <a:endParaRPr lang="en-US" altLang="ko-KR" sz="16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46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Non-CEO Executive Ownership and CEO Ability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1268760"/>
            <a:ext cx="856895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b="1" u="sng" dirty="0" smtClean="0">
                <a:latin typeface="Calibri" pitchFamily="34" charset="0"/>
                <a:ea typeface="Microsoft JhengHei" pitchFamily="34" charset="-120"/>
              </a:rPr>
              <a:t>New CEO Ability and the Executive Stock Ownership</a:t>
            </a:r>
            <a:endParaRPr lang="en-US" altLang="ko-KR" sz="1600" u="sng" dirty="0" smtClean="0">
              <a:latin typeface="Calibri" pitchFamily="34" charset="0"/>
              <a:ea typeface="Microsoft JhengHei" pitchFamily="34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3184810"/>
            <a:ext cx="7704856" cy="330860"/>
          </a:xfrm>
          <a:prstGeom prst="rect">
            <a:avLst/>
          </a:prstGeom>
          <a:noFill/>
          <a:ln>
            <a:solidFill>
              <a:srgbClr val="5D83BB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550" b="1" i="1" dirty="0" smtClean="0">
                <a:latin typeface="Candara" panose="020E0502030303020204" pitchFamily="34" charset="0"/>
                <a:ea typeface="Microsoft JhengHei" pitchFamily="34" charset="-120"/>
              </a:rPr>
              <a:t>H1</a:t>
            </a:r>
            <a:r>
              <a:rPr lang="en-US" altLang="ko-KR" sz="1550" b="1" dirty="0" smtClean="0">
                <a:latin typeface="Candara" panose="020E0502030303020204" pitchFamily="34" charset="0"/>
                <a:ea typeface="Microsoft JhengHei" pitchFamily="34" charset="-120"/>
              </a:rPr>
              <a:t>: </a:t>
            </a:r>
            <a:r>
              <a:rPr lang="en-US" altLang="ko-KR" sz="1550" dirty="0" smtClean="0">
                <a:latin typeface="Candara" panose="020E0502030303020204" pitchFamily="34" charset="0"/>
                <a:ea typeface="Microsoft JhengHei" pitchFamily="34" charset="-120"/>
              </a:rPr>
              <a:t>New CEO ability is positively associated with changes in the executive stock ownership.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5576" y="5739933"/>
            <a:ext cx="7704856" cy="569387"/>
          </a:xfrm>
          <a:prstGeom prst="rect">
            <a:avLst/>
          </a:prstGeom>
          <a:noFill/>
          <a:ln>
            <a:solidFill>
              <a:srgbClr val="5D83BB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550" b="1" i="1" dirty="0" smtClean="0">
                <a:latin typeface="Candara" panose="020E0502030303020204" pitchFamily="34" charset="0"/>
                <a:ea typeface="Microsoft JhengHei" pitchFamily="34" charset="-120"/>
              </a:rPr>
              <a:t>H2</a:t>
            </a:r>
            <a:r>
              <a:rPr lang="en-US" altLang="ko-KR" sz="1550" b="1" dirty="0" smtClean="0">
                <a:latin typeface="Candara" panose="020E0502030303020204" pitchFamily="34" charset="0"/>
                <a:ea typeface="Microsoft JhengHei" pitchFamily="34" charset="-120"/>
              </a:rPr>
              <a:t>: </a:t>
            </a:r>
            <a:r>
              <a:rPr lang="en-US" altLang="ko-KR" sz="1550" dirty="0" smtClean="0">
                <a:latin typeface="Candara" panose="020E0502030303020204" pitchFamily="34" charset="0"/>
                <a:ea typeface="Microsoft JhengHei" pitchFamily="34" charset="-120"/>
              </a:rPr>
              <a:t>The positive association between new CEO ability and changes in the executive stock ownership is more pronounced fore voluntary ownership than mandatory ownership.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52" y="1705803"/>
            <a:ext cx="784887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600" dirty="0" smtClean="0">
                <a:latin typeface="Calibri" pitchFamily="34" charset="0"/>
                <a:ea typeface="Microsoft JhengHei" pitchFamily="34" charset="-120"/>
              </a:rPr>
              <a:t>A top manager’s stock ownership in the firm signals to the board information about his or her own privately known ability to run the company </a:t>
            </a:r>
            <a:r>
              <a:rPr lang="en-US" altLang="ko-KR" sz="1300" dirty="0" smtClean="0">
                <a:latin typeface="Calibri" pitchFamily="34" charset="0"/>
                <a:ea typeface="Microsoft JhengHei" pitchFamily="34" charset="-120"/>
              </a:rPr>
              <a:t>(Boyer et al. 2008)</a:t>
            </a:r>
            <a:r>
              <a:rPr lang="en-US" altLang="ko-KR" sz="1600" dirty="0" smtClean="0">
                <a:latin typeface="Calibri" pitchFamily="34" charset="0"/>
                <a:ea typeface="Microsoft JhengHei" pitchFamily="34" charset="-12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600" dirty="0" smtClean="0">
                <a:latin typeface="Calibri" pitchFamily="34" charset="0"/>
                <a:ea typeface="Microsoft JhengHei" pitchFamily="34" charset="-120"/>
              </a:rPr>
              <a:t>If perceived CEO ability is high, the executives may revise expectations about future firm prospects upward and thus may increase their stock ownership.</a:t>
            </a:r>
          </a:p>
          <a:p>
            <a:r>
              <a:rPr lang="en-US" altLang="ko-KR" sz="1600" dirty="0">
                <a:latin typeface="Calibri" panose="020F0502020204030204" pitchFamily="34" charset="0"/>
                <a:ea typeface="Microsoft JhengHei" pitchFamily="34" charset="-120"/>
                <a:cs typeface="Calibri" panose="020F0502020204030204" pitchFamily="34" charset="0"/>
              </a:rPr>
              <a:t>→  </a:t>
            </a:r>
            <a:r>
              <a:rPr lang="en-US" altLang="ko-KR" sz="1600" dirty="0" smtClean="0">
                <a:latin typeface="Calibri" panose="020F0502020204030204" pitchFamily="34" charset="0"/>
                <a:ea typeface="Microsoft JhengHei" pitchFamily="34" charset="-120"/>
                <a:cs typeface="Calibri" panose="020F0502020204030204" pitchFamily="34" charset="0"/>
              </a:rPr>
              <a:t>Changes in t</a:t>
            </a:r>
            <a:r>
              <a:rPr lang="en-US" altLang="ko-KR" sz="1600" dirty="0" smtClean="0">
                <a:latin typeface="Calibri" pitchFamily="34" charset="0"/>
                <a:ea typeface="Microsoft JhengHei" pitchFamily="34" charset="-120"/>
              </a:rPr>
              <a:t>he </a:t>
            </a:r>
            <a:r>
              <a:rPr lang="en-US" altLang="ko-KR" sz="1600" dirty="0">
                <a:latin typeface="Calibri" pitchFamily="34" charset="0"/>
                <a:ea typeface="Microsoft JhengHei" pitchFamily="34" charset="-120"/>
              </a:rPr>
              <a:t>executives’ ownership signals their perceptions of new CEO ability</a:t>
            </a:r>
            <a:r>
              <a:rPr lang="en-US" altLang="ko-KR" sz="1600" dirty="0" smtClean="0">
                <a:latin typeface="Calibri" pitchFamily="34" charset="0"/>
                <a:ea typeface="Microsoft JhengHei" pitchFamily="34" charset="-120"/>
              </a:rPr>
              <a:t>.</a:t>
            </a:r>
            <a:endParaRPr lang="en-US" altLang="ko-KR" sz="1600" b="1" dirty="0" smtClean="0">
              <a:latin typeface="Calibri" pitchFamily="34" charset="0"/>
              <a:ea typeface="Microsoft JhengHei" pitchFamily="34" charset="-12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3883262"/>
            <a:ext cx="856895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b="1" u="sng" dirty="0" smtClean="0">
                <a:latin typeface="Calibri" pitchFamily="34" charset="0"/>
                <a:ea typeface="Microsoft JhengHei" pitchFamily="34" charset="-120"/>
              </a:rPr>
              <a:t>Mandatory ownership vs. Voluntary ownership</a:t>
            </a:r>
            <a:endParaRPr lang="en-US" altLang="ko-KR" sz="1600" u="sng" dirty="0" smtClean="0">
              <a:latin typeface="Calibri" pitchFamily="34" charset="0"/>
              <a:ea typeface="Microsoft JhengHei" pitchFamily="34" charset="-12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552" y="4320305"/>
            <a:ext cx="784887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600" dirty="0">
                <a:latin typeface="Calibri" pitchFamily="34" charset="0"/>
                <a:ea typeface="Microsoft JhengHei" pitchFamily="34" charset="-120"/>
              </a:rPr>
              <a:t>Mandatory ownership: ownership held based on the compensation package (i.e., stock options and restricted shares)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600" dirty="0" smtClean="0">
                <a:latin typeface="Calibri" pitchFamily="34" charset="0"/>
                <a:ea typeface="Microsoft JhengHei" pitchFamily="34" charset="-120"/>
              </a:rPr>
              <a:t>Voluntary ownership: ownership other than stock options and restricted shares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600" dirty="0" smtClean="0">
                <a:latin typeface="Calibri" pitchFamily="34" charset="0"/>
                <a:ea typeface="Microsoft JhengHei" pitchFamily="34" charset="-120"/>
              </a:rPr>
              <a:t>Voluntary ownership conveys stronger signals about the executives’ perception of CEO ability.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51520" y="764704"/>
            <a:ext cx="5400600" cy="36004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Sera Choi,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Iny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Hwang,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Kuan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-Hui Lee, &amp;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Seung-Hee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Yang</a:t>
            </a:r>
            <a:endParaRPr lang="en-US" altLang="ko-KR" sz="16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93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Non-CEO Executive Ownership and CEO Ability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1434842"/>
            <a:ext cx="8568952" cy="4370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b="1" u="sng" dirty="0" smtClean="0">
                <a:latin typeface="Calibri" pitchFamily="34" charset="0"/>
                <a:ea typeface="Microsoft JhengHei" pitchFamily="34" charset="-120"/>
              </a:rPr>
              <a:t>The Executive Stock Ownership and Firm Performance</a:t>
            </a:r>
            <a:endParaRPr lang="en-US" altLang="ko-KR" sz="1600" u="sng" dirty="0" smtClean="0">
              <a:latin typeface="Calibri" pitchFamily="34" charset="0"/>
              <a:ea typeface="Microsoft JhengHei" pitchFamily="34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4243154"/>
            <a:ext cx="7632848" cy="569387"/>
          </a:xfrm>
          <a:prstGeom prst="rect">
            <a:avLst/>
          </a:prstGeom>
          <a:noFill/>
          <a:ln>
            <a:solidFill>
              <a:srgbClr val="5D83BB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550" b="1" i="1" dirty="0" smtClean="0">
                <a:latin typeface="Candara" panose="020E0502030303020204" pitchFamily="34" charset="0"/>
                <a:ea typeface="Microsoft JhengHei" pitchFamily="34" charset="-120"/>
              </a:rPr>
              <a:t>H3</a:t>
            </a:r>
            <a:r>
              <a:rPr lang="en-US" altLang="ko-KR" sz="1550" b="1" dirty="0" smtClean="0">
                <a:latin typeface="Candara" panose="020E0502030303020204" pitchFamily="34" charset="0"/>
                <a:ea typeface="Microsoft JhengHei" pitchFamily="34" charset="-120"/>
              </a:rPr>
              <a:t>: </a:t>
            </a:r>
            <a:r>
              <a:rPr lang="en-US" altLang="ko-KR" sz="1550" dirty="0" smtClean="0">
                <a:latin typeface="Candara" panose="020E0502030303020204" pitchFamily="34" charset="0"/>
                <a:ea typeface="Microsoft JhengHei" pitchFamily="34" charset="-120"/>
              </a:rPr>
              <a:t>Changes in the executive stock ownership are </a:t>
            </a:r>
            <a:r>
              <a:rPr lang="en-US" altLang="ko-KR" sz="1550" i="1" dirty="0" smtClean="0">
                <a:latin typeface="Candara" panose="020E0502030303020204" pitchFamily="34" charset="0"/>
                <a:ea typeface="Microsoft JhengHei" pitchFamily="34" charset="-120"/>
              </a:rPr>
              <a:t>positively</a:t>
            </a:r>
            <a:r>
              <a:rPr lang="en-US" altLang="ko-KR" sz="1550" dirty="0" smtClean="0">
                <a:latin typeface="Candara" panose="020E0502030303020204" pitchFamily="34" charset="0"/>
                <a:ea typeface="Microsoft JhengHei" pitchFamily="34" charset="-120"/>
              </a:rPr>
              <a:t> associated with subsequent firm performance.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52" y="1937530"/>
            <a:ext cx="7848872" cy="208980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600" dirty="0">
                <a:latin typeface="Calibri" pitchFamily="34" charset="0"/>
                <a:ea typeface="Microsoft JhengHei" pitchFamily="34" charset="-120"/>
              </a:rPr>
              <a:t>The evidence on the relationship between managerial stock ownership and firm performance is mixed</a:t>
            </a:r>
            <a:r>
              <a:rPr lang="en-US" altLang="ko-KR" sz="1600" dirty="0" smtClean="0">
                <a:latin typeface="Calibri" pitchFamily="34" charset="0"/>
                <a:ea typeface="Microsoft JhengHei" pitchFamily="34" charset="-120"/>
              </a:rPr>
              <a:t>.</a:t>
            </a:r>
          </a:p>
          <a:p>
            <a:pPr marL="576000" indent="-285750">
              <a:buFontTx/>
              <a:buChar char="-"/>
            </a:pPr>
            <a:r>
              <a:rPr lang="en-US" altLang="ko-KR" sz="1600" dirty="0" smtClean="0">
                <a:latin typeface="Calibri" pitchFamily="34" charset="0"/>
                <a:ea typeface="Microsoft JhengHei" pitchFamily="34" charset="-120"/>
              </a:rPr>
              <a:t>(+): Managerial ownership has a positive impact on firm performance </a:t>
            </a:r>
            <a:r>
              <a:rPr lang="en-US" altLang="ko-KR" sz="1300" dirty="0" smtClean="0">
                <a:latin typeface="Calibri" pitchFamily="34" charset="0"/>
                <a:ea typeface="Microsoft JhengHei" pitchFamily="34" charset="-120"/>
              </a:rPr>
              <a:t>(</a:t>
            </a:r>
            <a:r>
              <a:rPr lang="en-US" altLang="ko-KR" sz="1300" dirty="0" err="1" smtClean="0">
                <a:latin typeface="Calibri" pitchFamily="34" charset="0"/>
                <a:ea typeface="Microsoft JhengHei" pitchFamily="34" charset="-120"/>
              </a:rPr>
              <a:t>McConnel</a:t>
            </a:r>
            <a:r>
              <a:rPr lang="en-US" altLang="ko-KR" sz="1300" dirty="0" smtClean="0">
                <a:latin typeface="Calibri" pitchFamily="34" charset="0"/>
                <a:ea typeface="Microsoft JhengHei" pitchFamily="34" charset="-120"/>
              </a:rPr>
              <a:t> and </a:t>
            </a:r>
            <a:r>
              <a:rPr lang="en-US" altLang="ko-KR" sz="1300" dirty="0" err="1" smtClean="0">
                <a:latin typeface="Calibri" pitchFamily="34" charset="0"/>
                <a:ea typeface="Microsoft JhengHei" pitchFamily="34" charset="-120"/>
              </a:rPr>
              <a:t>Servaes</a:t>
            </a:r>
            <a:r>
              <a:rPr lang="en-US" altLang="ko-KR" sz="1300" dirty="0" smtClean="0">
                <a:latin typeface="Calibri" pitchFamily="34" charset="0"/>
                <a:ea typeface="Microsoft JhengHei" pitchFamily="34" charset="-120"/>
              </a:rPr>
              <a:t> 1990; </a:t>
            </a:r>
            <a:r>
              <a:rPr lang="en-US" altLang="ko-KR" sz="1300" dirty="0" err="1" smtClean="0">
                <a:latin typeface="Calibri" pitchFamily="34" charset="0"/>
                <a:ea typeface="Microsoft JhengHei" pitchFamily="34" charset="-120"/>
              </a:rPr>
              <a:t>McConnel</a:t>
            </a:r>
            <a:r>
              <a:rPr lang="en-US" altLang="ko-KR" sz="1300" dirty="0" smtClean="0">
                <a:latin typeface="Calibri" pitchFamily="34" charset="0"/>
                <a:ea typeface="Microsoft JhengHei" pitchFamily="34" charset="-120"/>
              </a:rPr>
              <a:t> et al. 2008; </a:t>
            </a:r>
            <a:r>
              <a:rPr lang="en-US" altLang="ko-KR" sz="1300" dirty="0" err="1">
                <a:latin typeface="Calibri" pitchFamily="34" charset="0"/>
                <a:ea typeface="Microsoft JhengHei" pitchFamily="34" charset="-120"/>
              </a:rPr>
              <a:t>Lilienfeld-Toal</a:t>
            </a:r>
            <a:r>
              <a:rPr lang="en-US" altLang="ko-KR" sz="1300" dirty="0">
                <a:latin typeface="Calibri" pitchFamily="34" charset="0"/>
                <a:ea typeface="Microsoft JhengHei" pitchFamily="34" charset="-120"/>
              </a:rPr>
              <a:t> and </a:t>
            </a:r>
            <a:r>
              <a:rPr lang="en-US" altLang="ko-KR" sz="1300" dirty="0" err="1">
                <a:latin typeface="Calibri" pitchFamily="34" charset="0"/>
                <a:ea typeface="Microsoft JhengHei" pitchFamily="34" charset="-120"/>
              </a:rPr>
              <a:t>Ruenzi</a:t>
            </a:r>
            <a:r>
              <a:rPr lang="en-US" altLang="ko-KR" sz="1300" dirty="0">
                <a:latin typeface="Calibri" pitchFamily="34" charset="0"/>
                <a:ea typeface="Microsoft JhengHei" pitchFamily="34" charset="-120"/>
              </a:rPr>
              <a:t> 2014</a:t>
            </a:r>
            <a:r>
              <a:rPr lang="en-US" altLang="ko-KR" sz="1300" dirty="0" smtClean="0">
                <a:latin typeface="Calibri" pitchFamily="34" charset="0"/>
                <a:ea typeface="Microsoft JhengHei" pitchFamily="34" charset="-120"/>
              </a:rPr>
              <a:t>).</a:t>
            </a:r>
            <a:endParaRPr lang="en-US" altLang="ko-KR" sz="1600" dirty="0" smtClean="0">
              <a:latin typeface="Calibri" pitchFamily="34" charset="0"/>
              <a:ea typeface="Microsoft JhengHei" pitchFamily="34" charset="-120"/>
            </a:endParaRPr>
          </a:p>
          <a:p>
            <a:pPr marL="576000" indent="-285750">
              <a:buFontTx/>
              <a:buChar char="-"/>
            </a:pPr>
            <a:r>
              <a:rPr lang="en-US" altLang="ko-KR" sz="1600" dirty="0" smtClean="0">
                <a:latin typeface="Calibri" pitchFamily="34" charset="0"/>
                <a:ea typeface="Microsoft JhengHei" pitchFamily="34" charset="-120"/>
              </a:rPr>
              <a:t>(-): Too high ownership rather deteriorates firm performance </a:t>
            </a:r>
            <a:r>
              <a:rPr lang="en-US" altLang="ko-KR" sz="1300" dirty="0" smtClean="0">
                <a:latin typeface="Calibri" pitchFamily="34" charset="0"/>
                <a:ea typeface="Microsoft JhengHei" pitchFamily="34" charset="-120"/>
              </a:rPr>
              <a:t>(</a:t>
            </a:r>
            <a:r>
              <a:rPr lang="en-US" altLang="ko-KR" sz="1300" dirty="0" err="1" smtClean="0">
                <a:latin typeface="Calibri" pitchFamily="34" charset="0"/>
                <a:ea typeface="Microsoft JhengHei" pitchFamily="34" charset="-120"/>
              </a:rPr>
              <a:t>Morck</a:t>
            </a:r>
            <a:r>
              <a:rPr lang="en-US" altLang="ko-KR" sz="1300" dirty="0" smtClean="0">
                <a:latin typeface="Calibri" pitchFamily="34" charset="0"/>
                <a:ea typeface="Microsoft JhengHei" pitchFamily="34" charset="-120"/>
              </a:rPr>
              <a:t> </a:t>
            </a:r>
            <a:r>
              <a:rPr lang="en-US" altLang="ko-KR" sz="1300" dirty="0">
                <a:latin typeface="Calibri" pitchFamily="34" charset="0"/>
                <a:ea typeface="Microsoft JhengHei" pitchFamily="34" charset="-120"/>
              </a:rPr>
              <a:t>et al. </a:t>
            </a:r>
            <a:r>
              <a:rPr lang="en-US" altLang="ko-KR" sz="1300" dirty="0" smtClean="0">
                <a:latin typeface="Calibri" pitchFamily="34" charset="0"/>
                <a:ea typeface="Microsoft JhengHei" pitchFamily="34" charset="-120"/>
              </a:rPr>
              <a:t>1988).</a:t>
            </a:r>
          </a:p>
          <a:p>
            <a:pPr marL="285750" indent="-285750">
              <a:lnSpc>
                <a:spcPct val="30000"/>
              </a:lnSpc>
              <a:buFont typeface="Wingdings" panose="05000000000000000000" pitchFamily="2" charset="2"/>
              <a:buChar char="§"/>
            </a:pPr>
            <a:endParaRPr lang="en-US" altLang="ko-KR" sz="1600" dirty="0" smtClean="0">
              <a:latin typeface="Calibri" pitchFamily="34" charset="0"/>
              <a:ea typeface="Microsoft JhengHei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600" dirty="0" smtClean="0">
                <a:latin typeface="Calibri" pitchFamily="34" charset="0"/>
                <a:ea typeface="Microsoft JhengHei" pitchFamily="34" charset="-120"/>
              </a:rPr>
              <a:t>Increases in executive stock ownership </a:t>
            </a:r>
            <a:r>
              <a:rPr lang="en-US" altLang="ko-KR" sz="1600" i="1" dirty="0" smtClean="0">
                <a:latin typeface="Calibri" pitchFamily="34" charset="0"/>
                <a:ea typeface="Microsoft JhengHei" pitchFamily="34" charset="-120"/>
              </a:rPr>
              <a:t>induced by positive perception of CEO ability </a:t>
            </a:r>
            <a:r>
              <a:rPr lang="en-US" altLang="ko-KR" sz="1600" dirty="0" smtClean="0">
                <a:latin typeface="Calibri" pitchFamily="34" charset="0"/>
                <a:ea typeface="Microsoft JhengHei" pitchFamily="34" charset="-120"/>
              </a:rPr>
              <a:t>are likely to incentivize the executives to engage in more value-increasing activities (</a:t>
            </a:r>
            <a:r>
              <a:rPr lang="en-US" altLang="ko-KR" sz="1600" dirty="0" smtClean="0">
                <a:latin typeface="Calibri" panose="020F0502020204030204" pitchFamily="34" charset="0"/>
                <a:ea typeface="Microsoft JhengHei" pitchFamily="34" charset="-120"/>
                <a:cs typeface="Calibri" panose="020F0502020204030204" pitchFamily="34" charset="0"/>
              </a:rPr>
              <a:t>↔ </a:t>
            </a:r>
            <a:r>
              <a:rPr lang="en-US" altLang="ko-KR" sz="1600" dirty="0" smtClean="0">
                <a:latin typeface="Calibri" pitchFamily="34" charset="0"/>
                <a:ea typeface="Microsoft JhengHei" pitchFamily="34" charset="-120"/>
              </a:rPr>
              <a:t>purchase of stocks for entrenchment purposes).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735324" y="5179258"/>
            <a:ext cx="75090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1500" dirty="0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※ </a:t>
            </a:r>
            <a:r>
              <a:rPr lang="en-US" altLang="ko-KR" sz="1500" dirty="0" err="1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Agle</a:t>
            </a:r>
            <a:r>
              <a:rPr lang="en-US" altLang="ko-KR" sz="1500" dirty="0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 et al (2006): Top management team perceptions of CEO charisma has </a:t>
            </a:r>
            <a:r>
              <a:rPr lang="en-US" altLang="ko-KR" sz="1500" dirty="0" smtClean="0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a positive </a:t>
            </a:r>
            <a:r>
              <a:rPr lang="en-US" altLang="ko-KR" sz="1500" dirty="0">
                <a:solidFill>
                  <a:prstClr val="black"/>
                </a:solidFill>
                <a:latin typeface="Calibri" pitchFamily="34" charset="0"/>
                <a:ea typeface="Microsoft JhengHei" pitchFamily="34" charset="-120"/>
              </a:rPr>
              <a:t>relationship with organizational performance.</a:t>
            </a:r>
            <a:endParaRPr lang="en-US" altLang="ko-KR" sz="1500" dirty="0">
              <a:solidFill>
                <a:prstClr val="black"/>
              </a:solidFill>
              <a:latin typeface="Candara" panose="020E0502030303020204" pitchFamily="34" charset="0"/>
              <a:ea typeface="Microsoft JhengHei" pitchFamily="34" charset="-12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51520" y="764704"/>
            <a:ext cx="5400600" cy="36004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Sera Choi,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Iny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Hwang,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Kuan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-Hui Lee, &amp;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Seung-Hee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Yang</a:t>
            </a:r>
            <a:endParaRPr lang="en-US" altLang="ko-KR" sz="16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465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Non-CEO Executive Ownership and CEO Ability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1052736"/>
            <a:ext cx="856895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b="1" u="sng" dirty="0" smtClean="0">
                <a:latin typeface="Calibri" pitchFamily="34" charset="0"/>
                <a:ea typeface="Microsoft JhengHei" pitchFamily="34" charset="-120"/>
              </a:rPr>
              <a:t>Regression Models</a:t>
            </a:r>
            <a:endParaRPr lang="en-US" altLang="ko-KR" sz="1600" u="sng" dirty="0" smtClean="0">
              <a:latin typeface="Calibri" pitchFamily="34" charset="0"/>
              <a:ea typeface="Microsoft JhengHei" pitchFamily="34" charset="-12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39552" y="1586409"/>
                <a:ext cx="7776864" cy="81971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altLang="ko-KR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𝑂𝑤𝑛𝑒𝑟𝑠h𝑖𝑝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~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+1</m:t>
                          </m:r>
                        </m:sub>
                      </m:sSub>
                      <m:r>
                        <a:rPr lang="en-US" altLang="ko-KR" sz="1600" b="0" i="1" smtClean="0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=</m:t>
                      </m:r>
                      <m:sSub>
                        <m:sSubPr>
                          <m:ctrlP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0</m:t>
                          </m:r>
                        </m:sub>
                      </m:sSub>
                      <m:r>
                        <a:rPr lang="en-US" altLang="ko-KR" sz="1600" b="0" i="1" smtClean="0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</m:ctrlPr>
                            </m:sSubPr>
                            <m:e>
                              <m:r>
                                <a:rPr lang="ko-KR" altLang="en-US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𝛽</m:t>
                              </m:r>
                            </m:e>
                            <m:sub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</m:ctrlPr>
                            </m:sSubPr>
                            <m:e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𝑁𝑒𝑤</m:t>
                              </m:r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_</m:t>
                              </m:r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𝐶𝐸𝑂</m:t>
                              </m:r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_</m:t>
                              </m:r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𝐴𝑏𝑖𝑙𝑖𝑡𝑦</m:t>
                              </m:r>
                            </m:e>
                            <m:sub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𝑡</m:t>
                              </m:r>
                            </m:sub>
                          </m:s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+</m:t>
                          </m:r>
                          <m:r>
                            <a:rPr lang="ko-KR" altLang="en-US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𝐵𝐿𝑂𝐶𝐾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b="0" i="1" smtClean="0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3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𝑆𝐼𝑍𝐸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4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𝑆𝑎𝑙𝑒𝑠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_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𝐺𝑟𝑜𝑤𝑡h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5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𝐶𝐴𝑃𝐸𝑋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6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𝑆𝐷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7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𝑅𝑂𝐴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8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𝑅𝐸𝐺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r>
                        <a:rPr lang="ko-KR" altLang="en-US" sz="1600" i="1" smtClean="0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𝜀</m:t>
                      </m:r>
                    </m:oMath>
                  </m:oMathPara>
                </a14:m>
                <a:endParaRPr lang="en-US" altLang="ko-KR" sz="1600" dirty="0" smtClean="0">
                  <a:latin typeface="Calibri" pitchFamily="34" charset="0"/>
                  <a:ea typeface="Microsoft JhengHei" pitchFamily="34" charset="-12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1586409"/>
                <a:ext cx="7776864" cy="819712"/>
              </a:xfrm>
              <a:prstGeom prst="rect">
                <a:avLst/>
              </a:prstGeom>
              <a:blipFill>
                <a:blip r:embed="rId2"/>
                <a:stretch>
                  <a:fillRect b="-296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539552" y="3538396"/>
            <a:ext cx="6408712" cy="14927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3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BLOCK = indicator variable that equals 1 for </a:t>
            </a:r>
            <a:r>
              <a:rPr lang="en-US" altLang="ko-KR" sz="1300" dirty="0" err="1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blockholder</a:t>
            </a:r>
            <a:r>
              <a:rPr lang="en-US" altLang="ko-KR" sz="13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ownership</a:t>
            </a:r>
          </a:p>
          <a:p>
            <a:r>
              <a:rPr lang="en-US" altLang="ko-KR" sz="13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SIZE = firm size, defined as natural logarithm of total assets</a:t>
            </a:r>
          </a:p>
          <a:p>
            <a:r>
              <a:rPr lang="en-US" altLang="ko-KR" sz="13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Lev = market leverage, defined as total debt divided by market value of equity</a:t>
            </a:r>
          </a:p>
          <a:p>
            <a:r>
              <a:rPr lang="en-US" altLang="ko-KR" sz="13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SD = standard deviation of stock returns</a:t>
            </a:r>
          </a:p>
          <a:p>
            <a:r>
              <a:rPr lang="en-US" altLang="ko-KR" sz="13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ROA = returns on assets</a:t>
            </a:r>
          </a:p>
          <a:p>
            <a:r>
              <a:rPr lang="en-US" altLang="ko-KR" sz="13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REG = indicator variable that equals 1 for firms in regulated industries</a:t>
            </a:r>
          </a:p>
          <a:p>
            <a:r>
              <a:rPr lang="en-US" altLang="ko-KR" sz="13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※ year and industry fixed effects included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80312" y="1586409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 smtClean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H1: β</a:t>
            </a:r>
            <a:r>
              <a:rPr lang="en-US" altLang="ko-KR" sz="1400" b="1" baseline="-25000" dirty="0" smtClean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r>
              <a:rPr lang="en-US" altLang="ko-KR" sz="1400" b="1" dirty="0" smtClean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&gt;0 </a:t>
            </a:r>
            <a:endParaRPr lang="ko-KR" altLang="en-US" sz="1400" b="1" dirty="0">
              <a:solidFill>
                <a:srgbClr val="990033"/>
              </a:solidFill>
              <a:latin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39552" y="2567827"/>
                <a:ext cx="7776864" cy="81971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altLang="ko-KR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𝑀𝑎𝑛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_</m:t>
                          </m:r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𝑂𝑤𝑛𝑒𝑟𝑠h𝑖𝑝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(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𝑉𝑜𝑙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_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𝑂𝑤𝑛𝑒𝑟𝑠h𝑖𝑝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)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~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+1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=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0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</m:ctrlPr>
                            </m:sSubPr>
                            <m:e>
                              <m:r>
                                <a:rPr lang="ko-KR" altLang="en-US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𝛽</m:t>
                              </m:r>
                            </m:e>
                            <m:sub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</m:ctrlPr>
                            </m:sSubPr>
                            <m:e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𝑁𝑒𝑤</m:t>
                              </m:r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_</m:t>
                              </m:r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𝐶𝐸𝑂</m:t>
                              </m:r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_</m:t>
                              </m:r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𝐴𝑏𝑖𝑙𝑖𝑡𝑦</m:t>
                              </m:r>
                            </m:e>
                            <m:sub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𝑡</m:t>
                              </m:r>
                            </m:sub>
                          </m:s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+</m:t>
                          </m:r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𝐵𝐿𝑂𝐶𝐾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3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𝑆𝐼𝑍𝐸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4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𝑆𝑎𝑙𝑒𝑠</m:t>
                          </m:r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_</m:t>
                          </m:r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𝐺𝑟𝑜𝑤𝑡h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5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𝐶𝐴𝑃𝐸𝑋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6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𝑆𝐷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7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𝑅𝑂𝐴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8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𝑅𝐸𝐺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r>
                        <a:rPr lang="ko-KR" altLang="en-US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𝜀</m:t>
                      </m:r>
                    </m:oMath>
                  </m:oMathPara>
                </a14:m>
                <a:endParaRPr lang="en-US" altLang="ko-KR" sz="1600" dirty="0" smtClean="0">
                  <a:latin typeface="Calibri" pitchFamily="34" charset="0"/>
                  <a:ea typeface="Microsoft JhengHei" pitchFamily="34" charset="-12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567827"/>
                <a:ext cx="7776864" cy="819712"/>
              </a:xfrm>
              <a:prstGeom prst="rect">
                <a:avLst/>
              </a:prstGeom>
              <a:blipFill>
                <a:blip r:embed="rId3"/>
                <a:stretch>
                  <a:fillRect b="-296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39552" y="5366907"/>
                <a:ext cx="7776864" cy="81971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𝑅𝑂𝐴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+2~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+4</m:t>
                          </m:r>
                        </m:sub>
                      </m:sSub>
                      <m:r>
                        <a:rPr lang="en-US" altLang="ko-KR" sz="1600" b="0" i="1" smtClean="0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=</m:t>
                      </m:r>
                      <m:sSub>
                        <m:sSubPr>
                          <m:ctrlP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0</m:t>
                          </m:r>
                        </m:sub>
                      </m:sSub>
                      <m:r>
                        <a:rPr lang="en-US" altLang="ko-KR" sz="1600" b="0" i="1" smtClean="0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</m:ctrlPr>
                            </m:sSubPr>
                            <m:e>
                              <m:r>
                                <a:rPr lang="ko-KR" altLang="en-US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𝛽</m:t>
                              </m:r>
                            </m:e>
                            <m:sub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</m:ctrlPr>
                            </m:sSubPr>
                            <m:e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𝑂𝑤𝑛𝑒𝑟𝑠h𝑖𝑝</m:t>
                              </m:r>
                            </m:e>
                            <m:sub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𝑡</m:t>
                              </m:r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~</m:t>
                              </m:r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𝑡</m:t>
                              </m:r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+1</m:t>
                              </m:r>
                            </m:sub>
                          </m:s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</m:ctrlPr>
                            </m:sSubPr>
                            <m:e>
                              <m:r>
                                <a:rPr lang="ko-KR" altLang="en-US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𝛽</m:t>
                              </m:r>
                            </m:e>
                            <m:sub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</m:ctrlPr>
                            </m:sSubPr>
                            <m:e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𝑁𝑒𝑤</m:t>
                              </m:r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_</m:t>
                              </m:r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𝐶𝐸𝑂</m:t>
                              </m:r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_</m:t>
                              </m:r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𝐴𝑏𝑖𝑙𝑖𝑡𝑦</m:t>
                              </m:r>
                            </m:e>
                            <m:sub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Microsoft JhengHei" pitchFamily="34" charset="-120"/>
                                </a:rPr>
                                <m:t>𝑡</m:t>
                              </m:r>
                            </m:sub>
                          </m:s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+</m:t>
                          </m:r>
                          <m:r>
                            <a:rPr lang="ko-KR" altLang="en-US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3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𝐵𝐿𝑂𝐶𝐾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+1</m:t>
                          </m:r>
                        </m:sub>
                      </m:sSub>
                      <m:r>
                        <a:rPr lang="en-US" altLang="ko-KR" sz="1600" b="0" i="1" smtClean="0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4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𝑆𝐼𝑍𝐸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+1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5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𝑅𝑂𝐴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ko-KR" altLang="en-US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𝛽</m:t>
                          </m:r>
                        </m:e>
                        <m:sub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6</m:t>
                          </m:r>
                        </m:sub>
                      </m:sSub>
                      <m:sSub>
                        <m:sSubPr>
                          <m:ctrlPr>
                            <a:rPr lang="en-US" altLang="ko-KR" sz="160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</m:ctrlPr>
                        </m:sSubPr>
                        <m:e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𝑆𝑡𝑑𝑅𝑂𝐴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Microsoft JhengHei" pitchFamily="34" charset="-120"/>
                            </a:rPr>
                            <m:t>𝑡</m:t>
                          </m:r>
                        </m:sub>
                      </m:sSub>
                      <m:r>
                        <a:rPr lang="en-US" altLang="ko-KR" sz="1600" i="1" smtClean="0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+</m:t>
                      </m:r>
                      <m:r>
                        <a:rPr lang="ko-KR" altLang="en-US" sz="1600" i="1" smtClean="0">
                          <a:latin typeface="Cambria Math" panose="02040503050406030204" pitchFamily="18" charset="0"/>
                          <a:ea typeface="Microsoft JhengHei" pitchFamily="34" charset="-120"/>
                        </a:rPr>
                        <m:t>𝜀</m:t>
                      </m:r>
                    </m:oMath>
                  </m:oMathPara>
                </a14:m>
                <a:endParaRPr lang="en-US" altLang="ko-KR" sz="1600" dirty="0" smtClean="0">
                  <a:latin typeface="Calibri" pitchFamily="34" charset="0"/>
                  <a:ea typeface="Microsoft JhengHei" pitchFamily="34" charset="-12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5366907"/>
                <a:ext cx="7776864" cy="819712"/>
              </a:xfrm>
              <a:prstGeom prst="rect">
                <a:avLst/>
              </a:prstGeom>
              <a:blipFill>
                <a:blip r:embed="rId4"/>
                <a:stretch>
                  <a:fillRect b="-296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539552" y="6256886"/>
            <a:ext cx="6408712" cy="2923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300" dirty="0" err="1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StdROA</a:t>
            </a:r>
            <a:r>
              <a:rPr lang="en-US" altLang="ko-KR" sz="1300" dirty="0" smtClean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= standard deviation of ROA for three years</a:t>
            </a:r>
          </a:p>
        </p:txBody>
      </p:sp>
      <p:sp>
        <p:nvSpPr>
          <p:cNvPr id="14" name="타원 13"/>
          <p:cNvSpPr/>
          <p:nvPr/>
        </p:nvSpPr>
        <p:spPr>
          <a:xfrm>
            <a:off x="1259632" y="1894186"/>
            <a:ext cx="216024" cy="268287"/>
          </a:xfrm>
          <a:prstGeom prst="ellipse">
            <a:avLst/>
          </a:prstGeom>
          <a:solidFill>
            <a:srgbClr val="990033">
              <a:alpha val="20000"/>
            </a:srgbClr>
          </a:solidFill>
          <a:ln w="9525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259632" y="2843539"/>
            <a:ext cx="216024" cy="268287"/>
          </a:xfrm>
          <a:prstGeom prst="ellipse">
            <a:avLst/>
          </a:prstGeom>
          <a:solidFill>
            <a:srgbClr val="990033">
              <a:alpha val="20000"/>
            </a:srgbClr>
          </a:solidFill>
          <a:ln w="9525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1259632" y="5677753"/>
            <a:ext cx="216024" cy="268287"/>
          </a:xfrm>
          <a:prstGeom prst="ellipse">
            <a:avLst/>
          </a:prstGeom>
          <a:solidFill>
            <a:srgbClr val="990033">
              <a:alpha val="20000"/>
            </a:srgbClr>
          </a:solidFill>
          <a:ln w="9525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6948264" y="2576092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 smtClean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H2: β</a:t>
            </a:r>
            <a:r>
              <a:rPr lang="en-US" altLang="ko-KR" sz="1400" b="1" baseline="-25000" dirty="0" smtClean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1, </a:t>
            </a:r>
            <a:r>
              <a:rPr lang="en-US" altLang="ko-KR" sz="1400" b="1" baseline="-25000" dirty="0" err="1" smtClean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Vol</a:t>
            </a:r>
            <a:r>
              <a:rPr lang="en-US" altLang="ko-KR" sz="1400" b="1" dirty="0" smtClean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  <a:r>
              <a:rPr lang="en-US" altLang="ko-KR" sz="1400" b="1" dirty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β</a:t>
            </a:r>
            <a:r>
              <a:rPr lang="en-US" altLang="ko-KR" sz="1400" b="1" baseline="-25000" dirty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1, </a:t>
            </a:r>
            <a:r>
              <a:rPr lang="en-US" altLang="ko-KR" sz="1400" b="1" baseline="-25000" dirty="0" smtClean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Man</a:t>
            </a:r>
            <a:r>
              <a:rPr lang="en-US" altLang="ko-KR" sz="1400" b="1" dirty="0" smtClean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ko-KR" altLang="en-US" sz="1400" b="1" dirty="0">
              <a:solidFill>
                <a:srgbClr val="990033"/>
              </a:solidFill>
              <a:latin typeface="Cambria Math" panose="020405030504060302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380312" y="5369976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 smtClean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H3: β</a:t>
            </a:r>
            <a:r>
              <a:rPr lang="en-US" altLang="ko-KR" sz="1400" b="1" baseline="-25000" dirty="0" smtClean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1</a:t>
            </a:r>
            <a:r>
              <a:rPr lang="en-US" altLang="ko-KR" sz="1400" b="1" dirty="0" smtClean="0">
                <a:solidFill>
                  <a:srgbClr val="9900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&gt;0 </a:t>
            </a:r>
            <a:endParaRPr lang="ko-KR" altLang="en-US" sz="1400" b="1" dirty="0">
              <a:solidFill>
                <a:srgbClr val="990033"/>
              </a:solidFill>
              <a:latin typeface="Cambria Math" panose="02040503050406030204" pitchFamily="18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51520" y="764704"/>
            <a:ext cx="5400600" cy="36004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Sera Choi,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Iny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Hwang,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Kuan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-Hui Lee, &amp;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Seung-Hee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Yang</a:t>
            </a:r>
            <a:endParaRPr lang="en-US" altLang="ko-KR" sz="16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06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Managerial Ability and Cost Decisions</a:t>
            </a:r>
            <a:endParaRPr 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293" y="1268760"/>
            <a:ext cx="7790123" cy="3024336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23528" y="4437112"/>
            <a:ext cx="8568952" cy="20882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kumimoji="0" lang="en-US" altLang="ko-KR" sz="2000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Hypotheses</a:t>
            </a:r>
          </a:p>
          <a:p>
            <a:pPr marL="800100" lvl="1" indent="-342900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en-US" altLang="ko-K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SG&amp;A cost asymmetry is positively associated with managerial </a:t>
            </a:r>
            <a:r>
              <a:rPr lang="en-US" altLang="ko-K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ability. </a:t>
            </a:r>
            <a:endParaRPr lang="en-US" altLang="ko-K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800100" lvl="1" indent="-342900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en-US" altLang="ko-K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positive association between managerial ability and SG&amp;A cost asymmetry is higher when managers have greater discretion. </a:t>
            </a:r>
            <a:endParaRPr kumimoji="0" lang="en-US" altLang="ko-KR" sz="2000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51520" y="764704"/>
            <a:ext cx="7272808" cy="36004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Sera Choi,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Iny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Hwang, &amp;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Jin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-Ha Park (Under review at </a:t>
            </a:r>
            <a:r>
              <a:rPr lang="en-US" altLang="ko-KR" sz="1600" b="1" i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The Accounting Review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  <a:endParaRPr lang="en-US" altLang="ko-KR" sz="16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69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Managerial Ability and Cost Decisions</a:t>
            </a:r>
            <a:endParaRPr 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733" y="2725268"/>
            <a:ext cx="7236683" cy="96821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810" y="4669484"/>
            <a:ext cx="7914670" cy="1495820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51520" y="4021412"/>
            <a:ext cx="8568952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800100" lvl="1" indent="-342900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en-US" altLang="ko-KR" dirty="0" smtClean="0"/>
              <a:t>The </a:t>
            </a:r>
            <a:r>
              <a:rPr lang="en-US" altLang="ko-KR" dirty="0"/>
              <a:t>more capable managers are, the greater the returns on SG&amp;A </a:t>
            </a:r>
            <a:r>
              <a:rPr lang="en-US" altLang="ko-KR" dirty="0" smtClean="0"/>
              <a:t>expenditure.</a:t>
            </a:r>
            <a:endParaRPr kumimoji="0" lang="en-US" altLang="ko-KR" sz="2000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51520" y="764704"/>
            <a:ext cx="7272808" cy="36004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Sera Choi,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Iny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Hwang, &amp; </a:t>
            </a:r>
            <a:r>
              <a:rPr lang="en-US" altLang="ko-KR" sz="1600" b="1" dirty="0" err="1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Jin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-Ha Park (Under review at </a:t>
            </a:r>
            <a:r>
              <a:rPr lang="en-US" altLang="ko-KR" sz="1600" b="1" i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The Accounting Review</a:t>
            </a:r>
            <a:r>
              <a:rPr lang="en-US" altLang="ko-KR" sz="1600" b="1" dirty="0" smtClean="0">
                <a:solidFill>
                  <a:schemeClr val="bg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  <a:endParaRPr lang="en-US" altLang="ko-KR" sz="16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51520" y="1380669"/>
            <a:ext cx="8568952" cy="1400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0"/>
              </a:spcBef>
              <a:spcAft>
                <a:spcPts val="2400"/>
              </a:spcAft>
              <a:buFont typeface="Arial" pitchFamily="34" charset="0"/>
              <a:buChar char="•"/>
              <a:defRPr/>
            </a:pPr>
            <a:r>
              <a:rPr lang="en-US" altLang="ko-K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Supporting Analyses</a:t>
            </a:r>
            <a:endParaRPr kumimoji="0" lang="en-US" altLang="ko-KR" sz="2000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800100" lvl="1" indent="-342900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ü"/>
              <a:defRPr/>
            </a:pPr>
            <a:r>
              <a:rPr lang="en-US" altLang="ko-KR" dirty="0" smtClean="0"/>
              <a:t>Firms </a:t>
            </a:r>
            <a:r>
              <a:rPr lang="en-US" altLang="ko-KR" dirty="0"/>
              <a:t>with greater SG&amp;A future value are likely to retain slack resources when sales </a:t>
            </a:r>
            <a:r>
              <a:rPr lang="en-US" altLang="ko-KR" dirty="0" smtClean="0"/>
              <a:t>decrease, which applies only to the high type managers</a:t>
            </a:r>
            <a:r>
              <a:rPr lang="en-US" altLang="ko-KR" dirty="0" smtClean="0"/>
              <a:t>.</a:t>
            </a:r>
            <a:endParaRPr kumimoji="0" lang="en-US" altLang="ko-KR" sz="2000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56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i="1" dirty="0" smtClean="0"/>
              <a:t>Q &amp; A</a:t>
            </a:r>
            <a:endParaRPr lang="en-US" sz="3200" i="1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5"/>
            <a:ext cx="9144000" cy="559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7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>
          <a:noFill/>
        </a:ln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10561</TotalTime>
  <Words>2309</Words>
  <Application>Microsoft Office PowerPoint</Application>
  <PresentationFormat>화면 슬라이드 쇼(4:3)</PresentationFormat>
  <Paragraphs>252</Paragraphs>
  <Slides>30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43" baseType="lpstr">
      <vt:lpstr>Microsoft JhengHei</vt:lpstr>
      <vt:lpstr>굴림</vt:lpstr>
      <vt:lpstr>맑은 고딕</vt:lpstr>
      <vt:lpstr>Arial</vt:lpstr>
      <vt:lpstr>Calibri</vt:lpstr>
      <vt:lpstr>Cambria Math</vt:lpstr>
      <vt:lpstr>Candara</vt:lpstr>
      <vt:lpstr>Comic Sans MS</vt:lpstr>
      <vt:lpstr>Garamond</vt:lpstr>
      <vt:lpstr>Symbol</vt:lpstr>
      <vt:lpstr>Times New Roman</vt:lpstr>
      <vt:lpstr>Wingdings</vt:lpstr>
      <vt:lpstr>Office 테마</vt:lpstr>
      <vt:lpstr>Research on Managerial Ability</vt:lpstr>
      <vt:lpstr>OUTLINE</vt:lpstr>
      <vt:lpstr>Literature on Moral Hazard</vt:lpstr>
      <vt:lpstr>Frydman and Jenter. 2010. CEO Compensation. Annual Review of Financial Economics 2(1)</vt:lpstr>
      <vt:lpstr>Purposes of Pay Schemes</vt:lpstr>
      <vt:lpstr>Purposes of Pay Schemes</vt:lpstr>
      <vt:lpstr>Incentive or Attraction/Retention?</vt:lpstr>
      <vt:lpstr>Netflix: Freedom and Responsibility Culture</vt:lpstr>
      <vt:lpstr>OUTLINE</vt:lpstr>
      <vt:lpstr>Asymmetric Information in the Labor Market</vt:lpstr>
      <vt:lpstr>Offering Equity to “Screen” Managerial Talent</vt:lpstr>
      <vt:lpstr>Purposes of Pay Schemes: A New Direction</vt:lpstr>
      <vt:lpstr>Measuring Managerial Ability</vt:lpstr>
      <vt:lpstr>Screening Managerial Ability</vt:lpstr>
      <vt:lpstr>Matching Incentive with Ability</vt:lpstr>
      <vt:lpstr>Matching Incentive with Ability</vt:lpstr>
      <vt:lpstr>Matching Incentive with Ability</vt:lpstr>
      <vt:lpstr>Matching between Incentive and Ability</vt:lpstr>
      <vt:lpstr>Matching between Incentive and Ability</vt:lpstr>
      <vt:lpstr>Matching between Incentive and Ability</vt:lpstr>
      <vt:lpstr>Matching between Incentive and Ability</vt:lpstr>
      <vt:lpstr>Analysis (2)</vt:lpstr>
      <vt:lpstr>Matching Incentive with Ability</vt:lpstr>
      <vt:lpstr>Non-CEO Executive Ownership and CEO Ability</vt:lpstr>
      <vt:lpstr>Non-CEO Executive Ownership and CEO Ability</vt:lpstr>
      <vt:lpstr>Non-CEO Executive Ownership and CEO Ability</vt:lpstr>
      <vt:lpstr>Non-CEO Executive Ownership and CEO Ability</vt:lpstr>
      <vt:lpstr>Managerial Ability and Cost Decisions</vt:lpstr>
      <vt:lpstr>Managerial Ability and Cost Decisions</vt:lpstr>
      <vt:lpstr>Q &amp; 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hunet</dc:creator>
  <cp:lastModifiedBy>user</cp:lastModifiedBy>
  <cp:revision>1331</cp:revision>
  <cp:lastPrinted>2016-07-03T08:11:41Z</cp:lastPrinted>
  <dcterms:created xsi:type="dcterms:W3CDTF">2010-12-03T01:30:50Z</dcterms:created>
  <dcterms:modified xsi:type="dcterms:W3CDTF">2018-10-11T07:39:44Z</dcterms:modified>
</cp:coreProperties>
</file>