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5" r:id="rId3"/>
  </p:sldMasterIdLst>
  <p:notesMasterIdLst>
    <p:notesMasterId r:id="rId59"/>
  </p:notesMasterIdLst>
  <p:sldIdLst>
    <p:sldId id="256" r:id="rId4"/>
    <p:sldId id="264" r:id="rId5"/>
    <p:sldId id="265" r:id="rId6"/>
    <p:sldId id="266" r:id="rId7"/>
    <p:sldId id="267" r:id="rId8"/>
    <p:sldId id="268" r:id="rId9"/>
    <p:sldId id="269" r:id="rId10"/>
    <p:sldId id="270" r:id="rId11"/>
    <p:sldId id="271" r:id="rId12"/>
    <p:sldId id="340" r:id="rId13"/>
    <p:sldId id="341" r:id="rId14"/>
    <p:sldId id="368" r:id="rId15"/>
    <p:sldId id="369" r:id="rId16"/>
    <p:sldId id="272" r:id="rId17"/>
    <p:sldId id="273" r:id="rId18"/>
    <p:sldId id="352" r:id="rId19"/>
    <p:sldId id="342" r:id="rId20"/>
    <p:sldId id="343" r:id="rId21"/>
    <p:sldId id="344" r:id="rId22"/>
    <p:sldId id="337" r:id="rId23"/>
    <p:sldId id="334" r:id="rId24"/>
    <p:sldId id="339" r:id="rId25"/>
    <p:sldId id="338" r:id="rId26"/>
    <p:sldId id="335" r:id="rId27"/>
    <p:sldId id="276" r:id="rId28"/>
    <p:sldId id="336" r:id="rId29"/>
    <p:sldId id="278" r:id="rId30"/>
    <p:sldId id="279" r:id="rId31"/>
    <p:sldId id="281" r:id="rId32"/>
    <p:sldId id="283" r:id="rId33"/>
    <p:sldId id="284" r:id="rId34"/>
    <p:sldId id="345" r:id="rId35"/>
    <p:sldId id="346" r:id="rId36"/>
    <p:sldId id="347" r:id="rId37"/>
    <p:sldId id="282" r:id="rId38"/>
    <p:sldId id="319" r:id="rId39"/>
    <p:sldId id="320" r:id="rId40"/>
    <p:sldId id="359" r:id="rId41"/>
    <p:sldId id="360" r:id="rId42"/>
    <p:sldId id="355" r:id="rId43"/>
    <p:sldId id="356" r:id="rId44"/>
    <p:sldId id="357" r:id="rId45"/>
    <p:sldId id="358" r:id="rId46"/>
    <p:sldId id="361" r:id="rId47"/>
    <p:sldId id="365" r:id="rId48"/>
    <p:sldId id="364" r:id="rId49"/>
    <p:sldId id="353" r:id="rId50"/>
    <p:sldId id="363" r:id="rId51"/>
    <p:sldId id="354" r:id="rId52"/>
    <p:sldId id="362" r:id="rId53"/>
    <p:sldId id="367" r:id="rId54"/>
    <p:sldId id="348" r:id="rId55"/>
    <p:sldId id="349" r:id="rId56"/>
    <p:sldId id="350" r:id="rId57"/>
    <p:sldId id="261" r:id="rId58"/>
  </p:sldIdLst>
  <p:sldSz cx="9144000" cy="6858000" type="screen4x3"/>
  <p:notesSz cx="6797675" cy="987425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867" autoAdjust="0"/>
    <p:restoredTop sz="94660"/>
  </p:normalViewPr>
  <p:slideViewPr>
    <p:cSldViewPr>
      <p:cViewPr varScale="1">
        <p:scale>
          <a:sx n="115" d="100"/>
          <a:sy n="115" d="100"/>
        </p:scale>
        <p:origin x="-1770" y="-102"/>
      </p:cViewPr>
      <p:guideLst>
        <p:guide orient="horz" pos="2160"/>
        <p:guide pos="2880"/>
      </p:guideLst>
    </p:cSldViewPr>
  </p:slideViewPr>
  <p:notesTextViewPr>
    <p:cViewPr>
      <p:scale>
        <a:sx n="1" d="1"/>
        <a:sy n="1" d="1"/>
      </p:scale>
      <p:origin x="0" y="0"/>
    </p:cViewPr>
  </p:notesTextViewPr>
  <p:notesViewPr>
    <p:cSldViewPr>
      <p:cViewPr varScale="1">
        <p:scale>
          <a:sx n="88" d="100"/>
          <a:sy n="88" d="100"/>
        </p:scale>
        <p:origin x="-3870" y="-102"/>
      </p:cViewPr>
      <p:guideLst>
        <p:guide orient="horz" pos="3110"/>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ko-K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2"/>
          <c:order val="1"/>
          <c:tx>
            <c:strRef>
              <c:f>Sheet1!$D$1</c:f>
              <c:strCache>
                <c:ptCount val="1"/>
                <c:pt idx="0">
                  <c:v>낙찰 계약 수</c:v>
                </c:pt>
              </c:strCache>
            </c:strRef>
          </c:tx>
          <c:spPr>
            <a:solidFill>
              <a:schemeClr val="bg1">
                <a:lumMod val="75000"/>
              </a:schemeClr>
            </a:solidFill>
          </c:spPr>
          <c:invertIfNegative val="0"/>
          <c:val>
            <c:numRef>
              <c:f>Sheet1!$D$2:$D$10</c:f>
              <c:numCache>
                <c:formatCode>#,##0</c:formatCode>
                <c:ptCount val="9"/>
                <c:pt idx="0">
                  <c:v>759777</c:v>
                </c:pt>
                <c:pt idx="1">
                  <c:v>888018</c:v>
                </c:pt>
                <c:pt idx="2">
                  <c:v>1193147</c:v>
                </c:pt>
                <c:pt idx="3">
                  <c:v>1026330</c:v>
                </c:pt>
                <c:pt idx="4">
                  <c:v>929492</c:v>
                </c:pt>
                <c:pt idx="5">
                  <c:v>994680</c:v>
                </c:pt>
                <c:pt idx="6">
                  <c:v>1015448</c:v>
                </c:pt>
                <c:pt idx="7">
                  <c:v>1008748</c:v>
                </c:pt>
                <c:pt idx="8">
                  <c:v>1023838</c:v>
                </c:pt>
              </c:numCache>
            </c:numRef>
          </c:val>
        </c:ser>
        <c:dLbls>
          <c:showLegendKey val="0"/>
          <c:showVal val="0"/>
          <c:showCatName val="0"/>
          <c:showSerName val="0"/>
          <c:showPercent val="0"/>
          <c:showBubbleSize val="0"/>
        </c:dLbls>
        <c:gapWidth val="100"/>
        <c:overlap val="-100"/>
        <c:axId val="160798592"/>
        <c:axId val="160797056"/>
      </c:barChart>
      <c:lineChart>
        <c:grouping val="standard"/>
        <c:varyColors val="0"/>
        <c:ser>
          <c:idx val="1"/>
          <c:order val="0"/>
          <c:tx>
            <c:strRef>
              <c:f>Sheet1!$C$1</c:f>
              <c:strCache>
                <c:ptCount val="1"/>
                <c:pt idx="0">
                  <c:v>낙찰사업체 수</c:v>
                </c:pt>
              </c:strCache>
            </c:strRef>
          </c:tx>
          <c:spPr>
            <a:ln>
              <a:solidFill>
                <a:schemeClr val="tx1">
                  <a:lumMod val="50000"/>
                  <a:lumOff val="50000"/>
                </a:schemeClr>
              </a:solidFill>
            </a:ln>
          </c:spPr>
          <c:marker>
            <c:spPr>
              <a:solidFill>
                <a:schemeClr val="tx1">
                  <a:lumMod val="50000"/>
                  <a:lumOff val="50000"/>
                </a:schemeClr>
              </a:solidFill>
              <a:ln>
                <a:solidFill>
                  <a:schemeClr val="tx1">
                    <a:lumMod val="50000"/>
                    <a:lumOff val="50000"/>
                  </a:schemeClr>
                </a:solidFill>
              </a:ln>
            </c:spPr>
          </c:marker>
          <c:cat>
            <c:numRef>
              <c:f>Sheet1!$B$2:$B$10</c:f>
              <c:numCache>
                <c:formatCode>General</c:formatCode>
                <c:ptCount val="9"/>
                <c:pt idx="0">
                  <c:v>2007</c:v>
                </c:pt>
                <c:pt idx="1">
                  <c:v>2008</c:v>
                </c:pt>
                <c:pt idx="2">
                  <c:v>2009</c:v>
                </c:pt>
                <c:pt idx="3">
                  <c:v>2010</c:v>
                </c:pt>
                <c:pt idx="4">
                  <c:v>2011</c:v>
                </c:pt>
                <c:pt idx="5">
                  <c:v>2012</c:v>
                </c:pt>
                <c:pt idx="6">
                  <c:v>2013</c:v>
                </c:pt>
                <c:pt idx="7">
                  <c:v>2014</c:v>
                </c:pt>
                <c:pt idx="8">
                  <c:v>2015</c:v>
                </c:pt>
              </c:numCache>
            </c:numRef>
          </c:cat>
          <c:val>
            <c:numRef>
              <c:f>Sheet1!$C$2:$C$10</c:f>
              <c:numCache>
                <c:formatCode>#,##0</c:formatCode>
                <c:ptCount val="9"/>
                <c:pt idx="0">
                  <c:v>13617</c:v>
                </c:pt>
                <c:pt idx="1">
                  <c:v>13350</c:v>
                </c:pt>
                <c:pt idx="2">
                  <c:v>13835</c:v>
                </c:pt>
                <c:pt idx="3">
                  <c:v>14112</c:v>
                </c:pt>
                <c:pt idx="4">
                  <c:v>13838</c:v>
                </c:pt>
                <c:pt idx="5">
                  <c:v>14161</c:v>
                </c:pt>
                <c:pt idx="6">
                  <c:v>14469</c:v>
                </c:pt>
                <c:pt idx="7">
                  <c:v>14722</c:v>
                </c:pt>
                <c:pt idx="8">
                  <c:v>15658</c:v>
                </c:pt>
              </c:numCache>
            </c:numRef>
          </c:val>
          <c:smooth val="0"/>
        </c:ser>
        <c:ser>
          <c:idx val="3"/>
          <c:order val="2"/>
          <c:tx>
            <c:strRef>
              <c:f>Sheet1!$E$1</c:f>
              <c:strCache>
                <c:ptCount val="1"/>
                <c:pt idx="0">
                  <c:v>금액(10억원)</c:v>
                </c:pt>
              </c:strCache>
            </c:strRef>
          </c:tx>
          <c:spPr>
            <a:ln>
              <a:solidFill>
                <a:schemeClr val="accent1"/>
              </a:solidFill>
              <a:prstDash val="sysDash"/>
            </a:ln>
          </c:spPr>
          <c:marker>
            <c:symbol val="diamond"/>
            <c:size val="7"/>
            <c:spPr>
              <a:solidFill>
                <a:schemeClr val="accent1"/>
              </a:solidFill>
              <a:ln>
                <a:solidFill>
                  <a:schemeClr val="accent1"/>
                </a:solidFill>
              </a:ln>
            </c:spPr>
          </c:marker>
          <c:val>
            <c:numRef>
              <c:f>Sheet1!$E$2:$E$10</c:f>
              <c:numCache>
                <c:formatCode>#,##0</c:formatCode>
                <c:ptCount val="9"/>
                <c:pt idx="0">
                  <c:v>17318</c:v>
                </c:pt>
                <c:pt idx="1">
                  <c:v>18269</c:v>
                </c:pt>
                <c:pt idx="2">
                  <c:v>28317</c:v>
                </c:pt>
                <c:pt idx="3">
                  <c:v>24171</c:v>
                </c:pt>
                <c:pt idx="4">
                  <c:v>20474</c:v>
                </c:pt>
                <c:pt idx="5">
                  <c:v>23109</c:v>
                </c:pt>
                <c:pt idx="6">
                  <c:v>26145</c:v>
                </c:pt>
                <c:pt idx="7">
                  <c:v>27604</c:v>
                </c:pt>
                <c:pt idx="8">
                  <c:v>29796</c:v>
                </c:pt>
              </c:numCache>
            </c:numRef>
          </c:val>
          <c:smooth val="0"/>
        </c:ser>
        <c:ser>
          <c:idx val="4"/>
          <c:order val="3"/>
          <c:tx>
            <c:strRef>
              <c:f>Sheet1!$F$1</c:f>
              <c:strCache>
                <c:ptCount val="1"/>
                <c:pt idx="0">
                  <c:v>중기간경쟁제품(10억원)</c:v>
                </c:pt>
              </c:strCache>
            </c:strRef>
          </c:tx>
          <c:spPr>
            <a:ln>
              <a:prstDash val="dashDot"/>
            </a:ln>
          </c:spPr>
          <c:marker>
            <c:symbol val="circle"/>
            <c:size val="7"/>
          </c:marker>
          <c:cat>
            <c:numRef>
              <c:f>Sheet1!$B$2:$B$10</c:f>
              <c:numCache>
                <c:formatCode>General</c:formatCode>
                <c:ptCount val="9"/>
                <c:pt idx="0">
                  <c:v>2007</c:v>
                </c:pt>
                <c:pt idx="1">
                  <c:v>2008</c:v>
                </c:pt>
                <c:pt idx="2">
                  <c:v>2009</c:v>
                </c:pt>
                <c:pt idx="3">
                  <c:v>2010</c:v>
                </c:pt>
                <c:pt idx="4">
                  <c:v>2011</c:v>
                </c:pt>
                <c:pt idx="5">
                  <c:v>2012</c:v>
                </c:pt>
                <c:pt idx="6">
                  <c:v>2013</c:v>
                </c:pt>
                <c:pt idx="7">
                  <c:v>2014</c:v>
                </c:pt>
                <c:pt idx="8">
                  <c:v>2015</c:v>
                </c:pt>
              </c:numCache>
            </c:numRef>
          </c:cat>
          <c:val>
            <c:numRef>
              <c:f>Sheet1!$F$2:$F$10</c:f>
              <c:numCache>
                <c:formatCode>#,##0</c:formatCode>
                <c:ptCount val="9"/>
                <c:pt idx="0">
                  <c:v>2513</c:v>
                </c:pt>
                <c:pt idx="1">
                  <c:v>3915</c:v>
                </c:pt>
                <c:pt idx="2">
                  <c:v>5467</c:v>
                </c:pt>
                <c:pt idx="3">
                  <c:v>5636</c:v>
                </c:pt>
                <c:pt idx="4">
                  <c:v>7761</c:v>
                </c:pt>
                <c:pt idx="5">
                  <c:v>9610</c:v>
                </c:pt>
                <c:pt idx="6">
                  <c:v>12046</c:v>
                </c:pt>
                <c:pt idx="7">
                  <c:v>12295</c:v>
                </c:pt>
                <c:pt idx="8">
                  <c:v>13730</c:v>
                </c:pt>
              </c:numCache>
            </c:numRef>
          </c:val>
          <c:smooth val="0"/>
        </c:ser>
        <c:dLbls>
          <c:showLegendKey val="0"/>
          <c:showVal val="0"/>
          <c:showCatName val="0"/>
          <c:showSerName val="0"/>
          <c:showPercent val="0"/>
          <c:showBubbleSize val="0"/>
        </c:dLbls>
        <c:marker val="1"/>
        <c:smooth val="0"/>
        <c:axId val="160789632"/>
        <c:axId val="160791168"/>
      </c:lineChart>
      <c:catAx>
        <c:axId val="160789632"/>
        <c:scaling>
          <c:orientation val="minMax"/>
        </c:scaling>
        <c:delete val="0"/>
        <c:axPos val="b"/>
        <c:numFmt formatCode="General" sourceLinked="1"/>
        <c:majorTickMark val="out"/>
        <c:minorTickMark val="none"/>
        <c:tickLblPos val="nextTo"/>
        <c:crossAx val="160791168"/>
        <c:crosses val="autoZero"/>
        <c:auto val="1"/>
        <c:lblAlgn val="ctr"/>
        <c:lblOffset val="100"/>
        <c:noMultiLvlLbl val="0"/>
      </c:catAx>
      <c:valAx>
        <c:axId val="160791168"/>
        <c:scaling>
          <c:orientation val="minMax"/>
        </c:scaling>
        <c:delete val="0"/>
        <c:axPos val="l"/>
        <c:majorGridlines/>
        <c:numFmt formatCode="#,##0_);[Red]\(#,##0\)" sourceLinked="0"/>
        <c:majorTickMark val="out"/>
        <c:minorTickMark val="none"/>
        <c:tickLblPos val="nextTo"/>
        <c:crossAx val="160789632"/>
        <c:crosses val="autoZero"/>
        <c:crossBetween val="between"/>
      </c:valAx>
      <c:valAx>
        <c:axId val="160797056"/>
        <c:scaling>
          <c:orientation val="minMax"/>
        </c:scaling>
        <c:delete val="0"/>
        <c:axPos val="r"/>
        <c:numFmt formatCode="#,##0" sourceLinked="1"/>
        <c:majorTickMark val="out"/>
        <c:minorTickMark val="none"/>
        <c:tickLblPos val="nextTo"/>
        <c:crossAx val="160798592"/>
        <c:crosses val="max"/>
        <c:crossBetween val="between"/>
      </c:valAx>
      <c:catAx>
        <c:axId val="160798592"/>
        <c:scaling>
          <c:orientation val="minMax"/>
        </c:scaling>
        <c:delete val="1"/>
        <c:axPos val="b"/>
        <c:numFmt formatCode="General" sourceLinked="1"/>
        <c:majorTickMark val="out"/>
        <c:minorTickMark val="none"/>
        <c:tickLblPos val="nextTo"/>
        <c:crossAx val="160797056"/>
        <c:crosses val="autoZero"/>
        <c:auto val="1"/>
        <c:lblAlgn val="ctr"/>
        <c:lblOffset val="100"/>
        <c:noMultiLvlLbl val="0"/>
      </c:catAx>
    </c:plotArea>
    <c:legend>
      <c:legendPos val="t"/>
      <c:overlay val="0"/>
    </c:legend>
    <c:plotVisOnly val="1"/>
    <c:dispBlanksAs val="gap"/>
    <c:showDLblsOverMax val="0"/>
  </c:chart>
  <c:spPr>
    <a:noFill/>
    <a:ln>
      <a:noFill/>
    </a:ln>
  </c:spPr>
  <c:externalData r:id="rId2">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1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45659" cy="493713"/>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50443" y="0"/>
            <a:ext cx="2945659" cy="493713"/>
          </a:xfrm>
          <a:prstGeom prst="rect">
            <a:avLst/>
          </a:prstGeom>
        </p:spPr>
        <p:txBody>
          <a:bodyPr vert="horz" lIns="91440" tIns="45720" rIns="91440" bIns="45720" rtlCol="0"/>
          <a:lstStyle>
            <a:lvl1pPr algn="r">
              <a:defRPr sz="1200"/>
            </a:lvl1pPr>
          </a:lstStyle>
          <a:p>
            <a:fld id="{24732649-9837-4C98-9866-97725D67E734}" type="datetimeFigureOut">
              <a:rPr lang="ko-KR" altLang="en-US" smtClean="0"/>
              <a:t>2018-03-27</a:t>
            </a:fld>
            <a:endParaRPr lang="ko-KR" altLang="en-US"/>
          </a:p>
        </p:txBody>
      </p:sp>
      <p:sp>
        <p:nvSpPr>
          <p:cNvPr id="4" name="슬라이드 이미지 개체 틀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79768" y="4690269"/>
            <a:ext cx="5438140" cy="4443413"/>
          </a:xfrm>
          <a:prstGeom prst="rect">
            <a:avLst/>
          </a:prstGeom>
        </p:spPr>
        <p:txBody>
          <a:bodyPr vert="horz" lIns="91440" tIns="45720" rIns="91440" bIns="45720" rtlCol="0"/>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0" y="9378824"/>
            <a:ext cx="2945659" cy="493713"/>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50443" y="9378824"/>
            <a:ext cx="2945659" cy="493713"/>
          </a:xfrm>
          <a:prstGeom prst="rect">
            <a:avLst/>
          </a:prstGeom>
        </p:spPr>
        <p:txBody>
          <a:bodyPr vert="horz" lIns="91440" tIns="45720" rIns="91440" bIns="45720" rtlCol="0" anchor="b"/>
          <a:lstStyle>
            <a:lvl1pPr algn="r">
              <a:defRPr sz="1200"/>
            </a:lvl1pPr>
          </a:lstStyle>
          <a:p>
            <a:fld id="{40879B14-9E3A-4596-A5DC-08910E6B6255}" type="slidenum">
              <a:rPr lang="ko-KR" altLang="en-US" smtClean="0"/>
              <a:t>‹#›</a:t>
            </a:fld>
            <a:endParaRPr lang="ko-KR" altLang="en-US"/>
          </a:p>
        </p:txBody>
      </p:sp>
    </p:spTree>
    <p:extLst>
      <p:ext uri="{BB962C8B-B14F-4D97-AF65-F5344CB8AC3E}">
        <p14:creationId xmlns:p14="http://schemas.microsoft.com/office/powerpoint/2010/main" val="2316306052"/>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40879B14-9E3A-4596-A5DC-08910E6B6255}" type="slidenum">
              <a:rPr lang="ko-KR" altLang="en-US" smtClean="0"/>
              <a:t>1</a:t>
            </a:fld>
            <a:endParaRPr lang="ko-KR" altLang="en-US"/>
          </a:p>
        </p:txBody>
      </p:sp>
    </p:spTree>
    <p:extLst>
      <p:ext uri="{BB962C8B-B14F-4D97-AF65-F5344CB8AC3E}">
        <p14:creationId xmlns:p14="http://schemas.microsoft.com/office/powerpoint/2010/main" val="27823202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3625413-26AE-4514-9F3D-CFC2CBB01AF9}" type="slidenum">
              <a:rPr lang="en-US" smtClean="0"/>
              <a:pPr/>
              <a:t>22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제목 슬라이드">
    <p:spTree>
      <p:nvGrpSpPr>
        <p:cNvPr id="1" name=""/>
        <p:cNvGrpSpPr/>
        <p:nvPr/>
      </p:nvGrpSpPr>
      <p:grpSpPr>
        <a:xfrm>
          <a:off x="0" y="0"/>
          <a:ext cx="0" cy="0"/>
          <a:chOff x="0" y="0"/>
          <a:chExt cx="0" cy="0"/>
        </a:xfrm>
      </p:grpSpPr>
      <p:sp>
        <p:nvSpPr>
          <p:cNvPr id="4" name="날짜 개체 틀 3"/>
          <p:cNvSpPr>
            <a:spLocks noGrp="1"/>
          </p:cNvSpPr>
          <p:nvPr>
            <p:ph type="dt" sz="half" idx="10"/>
          </p:nvPr>
        </p:nvSpPr>
        <p:spPr/>
        <p:txBody>
          <a:bodyPr/>
          <a:lstStyle/>
          <a:p>
            <a:fld id="{9BBFC00B-A0C9-4D5B-B47E-35F77E438E31}" type="datetimeFigureOut">
              <a:rPr lang="ko-KR" altLang="en-US" smtClean="0"/>
              <a:t>2018-03-27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98937D0-85C6-4503-AFF1-0D86871D435E}" type="slidenum">
              <a:rPr lang="ko-KR" altLang="en-US" smtClean="0"/>
              <a:t>‹#›</a:t>
            </a:fld>
            <a:endParaRPr lang="ko-KR" altLang="en-US"/>
          </a:p>
        </p:txBody>
      </p:sp>
      <p:sp>
        <p:nvSpPr>
          <p:cNvPr id="12" name="직사각형 11"/>
          <p:cNvSpPr/>
          <p:nvPr userDrawn="1"/>
        </p:nvSpPr>
        <p:spPr>
          <a:xfrm>
            <a:off x="0" y="1268760"/>
            <a:ext cx="9144000" cy="320435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3" name="직사각형 12"/>
          <p:cNvSpPr/>
          <p:nvPr userDrawn="1"/>
        </p:nvSpPr>
        <p:spPr>
          <a:xfrm>
            <a:off x="0" y="4473116"/>
            <a:ext cx="9144000" cy="151666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7" name="직사각형 16"/>
          <p:cNvSpPr/>
          <p:nvPr userDrawn="1"/>
        </p:nvSpPr>
        <p:spPr>
          <a:xfrm>
            <a:off x="107504" y="4473116"/>
            <a:ext cx="144000" cy="15166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191569337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a:xfrm>
            <a:off x="103144" y="274638"/>
            <a:ext cx="8229600" cy="778098"/>
          </a:xfrm>
          <a:noFill/>
          <a:ln>
            <a:solidFill>
              <a:schemeClr val="bg1"/>
            </a:solidFill>
          </a:ln>
        </p:spPr>
        <p:txBody>
          <a:bodyPr>
            <a:normAutofit/>
          </a:bodyPr>
          <a:lstStyle>
            <a:lvl1pPr algn="l">
              <a:defRPr sz="2800" b="1" baseline="0">
                <a:ln w="3175">
                  <a:solidFill>
                    <a:schemeClr val="tx1"/>
                  </a:solidFill>
                </a:ln>
                <a:solidFill>
                  <a:schemeClr val="tx1"/>
                </a:solidFill>
                <a:latin typeface="+mn-ea"/>
                <a:ea typeface="+mn-ea"/>
              </a:defRPr>
            </a:lvl1pPr>
          </a:lstStyle>
          <a:p>
            <a:r>
              <a:rPr lang="ko-KR" altLang="en-US" dirty="0" smtClean="0"/>
              <a:t>마스터 제목 스타일 편집</a:t>
            </a:r>
            <a:endParaRPr lang="ko-KR" altLang="en-US" dirty="0"/>
          </a:p>
        </p:txBody>
      </p:sp>
      <p:sp>
        <p:nvSpPr>
          <p:cNvPr id="3" name="내용 개체 틀 2"/>
          <p:cNvSpPr>
            <a:spLocks noGrp="1"/>
          </p:cNvSpPr>
          <p:nvPr>
            <p:ph idx="1"/>
          </p:nvPr>
        </p:nvSpPr>
        <p:spPr/>
        <p:txBody>
          <a:bodyPr>
            <a:normAutofit/>
          </a:bodyPr>
          <a:lstStyle>
            <a:lvl1pPr>
              <a:defRPr sz="2800">
                <a:ln w="3175">
                  <a:solidFill>
                    <a:schemeClr val="tx1"/>
                  </a:solidFill>
                </a:ln>
              </a:defRPr>
            </a:lvl1pPr>
            <a:lvl2pPr>
              <a:defRPr sz="2400">
                <a:ln w="3175">
                  <a:solidFill>
                    <a:schemeClr val="tx1"/>
                  </a:solidFill>
                </a:ln>
              </a:defRPr>
            </a:lvl2pPr>
            <a:lvl3pPr>
              <a:defRPr sz="2000">
                <a:ln w="3175">
                  <a:solidFill>
                    <a:schemeClr val="tx1"/>
                  </a:solidFill>
                </a:ln>
              </a:defRPr>
            </a:lvl3pPr>
            <a:lvl4pPr>
              <a:defRPr sz="1800">
                <a:ln w="3175">
                  <a:solidFill>
                    <a:schemeClr val="tx1"/>
                  </a:solidFill>
                </a:ln>
              </a:defRPr>
            </a:lvl4pPr>
            <a:lvl5pPr>
              <a:defRPr sz="1800">
                <a:ln w="3175">
                  <a:solidFill>
                    <a:schemeClr val="tx1"/>
                  </a:solidFill>
                </a:ln>
              </a:defRPr>
            </a:lvl5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4" name="날짜 개체 틀 3"/>
          <p:cNvSpPr>
            <a:spLocks noGrp="1"/>
          </p:cNvSpPr>
          <p:nvPr>
            <p:ph type="dt" sz="half" idx="10"/>
          </p:nvPr>
        </p:nvSpPr>
        <p:spPr/>
        <p:txBody>
          <a:bodyPr/>
          <a:lstStyle/>
          <a:p>
            <a:fld id="{9BBFC00B-A0C9-4D5B-B47E-35F77E438E31}" type="datetimeFigureOut">
              <a:rPr lang="ko-KR" altLang="en-US" smtClean="0"/>
              <a:t>2018-03-27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a:xfrm>
            <a:off x="7380312" y="6453336"/>
            <a:ext cx="1763688" cy="268139"/>
          </a:xfrm>
          <a:solidFill>
            <a:srgbClr val="002060"/>
          </a:solidFill>
        </p:spPr>
        <p:txBody>
          <a:bodyPr/>
          <a:lstStyle>
            <a:lvl1pPr>
              <a:defRPr>
                <a:ln w="3175">
                  <a:solidFill>
                    <a:schemeClr val="bg1"/>
                  </a:solidFill>
                </a:ln>
                <a:solidFill>
                  <a:schemeClr val="bg1"/>
                </a:solidFill>
              </a:defRPr>
            </a:lvl1pPr>
          </a:lstStyle>
          <a:p>
            <a:fld id="{E98937D0-85C6-4503-AFF1-0D86871D435E}" type="slidenum">
              <a:rPr lang="ko-KR" altLang="en-US" smtClean="0"/>
              <a:pPr/>
              <a:t>‹#›</a:t>
            </a:fld>
            <a:endParaRPr lang="ko-KR" altLang="en-US"/>
          </a:p>
        </p:txBody>
      </p:sp>
      <p:sp>
        <p:nvSpPr>
          <p:cNvPr id="7" name="직사각형 6"/>
          <p:cNvSpPr/>
          <p:nvPr userDrawn="1"/>
        </p:nvSpPr>
        <p:spPr>
          <a:xfrm>
            <a:off x="0" y="1151033"/>
            <a:ext cx="9144000" cy="45719"/>
          </a:xfrm>
          <a:prstGeom prst="rect">
            <a:avLst/>
          </a:prstGeom>
          <a:solidFill>
            <a:srgbClr val="0070C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9" name="직사각형 8"/>
          <p:cNvSpPr/>
          <p:nvPr userDrawn="1"/>
        </p:nvSpPr>
        <p:spPr>
          <a:xfrm>
            <a:off x="48984" y="437320"/>
            <a:ext cx="72000" cy="50405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774315345"/>
      </p:ext>
    </p:extLst>
  </p:cSld>
  <p:clrMapOvr>
    <a:masterClrMapping/>
  </p:clrMapOvr>
  <p:timing>
    <p:tnLst>
      <p:par>
        <p:cTn id="1" dur="indefinite" restart="never" nodeType="tmRoot"/>
      </p:par>
    </p:tnLst>
  </p:timing>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9BBFC00B-A0C9-4D5B-B47E-35F77E438E31}" type="datetimeFigureOut">
              <a:rPr lang="ko-KR" altLang="en-US" smtClean="0"/>
              <a:t>2018-03-27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98937D0-85C6-4503-AFF1-0D86871D435E}" type="slidenum">
              <a:rPr lang="ko-KR" altLang="en-US" smtClean="0"/>
              <a:t>‹#›</a:t>
            </a:fld>
            <a:endParaRPr lang="ko-KR" altLang="en-US"/>
          </a:p>
        </p:txBody>
      </p:sp>
    </p:spTree>
    <p:extLst>
      <p:ext uri="{BB962C8B-B14F-4D97-AF65-F5344CB8AC3E}">
        <p14:creationId xmlns:p14="http://schemas.microsoft.com/office/powerpoint/2010/main" val="96637340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9BBFC00B-A0C9-4D5B-B47E-35F77E438E31}" type="datetimeFigureOut">
              <a:rPr lang="ko-KR" altLang="en-US" smtClean="0"/>
              <a:t>2018-03-27</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E98937D0-85C6-4503-AFF1-0D86871D435E}" type="slidenum">
              <a:rPr lang="ko-KR" altLang="en-US" smtClean="0"/>
              <a:t>‹#›</a:t>
            </a:fld>
            <a:endParaRPr lang="ko-KR" altLang="en-US"/>
          </a:p>
        </p:txBody>
      </p:sp>
    </p:spTree>
    <p:extLst>
      <p:ext uri="{BB962C8B-B14F-4D97-AF65-F5344CB8AC3E}">
        <p14:creationId xmlns:p14="http://schemas.microsoft.com/office/powerpoint/2010/main" val="322714313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9BBFC00B-A0C9-4D5B-B47E-35F77E438E31}" type="datetimeFigureOut">
              <a:rPr lang="ko-KR" altLang="en-US" smtClean="0"/>
              <a:t>2018-03-27</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E98937D0-85C6-4503-AFF1-0D86871D435E}" type="slidenum">
              <a:rPr lang="ko-KR" altLang="en-US" smtClean="0"/>
              <a:t>‹#›</a:t>
            </a:fld>
            <a:endParaRPr lang="ko-KR" altLang="en-US"/>
          </a:p>
        </p:txBody>
      </p:sp>
    </p:spTree>
    <p:extLst>
      <p:ext uri="{BB962C8B-B14F-4D97-AF65-F5344CB8AC3E}">
        <p14:creationId xmlns:p14="http://schemas.microsoft.com/office/powerpoint/2010/main" val="33898203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9BBFC00B-A0C9-4D5B-B47E-35F77E438E31}" type="datetimeFigureOut">
              <a:rPr lang="ko-KR" altLang="en-US" smtClean="0"/>
              <a:t>2018-03-27</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E98937D0-85C6-4503-AFF1-0D86871D435E}" type="slidenum">
              <a:rPr lang="ko-KR" altLang="en-US" smtClean="0"/>
              <a:t>‹#›</a:t>
            </a:fld>
            <a:endParaRPr lang="ko-KR" altLang="en-US"/>
          </a:p>
        </p:txBody>
      </p:sp>
    </p:spTree>
    <p:extLst>
      <p:ext uri="{BB962C8B-B14F-4D97-AF65-F5344CB8AC3E}">
        <p14:creationId xmlns:p14="http://schemas.microsoft.com/office/powerpoint/2010/main" val="653112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9BBFC00B-A0C9-4D5B-B47E-35F77E438E31}" type="datetimeFigureOut">
              <a:rPr lang="ko-KR" altLang="en-US" smtClean="0"/>
              <a:t>2018-03-27</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E98937D0-85C6-4503-AFF1-0D86871D435E}" type="slidenum">
              <a:rPr lang="ko-KR" altLang="en-US" smtClean="0"/>
              <a:t>‹#›</a:t>
            </a:fld>
            <a:endParaRPr lang="ko-KR" altLang="en-US"/>
          </a:p>
        </p:txBody>
      </p:sp>
    </p:spTree>
    <p:extLst>
      <p:ext uri="{BB962C8B-B14F-4D97-AF65-F5344CB8AC3E}">
        <p14:creationId xmlns:p14="http://schemas.microsoft.com/office/powerpoint/2010/main" val="90993266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9BBFC00B-A0C9-4D5B-B47E-35F77E438E31}" type="datetimeFigureOut">
              <a:rPr lang="ko-KR" altLang="en-US" smtClean="0"/>
              <a:t>2018-03-27</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E98937D0-85C6-4503-AFF1-0D86871D435E}" type="slidenum">
              <a:rPr lang="ko-KR" altLang="en-US" smtClean="0"/>
              <a:t>‹#›</a:t>
            </a:fld>
            <a:endParaRPr lang="ko-KR" altLang="en-US"/>
          </a:p>
        </p:txBody>
      </p:sp>
    </p:spTree>
    <p:extLst>
      <p:ext uri="{BB962C8B-B14F-4D97-AF65-F5344CB8AC3E}">
        <p14:creationId xmlns:p14="http://schemas.microsoft.com/office/powerpoint/2010/main" val="243495343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9BBFC00B-A0C9-4D5B-B47E-35F77E438E31}" type="datetimeFigureOut">
              <a:rPr lang="ko-KR" altLang="en-US" smtClean="0"/>
              <a:t>2018-03-27</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E98937D0-85C6-4503-AFF1-0D86871D435E}" type="slidenum">
              <a:rPr lang="ko-KR" altLang="en-US" smtClean="0"/>
              <a:t>‹#›</a:t>
            </a:fld>
            <a:endParaRPr lang="ko-KR" altLang="en-US"/>
          </a:p>
        </p:txBody>
      </p:sp>
    </p:spTree>
    <p:extLst>
      <p:ext uri="{BB962C8B-B14F-4D97-AF65-F5344CB8AC3E}">
        <p14:creationId xmlns:p14="http://schemas.microsoft.com/office/powerpoint/2010/main" val="3504072680"/>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9BBFC00B-A0C9-4D5B-B47E-35F77E438E31}" type="datetimeFigureOut">
              <a:rPr lang="ko-KR" altLang="en-US" smtClean="0"/>
              <a:t>2018-03-27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98937D0-85C6-4503-AFF1-0D86871D435E}" type="slidenum">
              <a:rPr lang="ko-KR" altLang="en-US" smtClean="0"/>
              <a:t>‹#›</a:t>
            </a:fld>
            <a:endParaRPr lang="ko-KR" altLang="en-US"/>
          </a:p>
        </p:txBody>
      </p:sp>
    </p:spTree>
    <p:extLst>
      <p:ext uri="{BB962C8B-B14F-4D97-AF65-F5344CB8AC3E}">
        <p14:creationId xmlns:p14="http://schemas.microsoft.com/office/powerpoint/2010/main" val="402032530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9BBFC00B-A0C9-4D5B-B47E-35F77E438E31}" type="datetimeFigureOut">
              <a:rPr lang="ko-KR" altLang="en-US" smtClean="0"/>
              <a:t>2018-03-27</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98937D0-85C6-4503-AFF1-0D86871D435E}" type="slidenum">
              <a:rPr lang="ko-KR" altLang="en-US" smtClean="0"/>
              <a:t>‹#›</a:t>
            </a:fld>
            <a:endParaRPr lang="ko-KR" altLang="en-US"/>
          </a:p>
        </p:txBody>
      </p:sp>
    </p:spTree>
    <p:extLst>
      <p:ext uri="{BB962C8B-B14F-4D97-AF65-F5344CB8AC3E}">
        <p14:creationId xmlns:p14="http://schemas.microsoft.com/office/powerpoint/2010/main" val="275572900"/>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내지_기본">
    <p:spTree>
      <p:nvGrpSpPr>
        <p:cNvPr id="1" name=""/>
        <p:cNvGrpSpPr/>
        <p:nvPr/>
      </p:nvGrpSpPr>
      <p:grpSpPr>
        <a:xfrm>
          <a:off x="0" y="0"/>
          <a:ext cx="0" cy="0"/>
          <a:chOff x="0" y="0"/>
          <a:chExt cx="0" cy="0"/>
        </a:xfrm>
      </p:grpSpPr>
      <p:sp>
        <p:nvSpPr>
          <p:cNvPr id="4" name="슬라이드 번호 개체 틀 3"/>
          <p:cNvSpPr>
            <a:spLocks noGrp="1"/>
          </p:cNvSpPr>
          <p:nvPr>
            <p:ph type="sldNum" sz="quarter" idx="12"/>
          </p:nvPr>
        </p:nvSpPr>
        <p:spPr>
          <a:xfrm>
            <a:off x="6553200" y="6356350"/>
            <a:ext cx="2133600" cy="365125"/>
          </a:xfrm>
          <a:prstGeom prst="rect">
            <a:avLst/>
          </a:prstGeom>
        </p:spPr>
        <p:txBody>
          <a:bodyPr/>
          <a:lstStyle>
            <a:lvl1pPr algn="r">
              <a:defRPr sz="1100">
                <a:solidFill>
                  <a:schemeClr val="bg1">
                    <a:lumMod val="65000"/>
                  </a:schemeClr>
                </a:solidFill>
                <a:latin typeface="함초롬돋움" panose="02030504000101010101" pitchFamily="18" charset="-127"/>
                <a:ea typeface="함초롬돋움" panose="02030504000101010101" pitchFamily="18" charset="-127"/>
                <a:cs typeface="함초롬돋움" panose="02030504000101010101" pitchFamily="18" charset="-127"/>
              </a:defRPr>
            </a:lvl1pPr>
          </a:lstStyle>
          <a:p>
            <a:fld id="{48F51702-915D-42DA-9228-701854ADEC58}" type="slidenum">
              <a:rPr lang="ko-KR" altLang="en-US" smtClean="0">
                <a:solidFill>
                  <a:prstClr val="white">
                    <a:lumMod val="65000"/>
                  </a:prstClr>
                </a:solidFill>
              </a:rPr>
              <a:pPr/>
              <a:t>‹#›</a:t>
            </a:fld>
            <a:endParaRPr lang="ko-KR" altLang="en-US" dirty="0">
              <a:solidFill>
                <a:prstClr val="white">
                  <a:lumMod val="65000"/>
                </a:prstClr>
              </a:solidFill>
            </a:endParaRPr>
          </a:p>
        </p:txBody>
      </p:sp>
      <p:grpSp>
        <p:nvGrpSpPr>
          <p:cNvPr id="8" name="그룹 7"/>
          <p:cNvGrpSpPr/>
          <p:nvPr userDrawn="1"/>
        </p:nvGrpSpPr>
        <p:grpSpPr>
          <a:xfrm>
            <a:off x="7020272" y="6392770"/>
            <a:ext cx="1373067" cy="194400"/>
            <a:chOff x="6948264" y="6392770"/>
            <a:chExt cx="1373067" cy="194400"/>
          </a:xfrm>
        </p:grpSpPr>
        <p:pic>
          <p:nvPicPr>
            <p:cNvPr id="9" name="그림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948264" y="6392770"/>
              <a:ext cx="1278900" cy="194400"/>
            </a:xfrm>
            <a:prstGeom prst="rect">
              <a:avLst/>
            </a:prstGeom>
          </p:spPr>
        </p:pic>
        <p:cxnSp>
          <p:nvCxnSpPr>
            <p:cNvPr id="10" name="직선 연결선 9"/>
            <p:cNvCxnSpPr/>
            <p:nvPr userDrawn="1"/>
          </p:nvCxnSpPr>
          <p:spPr>
            <a:xfrm>
              <a:off x="8321331" y="6392770"/>
              <a:ext cx="0" cy="1842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75208480"/>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내지_제목만">
    <p:spTree>
      <p:nvGrpSpPr>
        <p:cNvPr id="1" name=""/>
        <p:cNvGrpSpPr/>
        <p:nvPr/>
      </p:nvGrpSpPr>
      <p:grpSpPr>
        <a:xfrm>
          <a:off x="0" y="0"/>
          <a:ext cx="0" cy="0"/>
          <a:chOff x="0" y="0"/>
          <a:chExt cx="0" cy="0"/>
        </a:xfrm>
      </p:grpSpPr>
      <p:sp>
        <p:nvSpPr>
          <p:cNvPr id="2" name="제목 1"/>
          <p:cNvSpPr>
            <a:spLocks noGrp="1"/>
          </p:cNvSpPr>
          <p:nvPr>
            <p:ph type="ctrTitle" hasCustomPrompt="1"/>
          </p:nvPr>
        </p:nvSpPr>
        <p:spPr>
          <a:xfrm>
            <a:off x="684000" y="604801"/>
            <a:ext cx="7772400" cy="493200"/>
          </a:xfrm>
          <a:prstGeom prst="rect">
            <a:avLst/>
          </a:prstGeom>
        </p:spPr>
        <p:txBody>
          <a:bodyPr/>
          <a:lstStyle>
            <a:lvl1pPr algn="l">
              <a:defRPr sz="2500" b="1">
                <a:latin typeface="함초롬돋움" panose="02030504000101010101" pitchFamily="18" charset="-127"/>
                <a:ea typeface="함초롬돋움" panose="02030504000101010101" pitchFamily="18" charset="-127"/>
                <a:cs typeface="함초롬돋움" panose="02030504000101010101" pitchFamily="18" charset="-127"/>
              </a:defRPr>
            </a:lvl1pPr>
          </a:lstStyle>
          <a:p>
            <a:r>
              <a:rPr lang="en-US" altLang="ko-KR" dirty="0" smtClean="0"/>
              <a:t>01 </a:t>
            </a:r>
            <a:r>
              <a:rPr lang="ko-KR" altLang="en-US" dirty="0" smtClean="0"/>
              <a:t>단락 제목</a:t>
            </a:r>
            <a:endParaRPr lang="ko-KR" altLang="en-US" dirty="0"/>
          </a:p>
        </p:txBody>
      </p:sp>
      <p:sp>
        <p:nvSpPr>
          <p:cNvPr id="3" name="부제목 2"/>
          <p:cNvSpPr>
            <a:spLocks noGrp="1"/>
          </p:cNvSpPr>
          <p:nvPr>
            <p:ph type="subTitle" idx="1" hasCustomPrompt="1"/>
          </p:nvPr>
        </p:nvSpPr>
        <p:spPr>
          <a:xfrm>
            <a:off x="467544" y="1268760"/>
            <a:ext cx="6400800" cy="432048"/>
          </a:xfrm>
          <a:prstGeom prst="rect">
            <a:avLst/>
          </a:prstGeom>
        </p:spPr>
        <p:txBody>
          <a:bodyPr/>
          <a:lstStyle>
            <a:lvl1pPr marL="0" indent="0" algn="l">
              <a:lnSpc>
                <a:spcPts val="2800"/>
              </a:lnSpc>
              <a:buNone/>
              <a:defRPr sz="1800" b="1">
                <a:solidFill>
                  <a:srgbClr val="005BAA"/>
                </a:solidFill>
                <a:latin typeface="함초롬돋움" panose="02030504000101010101" pitchFamily="18" charset="-127"/>
                <a:ea typeface="함초롬돋움" panose="02030504000101010101" pitchFamily="18" charset="-127"/>
                <a:cs typeface="함초롬돋움" panose="02030504000101010101" pitchFamily="18" charset="-127"/>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dirty="0" smtClean="0"/>
              <a:t>가</a:t>
            </a:r>
            <a:r>
              <a:rPr lang="en-US" altLang="ko-KR" dirty="0" smtClean="0"/>
              <a:t>. </a:t>
            </a:r>
            <a:r>
              <a:rPr lang="ko-KR" altLang="en-US" dirty="0" smtClean="0"/>
              <a:t>마스터 부제목 스타일 편집</a:t>
            </a:r>
            <a:endParaRPr lang="ko-KR" altLang="en-US" dirty="0"/>
          </a:p>
        </p:txBody>
      </p:sp>
      <p:sp>
        <p:nvSpPr>
          <p:cNvPr id="6" name="슬라이드 번호 개체 틀 5"/>
          <p:cNvSpPr>
            <a:spLocks noGrp="1"/>
          </p:cNvSpPr>
          <p:nvPr>
            <p:ph type="sldNum" sz="quarter" idx="12"/>
          </p:nvPr>
        </p:nvSpPr>
        <p:spPr>
          <a:xfrm>
            <a:off x="6553200" y="6356350"/>
            <a:ext cx="2133600" cy="365125"/>
          </a:xfrm>
          <a:prstGeom prst="rect">
            <a:avLst/>
          </a:prstGeom>
        </p:spPr>
        <p:txBody>
          <a:bodyPr/>
          <a:lstStyle>
            <a:lvl1pPr algn="r">
              <a:defRPr sz="1100">
                <a:solidFill>
                  <a:schemeClr val="bg1">
                    <a:lumMod val="65000"/>
                  </a:schemeClr>
                </a:solidFill>
                <a:latin typeface="함초롬돋움" panose="02030504000101010101" pitchFamily="18" charset="-127"/>
                <a:ea typeface="함초롬돋움" panose="02030504000101010101" pitchFamily="18" charset="-127"/>
                <a:cs typeface="함초롬돋움" panose="02030504000101010101" pitchFamily="18" charset="-127"/>
              </a:defRPr>
            </a:lvl1pPr>
          </a:lstStyle>
          <a:p>
            <a:fld id="{48F51702-915D-42DA-9228-701854ADEC58}" type="slidenum">
              <a:rPr lang="ko-KR" altLang="en-US" smtClean="0">
                <a:solidFill>
                  <a:prstClr val="white">
                    <a:lumMod val="65000"/>
                  </a:prstClr>
                </a:solidFill>
              </a:rPr>
              <a:pPr/>
              <a:t>‹#›</a:t>
            </a:fld>
            <a:endParaRPr lang="ko-KR" altLang="en-US" dirty="0">
              <a:solidFill>
                <a:prstClr val="white">
                  <a:lumMod val="65000"/>
                </a:prstClr>
              </a:solidFill>
            </a:endParaRPr>
          </a:p>
        </p:txBody>
      </p:sp>
      <p:grpSp>
        <p:nvGrpSpPr>
          <p:cNvPr id="10" name="그룹 9"/>
          <p:cNvGrpSpPr/>
          <p:nvPr userDrawn="1"/>
        </p:nvGrpSpPr>
        <p:grpSpPr>
          <a:xfrm>
            <a:off x="576000" y="666000"/>
            <a:ext cx="7992440" cy="432000"/>
            <a:chOff x="611560" y="864757"/>
            <a:chExt cx="7992440" cy="432000"/>
          </a:xfrm>
        </p:grpSpPr>
        <p:sp>
          <p:nvSpPr>
            <p:cNvPr id="11" name="직사각형 10"/>
            <p:cNvSpPr/>
            <p:nvPr/>
          </p:nvSpPr>
          <p:spPr>
            <a:xfrm>
              <a:off x="611560" y="864757"/>
              <a:ext cx="61200" cy="432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cxnSp>
          <p:nvCxnSpPr>
            <p:cNvPr id="12" name="직선 연결선 11"/>
            <p:cNvCxnSpPr/>
            <p:nvPr/>
          </p:nvCxnSpPr>
          <p:spPr>
            <a:xfrm>
              <a:off x="612000" y="1296757"/>
              <a:ext cx="7992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13" name="그룹 12"/>
          <p:cNvGrpSpPr/>
          <p:nvPr userDrawn="1"/>
        </p:nvGrpSpPr>
        <p:grpSpPr>
          <a:xfrm>
            <a:off x="7020272" y="6392770"/>
            <a:ext cx="1373067" cy="194400"/>
            <a:chOff x="6948264" y="6392770"/>
            <a:chExt cx="1373067" cy="194400"/>
          </a:xfrm>
        </p:grpSpPr>
        <p:pic>
          <p:nvPicPr>
            <p:cNvPr id="14" name="그림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948264" y="6392770"/>
              <a:ext cx="1278900" cy="194400"/>
            </a:xfrm>
            <a:prstGeom prst="rect">
              <a:avLst/>
            </a:prstGeom>
          </p:spPr>
        </p:pic>
        <p:cxnSp>
          <p:nvCxnSpPr>
            <p:cNvPr id="15" name="직선 연결선 14"/>
            <p:cNvCxnSpPr/>
            <p:nvPr userDrawn="1"/>
          </p:nvCxnSpPr>
          <p:spPr>
            <a:xfrm>
              <a:off x="8321331" y="6392770"/>
              <a:ext cx="0" cy="1842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01189573"/>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내지_1단">
    <p:spTree>
      <p:nvGrpSpPr>
        <p:cNvPr id="1" name=""/>
        <p:cNvGrpSpPr/>
        <p:nvPr/>
      </p:nvGrpSpPr>
      <p:grpSpPr>
        <a:xfrm>
          <a:off x="0" y="0"/>
          <a:ext cx="0" cy="0"/>
          <a:chOff x="0" y="0"/>
          <a:chExt cx="0" cy="0"/>
        </a:xfrm>
      </p:grpSpPr>
      <p:sp>
        <p:nvSpPr>
          <p:cNvPr id="2" name="제목 1"/>
          <p:cNvSpPr>
            <a:spLocks noGrp="1"/>
          </p:cNvSpPr>
          <p:nvPr>
            <p:ph type="title"/>
          </p:nvPr>
        </p:nvSpPr>
        <p:spPr>
          <a:xfrm>
            <a:off x="684000" y="604800"/>
            <a:ext cx="8229600" cy="493200"/>
          </a:xfrm>
          <a:prstGeom prst="rect">
            <a:avLst/>
          </a:prstGeom>
        </p:spPr>
        <p:txBody>
          <a:bodyPr/>
          <a:lstStyle>
            <a:lvl1pPr algn="l">
              <a:defRPr sz="2500" b="1">
                <a:latin typeface="함초롬돋움" panose="02030504000101010101" pitchFamily="18" charset="-127"/>
                <a:ea typeface="함초롬돋움" panose="02030504000101010101" pitchFamily="18" charset="-127"/>
                <a:cs typeface="함초롬돋움" panose="02030504000101010101" pitchFamily="18" charset="-127"/>
              </a:defRPr>
            </a:lvl1pPr>
          </a:lstStyle>
          <a:p>
            <a:r>
              <a:rPr lang="ko-KR" altLang="en-US" dirty="0" smtClean="0"/>
              <a:t>마스터 제목 스타일 편집</a:t>
            </a:r>
            <a:endParaRPr lang="ko-KR" altLang="en-US" dirty="0"/>
          </a:p>
        </p:txBody>
      </p:sp>
      <p:sp>
        <p:nvSpPr>
          <p:cNvPr id="3" name="텍스트 개체 틀 2"/>
          <p:cNvSpPr>
            <a:spLocks noGrp="1"/>
          </p:cNvSpPr>
          <p:nvPr>
            <p:ph type="body" idx="1"/>
          </p:nvPr>
        </p:nvSpPr>
        <p:spPr>
          <a:xfrm>
            <a:off x="468000" y="1267200"/>
            <a:ext cx="8208456" cy="639762"/>
          </a:xfrm>
          <a:prstGeom prst="rect">
            <a:avLst/>
          </a:prstGeom>
        </p:spPr>
        <p:txBody>
          <a:bodyPr anchor="t" anchorCtr="0"/>
          <a:lstStyle>
            <a:lvl1pPr marL="0" indent="0">
              <a:lnSpc>
                <a:spcPts val="2800"/>
              </a:lnSpc>
              <a:buNone/>
              <a:defRPr sz="1800" b="1">
                <a:solidFill>
                  <a:srgbClr val="005BAA"/>
                </a:solidFill>
                <a:latin typeface="함초롬돋움" panose="02030504000101010101" pitchFamily="18" charset="-127"/>
                <a:ea typeface="함초롬돋움" panose="02030504000101010101" pitchFamily="18" charset="-127"/>
                <a:cs typeface="함초롬돋움" panose="02030504000101010101" pitchFamily="18" charset="-12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dirty="0" smtClean="0"/>
              <a:t>마스터 텍스트 스타일을 편집합니다</a:t>
            </a:r>
          </a:p>
        </p:txBody>
      </p:sp>
      <p:sp>
        <p:nvSpPr>
          <p:cNvPr id="4" name="내용 개체 틀 3"/>
          <p:cNvSpPr>
            <a:spLocks noGrp="1"/>
          </p:cNvSpPr>
          <p:nvPr>
            <p:ph sz="half" idx="2"/>
          </p:nvPr>
        </p:nvSpPr>
        <p:spPr>
          <a:xfrm>
            <a:off x="468000" y="1728000"/>
            <a:ext cx="8208456" cy="3951288"/>
          </a:xfrm>
          <a:prstGeom prst="rect">
            <a:avLst/>
          </a:prstGeom>
        </p:spPr>
        <p:txBody>
          <a:bodyPr/>
          <a:lstStyle>
            <a:lvl1pPr marL="216000" indent="-216000">
              <a:lnSpc>
                <a:spcPts val="2600"/>
              </a:lnSpc>
              <a:buFontTx/>
              <a:buBlip>
                <a:blip r:embed="rId2"/>
              </a:buBlip>
              <a:defRPr sz="1600" b="1">
                <a:solidFill>
                  <a:schemeClr val="tx1">
                    <a:lumMod val="65000"/>
                    <a:lumOff val="35000"/>
                  </a:schemeClr>
                </a:solidFill>
                <a:latin typeface="함초롬돋움" panose="02030504000101010101" pitchFamily="18" charset="-127"/>
                <a:ea typeface="함초롬돋움" panose="02030504000101010101" pitchFamily="18" charset="-127"/>
                <a:cs typeface="함초롬돋움" panose="02030504000101010101" pitchFamily="18" charset="-127"/>
              </a:defRPr>
            </a:lvl1pPr>
            <a:lvl2pPr marL="432000" indent="-216000">
              <a:lnSpc>
                <a:spcPts val="2600"/>
              </a:lnSpc>
              <a:buFontTx/>
              <a:buBlip>
                <a:blip r:embed="rId3"/>
              </a:buBlip>
              <a:defRPr sz="1600" b="0">
                <a:solidFill>
                  <a:schemeClr val="tx1">
                    <a:lumMod val="65000"/>
                    <a:lumOff val="35000"/>
                  </a:schemeClr>
                </a:solidFill>
                <a:latin typeface="함초롬돋움" panose="02030504000101010101" pitchFamily="18" charset="-127"/>
                <a:ea typeface="함초롬돋움" panose="02030504000101010101" pitchFamily="18" charset="-127"/>
                <a:cs typeface="함초롬돋움" panose="02030504000101010101" pitchFamily="18" charset="-127"/>
              </a:defRPr>
            </a:lvl2pPr>
            <a:lvl3pPr marL="720000" indent="-144000">
              <a:lnSpc>
                <a:spcPts val="2600"/>
              </a:lnSpc>
              <a:buFont typeface="Wingdings" panose="05000000000000000000" pitchFamily="2" charset="2"/>
              <a:buChar char="§"/>
              <a:defRPr sz="1400" b="0">
                <a:solidFill>
                  <a:schemeClr val="tx1">
                    <a:lumMod val="65000"/>
                    <a:lumOff val="35000"/>
                  </a:schemeClr>
                </a:solidFill>
                <a:latin typeface="함초롬돋움" panose="02030504000101010101" pitchFamily="18" charset="-127"/>
                <a:ea typeface="함초롬돋움" panose="02030504000101010101" pitchFamily="18" charset="-127"/>
                <a:cs typeface="함초롬돋움" panose="02030504000101010101" pitchFamily="18" charset="-127"/>
              </a:defRPr>
            </a:lvl3pPr>
            <a:lvl4pPr marL="1080000" indent="-144000">
              <a:lnSpc>
                <a:spcPts val="2600"/>
              </a:lnSpc>
              <a:buFont typeface="Arial" panose="020B0604020202020204" pitchFamily="34" charset="0"/>
              <a:buChar char="•"/>
              <a:defRPr sz="1400" b="0">
                <a:solidFill>
                  <a:schemeClr val="tx1">
                    <a:lumMod val="65000"/>
                    <a:lumOff val="35000"/>
                  </a:schemeClr>
                </a:solidFill>
                <a:latin typeface="함초롬돋움" panose="02030504000101010101" pitchFamily="18" charset="-127"/>
                <a:ea typeface="함초롬돋움" panose="02030504000101010101" pitchFamily="18" charset="-127"/>
                <a:cs typeface="함초롬돋움" panose="02030504000101010101" pitchFamily="18" charset="-127"/>
              </a:defRPr>
            </a:lvl4pPr>
            <a:lvl5pPr marL="1440000" indent="-144000">
              <a:lnSpc>
                <a:spcPts val="2600"/>
              </a:lnSpc>
              <a:buFont typeface="함초롬돋움" panose="02030504000101010101" pitchFamily="18" charset="-127"/>
              <a:buChar char="—"/>
              <a:defRPr sz="1400" b="0">
                <a:solidFill>
                  <a:schemeClr val="tx1">
                    <a:lumMod val="65000"/>
                    <a:lumOff val="35000"/>
                  </a:schemeClr>
                </a:solidFill>
                <a:latin typeface="함초롬돋움" panose="02030504000101010101" pitchFamily="18" charset="-127"/>
                <a:ea typeface="함초롬돋움" panose="02030504000101010101" pitchFamily="18" charset="-127"/>
                <a:cs typeface="함초롬돋움" panose="02030504000101010101" pitchFamily="18" charset="-127"/>
              </a:defRPr>
            </a:lvl5pPr>
            <a:lvl6pPr>
              <a:defRPr sz="1600"/>
            </a:lvl6pPr>
            <a:lvl7pPr>
              <a:defRPr sz="1600"/>
            </a:lvl7pPr>
            <a:lvl8pPr>
              <a:defRPr sz="1600"/>
            </a:lvl8pPr>
            <a:lvl9pPr>
              <a:defRPr sz="16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9" name="슬라이드 번호 개체 틀 8"/>
          <p:cNvSpPr>
            <a:spLocks noGrp="1"/>
          </p:cNvSpPr>
          <p:nvPr>
            <p:ph type="sldNum" sz="quarter" idx="12"/>
          </p:nvPr>
        </p:nvSpPr>
        <p:spPr>
          <a:xfrm>
            <a:off x="6553200" y="6356350"/>
            <a:ext cx="2133600" cy="365125"/>
          </a:xfrm>
          <a:prstGeom prst="rect">
            <a:avLst/>
          </a:prstGeom>
        </p:spPr>
        <p:txBody>
          <a:bodyPr/>
          <a:lstStyle>
            <a:lvl1pPr algn="r">
              <a:defRPr sz="1100">
                <a:solidFill>
                  <a:schemeClr val="bg1">
                    <a:lumMod val="65000"/>
                  </a:schemeClr>
                </a:solidFill>
                <a:latin typeface="함초롬돋움" panose="02030504000101010101" pitchFamily="18" charset="-127"/>
                <a:ea typeface="함초롬돋움" panose="02030504000101010101" pitchFamily="18" charset="-127"/>
                <a:cs typeface="함초롬돋움" panose="02030504000101010101" pitchFamily="18" charset="-127"/>
              </a:defRPr>
            </a:lvl1pPr>
          </a:lstStyle>
          <a:p>
            <a:fld id="{48F51702-915D-42DA-9228-701854ADEC58}" type="slidenum">
              <a:rPr lang="ko-KR" altLang="en-US" smtClean="0">
                <a:solidFill>
                  <a:prstClr val="white">
                    <a:lumMod val="65000"/>
                  </a:prstClr>
                </a:solidFill>
              </a:rPr>
              <a:pPr/>
              <a:t>‹#›</a:t>
            </a:fld>
            <a:endParaRPr lang="ko-KR" altLang="en-US" dirty="0">
              <a:solidFill>
                <a:prstClr val="white">
                  <a:lumMod val="65000"/>
                </a:prstClr>
              </a:solidFill>
            </a:endParaRPr>
          </a:p>
        </p:txBody>
      </p:sp>
      <p:grpSp>
        <p:nvGrpSpPr>
          <p:cNvPr id="10" name="그룹 9"/>
          <p:cNvGrpSpPr/>
          <p:nvPr userDrawn="1"/>
        </p:nvGrpSpPr>
        <p:grpSpPr>
          <a:xfrm>
            <a:off x="576000" y="666000"/>
            <a:ext cx="7992440" cy="432000"/>
            <a:chOff x="611560" y="864757"/>
            <a:chExt cx="7992440" cy="432000"/>
          </a:xfrm>
        </p:grpSpPr>
        <p:sp>
          <p:nvSpPr>
            <p:cNvPr id="11" name="직사각형 10"/>
            <p:cNvSpPr/>
            <p:nvPr/>
          </p:nvSpPr>
          <p:spPr>
            <a:xfrm>
              <a:off x="611560" y="864757"/>
              <a:ext cx="61200" cy="432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cxnSp>
          <p:nvCxnSpPr>
            <p:cNvPr id="12" name="직선 연결선 11"/>
            <p:cNvCxnSpPr/>
            <p:nvPr/>
          </p:nvCxnSpPr>
          <p:spPr>
            <a:xfrm>
              <a:off x="612000" y="1296757"/>
              <a:ext cx="7992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16" name="그룹 15"/>
          <p:cNvGrpSpPr/>
          <p:nvPr userDrawn="1"/>
        </p:nvGrpSpPr>
        <p:grpSpPr>
          <a:xfrm>
            <a:off x="7020272" y="6392770"/>
            <a:ext cx="1373067" cy="194400"/>
            <a:chOff x="6948264" y="6392770"/>
            <a:chExt cx="1373067" cy="194400"/>
          </a:xfrm>
        </p:grpSpPr>
        <p:pic>
          <p:nvPicPr>
            <p:cNvPr id="17" name="그림 16"/>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6948264" y="6392770"/>
              <a:ext cx="1278900" cy="194400"/>
            </a:xfrm>
            <a:prstGeom prst="rect">
              <a:avLst/>
            </a:prstGeom>
          </p:spPr>
        </p:pic>
        <p:cxnSp>
          <p:nvCxnSpPr>
            <p:cNvPr id="18" name="직선 연결선 17"/>
            <p:cNvCxnSpPr/>
            <p:nvPr userDrawn="1"/>
          </p:nvCxnSpPr>
          <p:spPr>
            <a:xfrm>
              <a:off x="8321331" y="6392770"/>
              <a:ext cx="0" cy="1842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16012241"/>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내지_2단">
    <p:spTree>
      <p:nvGrpSpPr>
        <p:cNvPr id="1" name=""/>
        <p:cNvGrpSpPr/>
        <p:nvPr/>
      </p:nvGrpSpPr>
      <p:grpSpPr>
        <a:xfrm>
          <a:off x="0" y="0"/>
          <a:ext cx="0" cy="0"/>
          <a:chOff x="0" y="0"/>
          <a:chExt cx="0" cy="0"/>
        </a:xfrm>
      </p:grpSpPr>
      <p:sp>
        <p:nvSpPr>
          <p:cNvPr id="2" name="제목 1"/>
          <p:cNvSpPr>
            <a:spLocks noGrp="1"/>
          </p:cNvSpPr>
          <p:nvPr>
            <p:ph type="title"/>
          </p:nvPr>
        </p:nvSpPr>
        <p:spPr>
          <a:xfrm>
            <a:off x="684000" y="604800"/>
            <a:ext cx="8229600" cy="493200"/>
          </a:xfrm>
          <a:prstGeom prst="rect">
            <a:avLst/>
          </a:prstGeom>
        </p:spPr>
        <p:txBody>
          <a:bodyPr/>
          <a:lstStyle>
            <a:lvl1pPr algn="l">
              <a:defRPr sz="2500" b="1">
                <a:latin typeface="함초롬돋움" panose="02030504000101010101" pitchFamily="18" charset="-127"/>
                <a:ea typeface="함초롬돋움" panose="02030504000101010101" pitchFamily="18" charset="-127"/>
                <a:cs typeface="함초롬돋움" panose="02030504000101010101" pitchFamily="18" charset="-127"/>
              </a:defRPr>
            </a:lvl1pPr>
          </a:lstStyle>
          <a:p>
            <a:r>
              <a:rPr lang="ko-KR" altLang="en-US" dirty="0" smtClean="0"/>
              <a:t>마스터 제목 스타일 편집</a:t>
            </a:r>
            <a:endParaRPr lang="ko-KR" altLang="en-US" dirty="0"/>
          </a:p>
        </p:txBody>
      </p:sp>
      <p:sp>
        <p:nvSpPr>
          <p:cNvPr id="3" name="텍스트 개체 틀 2"/>
          <p:cNvSpPr>
            <a:spLocks noGrp="1"/>
          </p:cNvSpPr>
          <p:nvPr>
            <p:ph type="body" idx="1"/>
          </p:nvPr>
        </p:nvSpPr>
        <p:spPr>
          <a:xfrm>
            <a:off x="468000" y="1267200"/>
            <a:ext cx="4040188" cy="639762"/>
          </a:xfrm>
          <a:prstGeom prst="rect">
            <a:avLst/>
          </a:prstGeom>
        </p:spPr>
        <p:txBody>
          <a:bodyPr anchor="t" anchorCtr="0"/>
          <a:lstStyle>
            <a:lvl1pPr marL="0" indent="0">
              <a:lnSpc>
                <a:spcPts val="2800"/>
              </a:lnSpc>
              <a:buNone/>
              <a:defRPr sz="1800" b="1">
                <a:solidFill>
                  <a:srgbClr val="005BAA"/>
                </a:solidFill>
                <a:latin typeface="함초롬돋움" panose="02030504000101010101" pitchFamily="18" charset="-127"/>
                <a:ea typeface="함초롬돋움" panose="02030504000101010101" pitchFamily="18" charset="-127"/>
                <a:cs typeface="함초롬돋움" panose="02030504000101010101" pitchFamily="18" charset="-12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dirty="0" smtClean="0"/>
              <a:t>마스터 텍스트 스타일을 편집합니다</a:t>
            </a:r>
          </a:p>
        </p:txBody>
      </p:sp>
      <p:sp>
        <p:nvSpPr>
          <p:cNvPr id="4" name="내용 개체 틀 3"/>
          <p:cNvSpPr>
            <a:spLocks noGrp="1"/>
          </p:cNvSpPr>
          <p:nvPr>
            <p:ph sz="half" idx="2"/>
          </p:nvPr>
        </p:nvSpPr>
        <p:spPr>
          <a:xfrm>
            <a:off x="468000" y="1728000"/>
            <a:ext cx="4040188" cy="3951288"/>
          </a:xfrm>
          <a:prstGeom prst="rect">
            <a:avLst/>
          </a:prstGeom>
        </p:spPr>
        <p:txBody>
          <a:bodyPr/>
          <a:lstStyle>
            <a:lvl1pPr marL="216000" indent="-216000">
              <a:lnSpc>
                <a:spcPts val="2600"/>
              </a:lnSpc>
              <a:buFontTx/>
              <a:buBlip>
                <a:blip r:embed="rId2"/>
              </a:buBlip>
              <a:defRPr sz="1600" b="1">
                <a:solidFill>
                  <a:schemeClr val="tx1">
                    <a:lumMod val="65000"/>
                    <a:lumOff val="35000"/>
                  </a:schemeClr>
                </a:solidFill>
                <a:latin typeface="함초롬돋움" panose="02030504000101010101" pitchFamily="18" charset="-127"/>
                <a:ea typeface="함초롬돋움" panose="02030504000101010101" pitchFamily="18" charset="-127"/>
                <a:cs typeface="함초롬돋움" panose="02030504000101010101" pitchFamily="18" charset="-127"/>
              </a:defRPr>
            </a:lvl1pPr>
            <a:lvl2pPr marL="432000" indent="-216000">
              <a:lnSpc>
                <a:spcPts val="2600"/>
              </a:lnSpc>
              <a:buFontTx/>
              <a:buBlip>
                <a:blip r:embed="rId3"/>
              </a:buBlip>
              <a:defRPr sz="1600" b="0">
                <a:solidFill>
                  <a:schemeClr val="tx1">
                    <a:lumMod val="65000"/>
                    <a:lumOff val="35000"/>
                  </a:schemeClr>
                </a:solidFill>
                <a:latin typeface="함초롬돋움" panose="02030504000101010101" pitchFamily="18" charset="-127"/>
                <a:ea typeface="함초롬돋움" panose="02030504000101010101" pitchFamily="18" charset="-127"/>
                <a:cs typeface="함초롬돋움" panose="02030504000101010101" pitchFamily="18" charset="-127"/>
              </a:defRPr>
            </a:lvl2pPr>
            <a:lvl3pPr marL="720000" indent="-144000">
              <a:lnSpc>
                <a:spcPts val="2600"/>
              </a:lnSpc>
              <a:buFont typeface="Wingdings" panose="05000000000000000000" pitchFamily="2" charset="2"/>
              <a:buChar char="§"/>
              <a:defRPr sz="1400" b="0">
                <a:solidFill>
                  <a:schemeClr val="tx1">
                    <a:lumMod val="65000"/>
                    <a:lumOff val="35000"/>
                  </a:schemeClr>
                </a:solidFill>
                <a:latin typeface="함초롬돋움" panose="02030504000101010101" pitchFamily="18" charset="-127"/>
                <a:ea typeface="함초롬돋움" panose="02030504000101010101" pitchFamily="18" charset="-127"/>
                <a:cs typeface="함초롬돋움" panose="02030504000101010101" pitchFamily="18" charset="-127"/>
              </a:defRPr>
            </a:lvl3pPr>
            <a:lvl4pPr marL="1080000" indent="-144000">
              <a:lnSpc>
                <a:spcPts val="2600"/>
              </a:lnSpc>
              <a:buFont typeface="Arial" panose="020B0604020202020204" pitchFamily="34" charset="0"/>
              <a:buChar char="•"/>
              <a:defRPr sz="1400" b="0">
                <a:solidFill>
                  <a:schemeClr val="tx1">
                    <a:lumMod val="65000"/>
                    <a:lumOff val="35000"/>
                  </a:schemeClr>
                </a:solidFill>
                <a:latin typeface="함초롬돋움" panose="02030504000101010101" pitchFamily="18" charset="-127"/>
                <a:ea typeface="함초롬돋움" panose="02030504000101010101" pitchFamily="18" charset="-127"/>
                <a:cs typeface="함초롬돋움" panose="02030504000101010101" pitchFamily="18" charset="-127"/>
              </a:defRPr>
            </a:lvl4pPr>
            <a:lvl5pPr marL="1440000" indent="-144000">
              <a:lnSpc>
                <a:spcPts val="2600"/>
              </a:lnSpc>
              <a:buFont typeface="함초롬돋움" panose="02030504000101010101" pitchFamily="18" charset="-127"/>
              <a:buChar char="—"/>
              <a:defRPr sz="1400" b="0">
                <a:solidFill>
                  <a:schemeClr val="tx1">
                    <a:lumMod val="65000"/>
                    <a:lumOff val="35000"/>
                  </a:schemeClr>
                </a:solidFill>
                <a:latin typeface="함초롬돋움" panose="02030504000101010101" pitchFamily="18" charset="-127"/>
                <a:ea typeface="함초롬돋움" panose="02030504000101010101" pitchFamily="18" charset="-127"/>
                <a:cs typeface="함초롬돋움" panose="02030504000101010101" pitchFamily="18" charset="-127"/>
              </a:defRPr>
            </a:lvl5pPr>
            <a:lvl6pPr>
              <a:defRPr sz="1600"/>
            </a:lvl6pPr>
            <a:lvl7pPr>
              <a:defRPr sz="1600"/>
            </a:lvl7pPr>
            <a:lvl8pPr>
              <a:defRPr sz="1600"/>
            </a:lvl8pPr>
            <a:lvl9pPr>
              <a:defRPr sz="16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5" name="텍스트 개체 틀 4"/>
          <p:cNvSpPr>
            <a:spLocks noGrp="1"/>
          </p:cNvSpPr>
          <p:nvPr>
            <p:ph type="body" sz="quarter" idx="3"/>
          </p:nvPr>
        </p:nvSpPr>
        <p:spPr>
          <a:xfrm>
            <a:off x="4645025" y="1267200"/>
            <a:ext cx="4041775" cy="639762"/>
          </a:xfrm>
          <a:prstGeom prst="rect">
            <a:avLst/>
          </a:prstGeom>
        </p:spPr>
        <p:txBody>
          <a:bodyPr anchor="t" anchorCtr="0"/>
          <a:lstStyle>
            <a:lvl1pPr marL="0" indent="0">
              <a:lnSpc>
                <a:spcPts val="2800"/>
              </a:lnSpc>
              <a:buNone/>
              <a:defRPr sz="1800" b="1">
                <a:solidFill>
                  <a:srgbClr val="005BAA"/>
                </a:solidFill>
                <a:latin typeface="함초롬돋움" panose="02030504000101010101" pitchFamily="18" charset="-127"/>
                <a:ea typeface="함초롬돋움" panose="02030504000101010101" pitchFamily="18" charset="-127"/>
                <a:cs typeface="함초롬돋움" panose="02030504000101010101" pitchFamily="18" charset="-12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dirty="0" smtClean="0"/>
              <a:t>마스터 텍스트 스타일을 편집합니다</a:t>
            </a:r>
          </a:p>
        </p:txBody>
      </p:sp>
      <p:sp>
        <p:nvSpPr>
          <p:cNvPr id="6" name="내용 개체 틀 5"/>
          <p:cNvSpPr>
            <a:spLocks noGrp="1"/>
          </p:cNvSpPr>
          <p:nvPr>
            <p:ph sz="quarter" idx="4"/>
          </p:nvPr>
        </p:nvSpPr>
        <p:spPr>
          <a:xfrm>
            <a:off x="4645025" y="1728000"/>
            <a:ext cx="4041775" cy="3951288"/>
          </a:xfrm>
          <a:prstGeom prst="rect">
            <a:avLst/>
          </a:prstGeom>
        </p:spPr>
        <p:txBody>
          <a:bodyPr/>
          <a:lstStyle>
            <a:lvl1pPr marL="216000" indent="-216000">
              <a:lnSpc>
                <a:spcPts val="2600"/>
              </a:lnSpc>
              <a:buFontTx/>
              <a:buBlip>
                <a:blip r:embed="rId2"/>
              </a:buBlip>
              <a:defRPr sz="1600" b="1">
                <a:solidFill>
                  <a:schemeClr val="tx1">
                    <a:lumMod val="65000"/>
                    <a:lumOff val="35000"/>
                  </a:schemeClr>
                </a:solidFill>
                <a:latin typeface="함초롬돋움" panose="02030504000101010101" pitchFamily="18" charset="-127"/>
                <a:ea typeface="함초롬돋움" panose="02030504000101010101" pitchFamily="18" charset="-127"/>
                <a:cs typeface="함초롬돋움" panose="02030504000101010101" pitchFamily="18" charset="-127"/>
              </a:defRPr>
            </a:lvl1pPr>
            <a:lvl2pPr marL="432000" indent="-216000">
              <a:lnSpc>
                <a:spcPts val="2600"/>
              </a:lnSpc>
              <a:buFontTx/>
              <a:buBlip>
                <a:blip r:embed="rId3"/>
              </a:buBlip>
              <a:defRPr sz="1600">
                <a:solidFill>
                  <a:schemeClr val="tx1">
                    <a:lumMod val="65000"/>
                    <a:lumOff val="35000"/>
                  </a:schemeClr>
                </a:solidFill>
                <a:latin typeface="함초롬돋움" panose="02030504000101010101" pitchFamily="18" charset="-127"/>
                <a:ea typeface="함초롬돋움" panose="02030504000101010101" pitchFamily="18" charset="-127"/>
                <a:cs typeface="함초롬돋움" panose="02030504000101010101" pitchFamily="18" charset="-127"/>
              </a:defRPr>
            </a:lvl2pPr>
            <a:lvl3pPr marL="720000" indent="-144000">
              <a:lnSpc>
                <a:spcPts val="2600"/>
              </a:lnSpc>
              <a:buFont typeface="Wingdings" panose="05000000000000000000" pitchFamily="2" charset="2"/>
              <a:buChar char="§"/>
              <a:defRPr sz="1400">
                <a:solidFill>
                  <a:schemeClr val="tx1">
                    <a:lumMod val="65000"/>
                    <a:lumOff val="35000"/>
                  </a:schemeClr>
                </a:solidFill>
                <a:latin typeface="함초롬돋움" panose="02030504000101010101" pitchFamily="18" charset="-127"/>
                <a:ea typeface="함초롬돋움" panose="02030504000101010101" pitchFamily="18" charset="-127"/>
                <a:cs typeface="함초롬돋움" panose="02030504000101010101" pitchFamily="18" charset="-127"/>
              </a:defRPr>
            </a:lvl3pPr>
            <a:lvl4pPr marL="1080000" indent="-144000">
              <a:lnSpc>
                <a:spcPts val="2600"/>
              </a:lnSpc>
              <a:buFont typeface="Arial" panose="020B0604020202020204" pitchFamily="34" charset="0"/>
              <a:buChar char="•"/>
              <a:defRPr sz="1400">
                <a:solidFill>
                  <a:schemeClr val="tx1">
                    <a:lumMod val="65000"/>
                    <a:lumOff val="35000"/>
                  </a:schemeClr>
                </a:solidFill>
                <a:latin typeface="함초롬돋움" panose="02030504000101010101" pitchFamily="18" charset="-127"/>
                <a:ea typeface="함초롬돋움" panose="02030504000101010101" pitchFamily="18" charset="-127"/>
                <a:cs typeface="함초롬돋움" panose="02030504000101010101" pitchFamily="18" charset="-127"/>
              </a:defRPr>
            </a:lvl4pPr>
            <a:lvl5pPr marL="1440000" indent="-144000">
              <a:lnSpc>
                <a:spcPts val="2600"/>
              </a:lnSpc>
              <a:buFont typeface="함초롬돋움" panose="02030504000101010101" pitchFamily="18" charset="-127"/>
              <a:buChar char="—"/>
              <a:defRPr sz="1400">
                <a:solidFill>
                  <a:schemeClr val="tx1">
                    <a:lumMod val="65000"/>
                    <a:lumOff val="35000"/>
                  </a:schemeClr>
                </a:solidFill>
                <a:latin typeface="함초롬돋움" panose="02030504000101010101" pitchFamily="18" charset="-127"/>
                <a:ea typeface="함초롬돋움" panose="02030504000101010101" pitchFamily="18" charset="-127"/>
                <a:cs typeface="함초롬돋움" panose="02030504000101010101" pitchFamily="18" charset="-127"/>
              </a:defRPr>
            </a:lvl5pPr>
            <a:lvl6pPr>
              <a:defRPr sz="1600"/>
            </a:lvl6pPr>
            <a:lvl7pPr>
              <a:defRPr sz="1600"/>
            </a:lvl7pPr>
            <a:lvl8pPr>
              <a:defRPr sz="1600"/>
            </a:lvl8pPr>
            <a:lvl9pPr>
              <a:defRPr sz="1600"/>
            </a:lvl9pPr>
          </a:lstStyle>
          <a:p>
            <a:pPr lvl="0"/>
            <a:r>
              <a:rPr lang="ko-KR" altLang="en-US" dirty="0" smtClean="0"/>
              <a:t>마스터 텍스트 스타일을 편집합니다</a:t>
            </a:r>
          </a:p>
          <a:p>
            <a:pPr lvl="1"/>
            <a:r>
              <a:rPr lang="ko-KR" altLang="en-US" dirty="0" smtClean="0"/>
              <a:t>둘째 수준</a:t>
            </a:r>
          </a:p>
          <a:p>
            <a:pPr lvl="2"/>
            <a:r>
              <a:rPr lang="ko-KR" altLang="en-US" dirty="0" smtClean="0"/>
              <a:t>셋째 수준</a:t>
            </a:r>
          </a:p>
          <a:p>
            <a:pPr lvl="3"/>
            <a:r>
              <a:rPr lang="ko-KR" altLang="en-US" dirty="0" smtClean="0"/>
              <a:t>넷째 수준</a:t>
            </a:r>
          </a:p>
          <a:p>
            <a:pPr lvl="4"/>
            <a:r>
              <a:rPr lang="ko-KR" altLang="en-US" dirty="0" smtClean="0"/>
              <a:t>다섯째 수준</a:t>
            </a:r>
            <a:endParaRPr lang="ko-KR" altLang="en-US" dirty="0"/>
          </a:p>
        </p:txBody>
      </p:sp>
      <p:sp>
        <p:nvSpPr>
          <p:cNvPr id="9" name="슬라이드 번호 개체 틀 8"/>
          <p:cNvSpPr>
            <a:spLocks noGrp="1"/>
          </p:cNvSpPr>
          <p:nvPr>
            <p:ph type="sldNum" sz="quarter" idx="12"/>
          </p:nvPr>
        </p:nvSpPr>
        <p:spPr>
          <a:xfrm>
            <a:off x="6553200" y="6356350"/>
            <a:ext cx="2133600" cy="365125"/>
          </a:xfrm>
          <a:prstGeom prst="rect">
            <a:avLst/>
          </a:prstGeom>
        </p:spPr>
        <p:txBody>
          <a:bodyPr/>
          <a:lstStyle>
            <a:lvl1pPr algn="r">
              <a:defRPr sz="1100">
                <a:solidFill>
                  <a:schemeClr val="bg1">
                    <a:lumMod val="65000"/>
                  </a:schemeClr>
                </a:solidFill>
                <a:latin typeface="함초롬돋움" panose="02030504000101010101" pitchFamily="18" charset="-127"/>
                <a:ea typeface="함초롬돋움" panose="02030504000101010101" pitchFamily="18" charset="-127"/>
                <a:cs typeface="함초롬돋움" panose="02030504000101010101" pitchFamily="18" charset="-127"/>
              </a:defRPr>
            </a:lvl1pPr>
          </a:lstStyle>
          <a:p>
            <a:fld id="{48F51702-915D-42DA-9228-701854ADEC58}" type="slidenum">
              <a:rPr lang="ko-KR" altLang="en-US" smtClean="0">
                <a:solidFill>
                  <a:prstClr val="white">
                    <a:lumMod val="65000"/>
                  </a:prstClr>
                </a:solidFill>
              </a:rPr>
              <a:pPr/>
              <a:t>‹#›</a:t>
            </a:fld>
            <a:endParaRPr lang="ko-KR" altLang="en-US" dirty="0">
              <a:solidFill>
                <a:prstClr val="white">
                  <a:lumMod val="65000"/>
                </a:prstClr>
              </a:solidFill>
            </a:endParaRPr>
          </a:p>
        </p:txBody>
      </p:sp>
      <p:grpSp>
        <p:nvGrpSpPr>
          <p:cNvPr id="10" name="그룹 9"/>
          <p:cNvGrpSpPr/>
          <p:nvPr userDrawn="1"/>
        </p:nvGrpSpPr>
        <p:grpSpPr>
          <a:xfrm>
            <a:off x="576000" y="666000"/>
            <a:ext cx="7992440" cy="432000"/>
            <a:chOff x="611560" y="864757"/>
            <a:chExt cx="7992440" cy="432000"/>
          </a:xfrm>
        </p:grpSpPr>
        <p:sp>
          <p:nvSpPr>
            <p:cNvPr id="11" name="직사각형 10"/>
            <p:cNvSpPr/>
            <p:nvPr/>
          </p:nvSpPr>
          <p:spPr>
            <a:xfrm>
              <a:off x="611560" y="864757"/>
              <a:ext cx="61200" cy="432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cxnSp>
          <p:nvCxnSpPr>
            <p:cNvPr id="12" name="직선 연결선 11"/>
            <p:cNvCxnSpPr/>
            <p:nvPr/>
          </p:nvCxnSpPr>
          <p:spPr>
            <a:xfrm>
              <a:off x="612000" y="1296757"/>
              <a:ext cx="7992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16" name="그룹 15"/>
          <p:cNvGrpSpPr/>
          <p:nvPr userDrawn="1"/>
        </p:nvGrpSpPr>
        <p:grpSpPr>
          <a:xfrm>
            <a:off x="7020272" y="6392770"/>
            <a:ext cx="1373067" cy="194400"/>
            <a:chOff x="6948264" y="6392770"/>
            <a:chExt cx="1373067" cy="194400"/>
          </a:xfrm>
        </p:grpSpPr>
        <p:pic>
          <p:nvPicPr>
            <p:cNvPr id="17" name="그림 16"/>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6948264" y="6392770"/>
              <a:ext cx="1278900" cy="194400"/>
            </a:xfrm>
            <a:prstGeom prst="rect">
              <a:avLst/>
            </a:prstGeom>
          </p:spPr>
        </p:pic>
        <p:cxnSp>
          <p:nvCxnSpPr>
            <p:cNvPr id="18" name="직선 연결선 17"/>
            <p:cNvCxnSpPr/>
            <p:nvPr userDrawn="1"/>
          </p:nvCxnSpPr>
          <p:spPr>
            <a:xfrm>
              <a:off x="8321331" y="6392770"/>
              <a:ext cx="0" cy="18421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7556724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도비라(단락구분)_제목(국문로고)">
    <p:spTree>
      <p:nvGrpSpPr>
        <p:cNvPr id="1" name=""/>
        <p:cNvGrpSpPr/>
        <p:nvPr/>
      </p:nvGrpSpPr>
      <p:grpSpPr>
        <a:xfrm>
          <a:off x="0" y="0"/>
          <a:ext cx="0" cy="0"/>
          <a:chOff x="0" y="0"/>
          <a:chExt cx="0" cy="0"/>
        </a:xfrm>
      </p:grpSpPr>
      <p:sp>
        <p:nvSpPr>
          <p:cNvPr id="2" name="제목 1"/>
          <p:cNvSpPr>
            <a:spLocks noGrp="1"/>
          </p:cNvSpPr>
          <p:nvPr>
            <p:ph type="ctrTitle" hasCustomPrompt="1"/>
          </p:nvPr>
        </p:nvSpPr>
        <p:spPr>
          <a:xfrm>
            <a:off x="1134000" y="2268000"/>
            <a:ext cx="432048" cy="576064"/>
          </a:xfrm>
          <a:prstGeom prst="rect">
            <a:avLst/>
          </a:prstGeom>
        </p:spPr>
        <p:txBody>
          <a:bodyPr/>
          <a:lstStyle>
            <a:lvl1pPr algn="l">
              <a:defRPr sz="2800" b="1">
                <a:solidFill>
                  <a:schemeClr val="bg1"/>
                </a:solidFill>
                <a:latin typeface="함초롬돋움" panose="02030504000101010101" pitchFamily="18" charset="-127"/>
                <a:ea typeface="함초롬돋움" panose="02030504000101010101" pitchFamily="18" charset="-127"/>
                <a:cs typeface="함초롬돋움" panose="02030504000101010101" pitchFamily="18" charset="-127"/>
              </a:defRPr>
            </a:lvl1pPr>
          </a:lstStyle>
          <a:p>
            <a:r>
              <a:rPr lang="en-US" altLang="ko-KR" dirty="0" smtClean="0"/>
              <a:t>1</a:t>
            </a:r>
            <a:endParaRPr lang="ko-KR" altLang="en-US" dirty="0"/>
          </a:p>
        </p:txBody>
      </p:sp>
      <p:sp>
        <p:nvSpPr>
          <p:cNvPr id="3" name="부제목 2"/>
          <p:cNvSpPr>
            <a:spLocks noGrp="1"/>
          </p:cNvSpPr>
          <p:nvPr>
            <p:ph type="subTitle" idx="1" hasCustomPrompt="1"/>
          </p:nvPr>
        </p:nvSpPr>
        <p:spPr>
          <a:xfrm>
            <a:off x="1547664" y="2252464"/>
            <a:ext cx="6400800" cy="600472"/>
          </a:xfrm>
          <a:prstGeom prst="rect">
            <a:avLst/>
          </a:prstGeom>
        </p:spPr>
        <p:txBody>
          <a:bodyPr/>
          <a:lstStyle>
            <a:lvl1pPr marL="0" indent="0" algn="l">
              <a:buNone/>
              <a:defRPr sz="3000" b="1">
                <a:solidFill>
                  <a:srgbClr val="24478D"/>
                </a:solidFill>
                <a:latin typeface="함초롬돋움" panose="02030504000101010101" pitchFamily="18" charset="-127"/>
                <a:ea typeface="함초롬돋움" panose="02030504000101010101" pitchFamily="18" charset="-127"/>
                <a:cs typeface="함초롬돋움" panose="02030504000101010101" pitchFamily="18" charset="-127"/>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dirty="0" smtClean="0"/>
              <a:t>단락 제목</a:t>
            </a:r>
            <a:endParaRPr lang="ko-KR" altLang="en-US" dirty="0"/>
          </a:p>
        </p:txBody>
      </p:sp>
      <p:pic>
        <p:nvPicPr>
          <p:cNvPr id="7" name="그림 6"/>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6426000" y="5961600"/>
            <a:ext cx="1314000" cy="195769"/>
          </a:xfrm>
          <a:prstGeom prst="rect">
            <a:avLst/>
          </a:prstGeom>
        </p:spPr>
      </p:pic>
    </p:spTree>
    <p:extLst>
      <p:ext uri="{BB962C8B-B14F-4D97-AF65-F5344CB8AC3E}">
        <p14:creationId xmlns:p14="http://schemas.microsoft.com/office/powerpoint/2010/main" val="3881823555"/>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도비라(단락구분)_제목(영문로고)">
    <p:spTree>
      <p:nvGrpSpPr>
        <p:cNvPr id="1" name=""/>
        <p:cNvGrpSpPr/>
        <p:nvPr/>
      </p:nvGrpSpPr>
      <p:grpSpPr>
        <a:xfrm>
          <a:off x="0" y="0"/>
          <a:ext cx="0" cy="0"/>
          <a:chOff x="0" y="0"/>
          <a:chExt cx="0" cy="0"/>
        </a:xfrm>
      </p:grpSpPr>
      <p:sp>
        <p:nvSpPr>
          <p:cNvPr id="2" name="제목 1"/>
          <p:cNvSpPr>
            <a:spLocks noGrp="1"/>
          </p:cNvSpPr>
          <p:nvPr>
            <p:ph type="ctrTitle" hasCustomPrompt="1"/>
          </p:nvPr>
        </p:nvSpPr>
        <p:spPr>
          <a:xfrm>
            <a:off x="1134000" y="2268000"/>
            <a:ext cx="432048" cy="576064"/>
          </a:xfrm>
          <a:prstGeom prst="rect">
            <a:avLst/>
          </a:prstGeom>
        </p:spPr>
        <p:txBody>
          <a:bodyPr/>
          <a:lstStyle>
            <a:lvl1pPr algn="l">
              <a:defRPr sz="2800" b="1">
                <a:solidFill>
                  <a:schemeClr val="bg1"/>
                </a:solidFill>
                <a:latin typeface="함초롬돋움" panose="02030504000101010101" pitchFamily="18" charset="-127"/>
                <a:ea typeface="함초롬돋움" panose="02030504000101010101" pitchFamily="18" charset="-127"/>
                <a:cs typeface="함초롬돋움" panose="02030504000101010101" pitchFamily="18" charset="-127"/>
              </a:defRPr>
            </a:lvl1pPr>
          </a:lstStyle>
          <a:p>
            <a:r>
              <a:rPr lang="en-US" altLang="ko-KR" dirty="0" smtClean="0"/>
              <a:t>1</a:t>
            </a:r>
            <a:endParaRPr lang="ko-KR" altLang="en-US" dirty="0"/>
          </a:p>
        </p:txBody>
      </p:sp>
      <p:sp>
        <p:nvSpPr>
          <p:cNvPr id="3" name="부제목 2"/>
          <p:cNvSpPr>
            <a:spLocks noGrp="1"/>
          </p:cNvSpPr>
          <p:nvPr>
            <p:ph type="subTitle" idx="1" hasCustomPrompt="1"/>
          </p:nvPr>
        </p:nvSpPr>
        <p:spPr>
          <a:xfrm>
            <a:off x="1547664" y="2252464"/>
            <a:ext cx="6400800" cy="600472"/>
          </a:xfrm>
          <a:prstGeom prst="rect">
            <a:avLst/>
          </a:prstGeom>
        </p:spPr>
        <p:txBody>
          <a:bodyPr/>
          <a:lstStyle>
            <a:lvl1pPr marL="0" indent="0" algn="l">
              <a:buNone/>
              <a:defRPr sz="3000" b="1">
                <a:solidFill>
                  <a:srgbClr val="24478D"/>
                </a:solidFill>
                <a:latin typeface="함초롬돋움" panose="02030504000101010101" pitchFamily="18" charset="-127"/>
                <a:ea typeface="함초롬돋움" panose="02030504000101010101" pitchFamily="18" charset="-127"/>
                <a:cs typeface="함초롬돋움" panose="02030504000101010101" pitchFamily="18" charset="-127"/>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dirty="0" smtClean="0"/>
              <a:t>단락 제목</a:t>
            </a:r>
            <a:endParaRPr lang="ko-KR" altLang="en-US" dirty="0"/>
          </a:p>
        </p:txBody>
      </p:sp>
      <p:pic>
        <p:nvPicPr>
          <p:cNvPr id="6" name="그림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88224" y="5959648"/>
            <a:ext cx="1152128" cy="205656"/>
          </a:xfrm>
          <a:prstGeom prst="rect">
            <a:avLst/>
          </a:prstGeom>
        </p:spPr>
      </p:pic>
    </p:spTree>
    <p:extLst>
      <p:ext uri="{BB962C8B-B14F-4D97-AF65-F5344CB8AC3E}">
        <p14:creationId xmlns:p14="http://schemas.microsoft.com/office/powerpoint/2010/main" val="2713407953"/>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media/image1.jpg"/><Relationship Id="rId5" Type="http://schemas.openxmlformats.org/officeDocument/2006/relationships/theme" Target="../theme/theme2.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7.xml"/><Relationship Id="rId1" Type="http://schemas.openxmlformats.org/officeDocument/2006/relationships/slideLayout" Target="../slideLayouts/slideLayout16.xml"/><Relationship Id="rId4" Type="http://schemas.openxmlformats.org/officeDocument/2006/relationships/image" Target="../media/image5.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BFC00B-A0C9-4D5B-B47E-35F77E438E31}" type="datetimeFigureOut">
              <a:rPr lang="ko-KR" altLang="en-US" smtClean="0"/>
              <a:t>2018-03-27</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8937D0-85C6-4503-AFF1-0D86871D435E}" type="slidenum">
              <a:rPr lang="ko-KR" altLang="en-US" smtClean="0"/>
              <a:t>‹#›</a:t>
            </a:fld>
            <a:endParaRPr lang="ko-KR" altLang="en-US"/>
          </a:p>
        </p:txBody>
      </p:sp>
    </p:spTree>
    <p:extLst>
      <p:ext uri="{BB962C8B-B14F-4D97-AF65-F5344CB8AC3E}">
        <p14:creationId xmlns:p14="http://schemas.microsoft.com/office/powerpoint/2010/main" val="39795255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21719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timing>
    <p:tnLst>
      <p:par>
        <p:cTn id="1" dur="indefinite" restart="never" nodeType="tmRoot"/>
      </p:par>
    </p:tnLst>
  </p:timing>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47245088"/>
      </p:ext>
    </p:extLst>
  </p:cSld>
  <p:clrMap bg1="lt1" tx1="dk1" bg2="lt2" tx2="dk2" accent1="accent1" accent2="accent2" accent3="accent3" accent4="accent4" accent5="accent5" accent6="accent6" hlink="hlink" folHlink="folHlink"/>
  <p:sldLayoutIdLst>
    <p:sldLayoutId id="2147483666" r:id="rId1"/>
    <p:sldLayoutId id="2147483667" r:id="rId2"/>
  </p:sldLayoutIdLst>
  <p:timing>
    <p:tnLst>
      <p:par>
        <p:cTn id="1" dur="indefinite" restart="never" nodeType="tmRoot"/>
      </p:par>
    </p:tnLst>
  </p:timing>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xml"/><Relationship Id="rId1" Type="http://schemas.openxmlformats.org/officeDocument/2006/relationships/vmlDrawing" Target="../drawings/vmlDrawing1.vml"/><Relationship Id="rId6" Type="http://schemas.openxmlformats.org/officeDocument/2006/relationships/image" Target="../media/image17.emf"/><Relationship Id="rId5" Type="http://schemas.openxmlformats.org/officeDocument/2006/relationships/oleObject" Target="../embeddings/oleObject1.bin"/><Relationship Id="rId4" Type="http://schemas.openxmlformats.org/officeDocument/2006/relationships/notesSlide" Target="../notesSlides/notesSlide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5496" y="1844824"/>
            <a:ext cx="9108504" cy="1384995"/>
          </a:xfrm>
          <a:prstGeom prst="rect">
            <a:avLst/>
          </a:prstGeom>
          <a:noFill/>
        </p:spPr>
        <p:txBody>
          <a:bodyPr wrap="square" rtlCol="0">
            <a:spAutoFit/>
          </a:bodyPr>
          <a:lstStyle/>
          <a:p>
            <a:r>
              <a:rPr lang="ko-KR" altLang="en-US" sz="2800" dirty="0" smtClean="0">
                <a:ln w="28575">
                  <a:solidFill>
                    <a:schemeClr val="bg1"/>
                  </a:solidFill>
                </a:ln>
                <a:solidFill>
                  <a:schemeClr val="bg1"/>
                </a:solidFill>
                <a:latin typeface="+mn-ea"/>
              </a:rPr>
              <a:t>한국 중소기업정책의 정책효과 실증분석 및 개선방향</a:t>
            </a:r>
            <a:r>
              <a:rPr lang="en-US" altLang="ko-KR" sz="2800" dirty="0" smtClean="0">
                <a:ln w="28575">
                  <a:solidFill>
                    <a:schemeClr val="bg1"/>
                  </a:solidFill>
                </a:ln>
                <a:solidFill>
                  <a:schemeClr val="bg1"/>
                </a:solidFill>
                <a:latin typeface="+mn-ea"/>
              </a:rPr>
              <a:t>: </a:t>
            </a:r>
          </a:p>
          <a:p>
            <a:endParaRPr lang="en-US" altLang="ko-KR" sz="2800" dirty="0" smtClean="0">
              <a:ln w="28575">
                <a:solidFill>
                  <a:schemeClr val="bg1"/>
                </a:solidFill>
              </a:ln>
              <a:solidFill>
                <a:schemeClr val="bg1"/>
              </a:solidFill>
              <a:latin typeface="+mn-ea"/>
            </a:endParaRPr>
          </a:p>
          <a:p>
            <a:r>
              <a:rPr lang="ko-KR" altLang="en-US" sz="2800" dirty="0" smtClean="0">
                <a:ln w="28575">
                  <a:solidFill>
                    <a:schemeClr val="bg1"/>
                  </a:solidFill>
                </a:ln>
                <a:solidFill>
                  <a:schemeClr val="bg1"/>
                </a:solidFill>
                <a:latin typeface="+mn-ea"/>
              </a:rPr>
              <a:t>정책금융과 공공조달을 중심으로</a:t>
            </a:r>
            <a:endParaRPr lang="ko-KR" altLang="en-US" sz="2800" dirty="0">
              <a:ln w="28575">
                <a:solidFill>
                  <a:schemeClr val="bg1"/>
                </a:solidFill>
              </a:ln>
              <a:solidFill>
                <a:schemeClr val="bg1"/>
              </a:solidFill>
              <a:latin typeface="+mn-ea"/>
            </a:endParaRPr>
          </a:p>
        </p:txBody>
      </p:sp>
      <p:sp>
        <p:nvSpPr>
          <p:cNvPr id="7" name="TextBox 6"/>
          <p:cNvSpPr txBox="1"/>
          <p:nvPr/>
        </p:nvSpPr>
        <p:spPr>
          <a:xfrm>
            <a:off x="4788024" y="4621632"/>
            <a:ext cx="4338228" cy="769441"/>
          </a:xfrm>
          <a:prstGeom prst="rect">
            <a:avLst/>
          </a:prstGeom>
          <a:noFill/>
        </p:spPr>
        <p:txBody>
          <a:bodyPr wrap="square" rtlCol="0">
            <a:spAutoFit/>
          </a:bodyPr>
          <a:lstStyle/>
          <a:p>
            <a:pPr algn="r"/>
            <a:r>
              <a:rPr lang="en-US" altLang="ko-KR" sz="2400" dirty="0" smtClean="0">
                <a:ln>
                  <a:solidFill>
                    <a:schemeClr val="bg1"/>
                  </a:solidFill>
                </a:ln>
                <a:solidFill>
                  <a:schemeClr val="bg1"/>
                </a:solidFill>
                <a:latin typeface="돋움" panose="020B0600000101010101" pitchFamily="50" charset="-127"/>
                <a:ea typeface="돋움" panose="020B0600000101010101" pitchFamily="50" charset="-127"/>
              </a:rPr>
              <a:t>2018.3.28</a:t>
            </a:r>
          </a:p>
          <a:p>
            <a:pPr algn="r"/>
            <a:r>
              <a:rPr lang="ko-KR" altLang="en-US" sz="2000" dirty="0" smtClean="0">
                <a:ln>
                  <a:solidFill>
                    <a:schemeClr val="bg1"/>
                  </a:solidFill>
                </a:ln>
                <a:solidFill>
                  <a:schemeClr val="bg1"/>
                </a:solidFill>
                <a:latin typeface="돋움" panose="020B0600000101010101" pitchFamily="50" charset="-127"/>
                <a:ea typeface="돋움" panose="020B0600000101010101" pitchFamily="50" charset="-127"/>
              </a:rPr>
              <a:t>한국조세재정연구원 장우현</a:t>
            </a:r>
            <a:endParaRPr lang="ko-KR" altLang="en-US" sz="2000" dirty="0">
              <a:ln>
                <a:solidFill>
                  <a:schemeClr val="bg1"/>
                </a:solidFill>
              </a:ln>
              <a:solidFill>
                <a:schemeClr val="bg1"/>
              </a:solidFill>
              <a:latin typeface="돋움" panose="020B0600000101010101" pitchFamily="50" charset="-127"/>
              <a:ea typeface="돋움" panose="020B0600000101010101" pitchFamily="50" charset="-127"/>
            </a:endParaRPr>
          </a:p>
        </p:txBody>
      </p:sp>
      <p:sp>
        <p:nvSpPr>
          <p:cNvPr id="9" name="직사각형 8"/>
          <p:cNvSpPr/>
          <p:nvPr/>
        </p:nvSpPr>
        <p:spPr>
          <a:xfrm>
            <a:off x="432173" y="6093296"/>
            <a:ext cx="8568952" cy="288032"/>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r>
              <a:rPr lang="en-US" altLang="ko-KR" sz="900" dirty="0" smtClean="0">
                <a:solidFill>
                  <a:srgbClr val="000000"/>
                </a:solidFill>
              </a:rPr>
              <a:t>*: </a:t>
            </a:r>
            <a:r>
              <a:rPr lang="ko-KR" altLang="en-US" sz="900" dirty="0" smtClean="0">
                <a:solidFill>
                  <a:srgbClr val="000000"/>
                </a:solidFill>
              </a:rPr>
              <a:t>장우현 편</a:t>
            </a:r>
            <a:r>
              <a:rPr lang="en-US" altLang="ko-KR" sz="900" dirty="0" smtClean="0">
                <a:solidFill>
                  <a:srgbClr val="000000"/>
                </a:solidFill>
              </a:rPr>
              <a:t>, “</a:t>
            </a:r>
            <a:r>
              <a:rPr lang="ko-KR" altLang="en-US" sz="900" dirty="0" smtClean="0">
                <a:solidFill>
                  <a:srgbClr val="000000"/>
                </a:solidFill>
              </a:rPr>
              <a:t>중소기업지원정책의 개선방안에 관한 연구</a:t>
            </a:r>
            <a:r>
              <a:rPr lang="en-US" altLang="ko-KR" sz="900" dirty="0" smtClean="0">
                <a:solidFill>
                  <a:srgbClr val="000000"/>
                </a:solidFill>
              </a:rPr>
              <a:t>(I), (II), (III)”, </a:t>
            </a:r>
            <a:r>
              <a:rPr lang="ko-KR" altLang="en-US" sz="900" dirty="0" smtClean="0">
                <a:solidFill>
                  <a:srgbClr val="000000"/>
                </a:solidFill>
              </a:rPr>
              <a:t>의 내용과</a:t>
            </a:r>
            <a:r>
              <a:rPr lang="en-US" altLang="ko-KR" sz="900" dirty="0">
                <a:solidFill>
                  <a:srgbClr val="000000"/>
                </a:solidFill>
              </a:rPr>
              <a:t> </a:t>
            </a:r>
            <a:r>
              <a:rPr lang="ko-KR" altLang="en-US" sz="900" dirty="0" smtClean="0">
                <a:solidFill>
                  <a:srgbClr val="000000"/>
                </a:solidFill>
              </a:rPr>
              <a:t>장우현</a:t>
            </a:r>
            <a:r>
              <a:rPr lang="en-US" altLang="ko-KR" sz="900" dirty="0" smtClean="0">
                <a:solidFill>
                  <a:srgbClr val="000000"/>
                </a:solidFill>
              </a:rPr>
              <a:t>, “</a:t>
            </a:r>
            <a:r>
              <a:rPr lang="ko-KR" altLang="en-US" sz="900" dirty="0" smtClean="0">
                <a:solidFill>
                  <a:srgbClr val="000000"/>
                </a:solidFill>
              </a:rPr>
              <a:t>국가재정운용계획</a:t>
            </a:r>
            <a:r>
              <a:rPr lang="en-US" altLang="ko-KR" sz="900" dirty="0" smtClean="0">
                <a:solidFill>
                  <a:srgbClr val="000000"/>
                </a:solidFill>
              </a:rPr>
              <a:t>: </a:t>
            </a:r>
            <a:r>
              <a:rPr lang="ko-KR" altLang="en-US" sz="900" dirty="0" smtClean="0">
                <a:solidFill>
                  <a:srgbClr val="000000"/>
                </a:solidFill>
              </a:rPr>
              <a:t>중소기업분과 보고서</a:t>
            </a:r>
            <a:r>
              <a:rPr lang="en-US" altLang="ko-KR" sz="900" dirty="0" smtClean="0">
                <a:solidFill>
                  <a:srgbClr val="000000"/>
                </a:solidFill>
              </a:rPr>
              <a:t>(2016~2020)”, “</a:t>
            </a:r>
            <a:r>
              <a:rPr lang="ko-KR" altLang="en-US" sz="900" dirty="0" smtClean="0">
                <a:solidFill>
                  <a:srgbClr val="000000"/>
                </a:solidFill>
              </a:rPr>
              <a:t>장우현 외</a:t>
            </a:r>
            <a:r>
              <a:rPr lang="en-US" altLang="ko-KR" sz="900" dirty="0" smtClean="0">
                <a:solidFill>
                  <a:srgbClr val="000000"/>
                </a:solidFill>
              </a:rPr>
              <a:t>, “</a:t>
            </a:r>
            <a:r>
              <a:rPr lang="ko-KR" altLang="en-US" sz="900" dirty="0">
                <a:solidFill>
                  <a:srgbClr val="000000"/>
                </a:solidFill>
              </a:rPr>
              <a:t>中企 정책 패러다임 전환 및 지원사업 개편방안 </a:t>
            </a:r>
            <a:r>
              <a:rPr lang="ko-KR" altLang="en-US" sz="900" dirty="0" smtClean="0">
                <a:solidFill>
                  <a:srgbClr val="000000"/>
                </a:solidFill>
              </a:rPr>
              <a:t>연구</a:t>
            </a:r>
            <a:r>
              <a:rPr lang="en-US" altLang="ko-KR" sz="900" dirty="0" smtClean="0">
                <a:solidFill>
                  <a:srgbClr val="000000"/>
                </a:solidFill>
              </a:rPr>
              <a:t>(2017)”</a:t>
            </a:r>
            <a:r>
              <a:rPr lang="ko-KR" altLang="en-US" sz="900" dirty="0" smtClean="0">
                <a:solidFill>
                  <a:srgbClr val="000000"/>
                </a:solidFill>
              </a:rPr>
              <a:t>의 연구내용을 중심으로 요약한 발표 자료임</a:t>
            </a:r>
            <a:r>
              <a:rPr lang="en-US" altLang="ko-KR" sz="900" dirty="0" smtClean="0">
                <a:solidFill>
                  <a:srgbClr val="000000"/>
                </a:solidFill>
              </a:rPr>
              <a:t>. </a:t>
            </a:r>
            <a:endParaRPr lang="ko-KR" altLang="en-US" sz="900" dirty="0">
              <a:solidFill>
                <a:srgbClr val="000000"/>
              </a:solidFill>
            </a:endParaRPr>
          </a:p>
        </p:txBody>
      </p:sp>
      <p:sp>
        <p:nvSpPr>
          <p:cNvPr id="5" name="Rectangle 3"/>
          <p:cNvSpPr>
            <a:spLocks noChangeArrowheads="1"/>
          </p:cNvSpPr>
          <p:nvPr/>
        </p:nvSpPr>
        <p:spPr bwMode="auto">
          <a:xfrm>
            <a:off x="323528" y="5026405"/>
            <a:ext cx="5545138" cy="879475"/>
          </a:xfrm>
          <a:prstGeom prst="rect">
            <a:avLst/>
          </a:prstGeom>
          <a:noFill/>
          <a:ln w="9525">
            <a:noFill/>
            <a:miter lim="800000"/>
            <a:headEnd/>
            <a:tailEnd/>
          </a:ln>
        </p:spPr>
        <p:txBody>
          <a:bodyPr anchor="b"/>
          <a:lstStyle/>
          <a:p>
            <a:r>
              <a:rPr lang="ko-KR" altLang="en-US" sz="1600" b="1" dirty="0" smtClean="0">
                <a:solidFill>
                  <a:schemeClr val="bg1"/>
                </a:solidFill>
                <a:ea typeface="휴먼모음T" pitchFamily="18" charset="-127"/>
              </a:rPr>
              <a:t>서울대학교 경제학부 수요 세미나 발표자료</a:t>
            </a:r>
            <a:endParaRPr lang="ko-KR" altLang="en-US" sz="1600" b="1" dirty="0">
              <a:solidFill>
                <a:schemeClr val="bg1"/>
              </a:solidFill>
              <a:ea typeface="휴먼모음T" pitchFamily="18" charset="-127"/>
            </a:endParaRPr>
          </a:p>
        </p:txBody>
      </p:sp>
    </p:spTree>
    <p:extLst>
      <p:ext uri="{BB962C8B-B14F-4D97-AF65-F5344CB8AC3E}">
        <p14:creationId xmlns:p14="http://schemas.microsoft.com/office/powerpoint/2010/main" val="12198749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539552" y="1083742"/>
            <a:ext cx="8208912" cy="4690515"/>
          </a:xfrm>
          <a:prstGeom prst="rect">
            <a:avLst/>
          </a:prstGeom>
          <a:noFill/>
          <a:ln w="9525">
            <a:noFill/>
            <a:miter lim="800000"/>
            <a:headEnd/>
            <a:tailEnd/>
          </a:ln>
        </p:spPr>
        <p:txBody>
          <a:bodyPr wrap="square">
            <a:spAutoFit/>
          </a:bodyPr>
          <a:lstStyle/>
          <a:p>
            <a:pPr marL="514350" indent="-514350">
              <a:lnSpc>
                <a:spcPct val="160000"/>
              </a:lnSpc>
              <a:spcBef>
                <a:spcPts val="600"/>
              </a:spcBef>
              <a:buFontTx/>
              <a:buAutoNum type="romanUcPeriod"/>
            </a:pPr>
            <a:r>
              <a:rPr lang="ko-KR" altLang="en-US" sz="2400" dirty="0">
                <a:ln w="12700">
                  <a:solidFill>
                    <a:schemeClr val="tx1"/>
                  </a:solidFill>
                </a:ln>
                <a:latin typeface="+mn-ea"/>
              </a:rPr>
              <a:t>중소기업의 현황과 문제점</a:t>
            </a:r>
            <a:endParaRPr lang="en-US" altLang="ko-KR" sz="2400" dirty="0">
              <a:ln w="12700">
                <a:solidFill>
                  <a:schemeClr val="tx1"/>
                </a:solidFill>
              </a:ln>
              <a:latin typeface="+mn-ea"/>
            </a:endParaRPr>
          </a:p>
          <a:p>
            <a:pPr marL="514350" indent="-514350">
              <a:lnSpc>
                <a:spcPct val="160000"/>
              </a:lnSpc>
              <a:spcBef>
                <a:spcPts val="600"/>
              </a:spcBef>
              <a:buFontTx/>
              <a:buAutoNum type="romanUcPeriod"/>
            </a:pPr>
            <a:r>
              <a:rPr lang="ko-KR" altLang="en-US" sz="2400" dirty="0" smtClean="0">
                <a:ln w="12700">
                  <a:solidFill>
                    <a:schemeClr val="tx1"/>
                  </a:solidFill>
                </a:ln>
                <a:latin typeface="+mn-ea"/>
              </a:rPr>
              <a:t>중소기업지원정책의 현황과 문제점</a:t>
            </a:r>
            <a:endParaRPr lang="en-US" altLang="ko-KR" sz="2400" dirty="0" smtClean="0">
              <a:ln w="12700">
                <a:solidFill>
                  <a:schemeClr val="tx1"/>
                </a:solidFill>
              </a:ln>
              <a:latin typeface="+mn-ea"/>
            </a:endParaRPr>
          </a:p>
          <a:p>
            <a:pPr marL="514350" indent="-514350">
              <a:lnSpc>
                <a:spcPct val="160000"/>
              </a:lnSpc>
              <a:spcBef>
                <a:spcPts val="600"/>
              </a:spcBef>
              <a:buFontTx/>
              <a:buAutoNum type="romanUcPeriod"/>
            </a:pPr>
            <a:r>
              <a:rPr lang="ko-KR" altLang="en-US" sz="2400" dirty="0" smtClean="0">
                <a:ln w="12700">
                  <a:solidFill>
                    <a:schemeClr val="tx1"/>
                  </a:solidFill>
                </a:ln>
                <a:latin typeface="+mn-ea"/>
              </a:rPr>
              <a:t>중소기업지원정책의 </a:t>
            </a:r>
            <a:r>
              <a:rPr lang="ko-KR" altLang="en-US" sz="2400" dirty="0" err="1" smtClean="0">
                <a:ln w="12700">
                  <a:solidFill>
                    <a:schemeClr val="tx1"/>
                  </a:solidFill>
                </a:ln>
                <a:latin typeface="+mn-ea"/>
              </a:rPr>
              <a:t>효과성</a:t>
            </a:r>
            <a:r>
              <a:rPr lang="ko-KR" altLang="en-US" sz="2400" dirty="0" smtClean="0">
                <a:ln w="12700">
                  <a:solidFill>
                    <a:schemeClr val="tx1"/>
                  </a:solidFill>
                </a:ln>
                <a:latin typeface="+mn-ea"/>
              </a:rPr>
              <a:t> 분석</a:t>
            </a:r>
            <a:endParaRPr lang="en-US" altLang="ko-KR" sz="2400" dirty="0" smtClean="0">
              <a:ln w="12700">
                <a:solidFill>
                  <a:schemeClr val="tx1"/>
                </a:solidFill>
              </a:ln>
              <a:latin typeface="+mn-ea"/>
            </a:endParaRPr>
          </a:p>
          <a:p>
            <a:pPr marL="971550" lvl="1" indent="-514350">
              <a:lnSpc>
                <a:spcPct val="160000"/>
              </a:lnSpc>
              <a:spcBef>
                <a:spcPts val="600"/>
              </a:spcBef>
              <a:buFont typeface="+mj-lt"/>
              <a:buAutoNum type="arabicPeriod"/>
            </a:pPr>
            <a:r>
              <a:rPr lang="ko-KR" altLang="en-US" sz="2400" dirty="0" smtClean="0">
                <a:ln w="12700">
                  <a:solidFill>
                    <a:schemeClr val="tx1"/>
                  </a:solidFill>
                </a:ln>
                <a:latin typeface="+mn-ea"/>
              </a:rPr>
              <a:t>정책금융 정책효과분석</a:t>
            </a:r>
            <a:endParaRPr lang="en-US" altLang="ko-KR" sz="2400" dirty="0" smtClean="0">
              <a:ln w="12700">
                <a:solidFill>
                  <a:schemeClr val="tx1"/>
                </a:solidFill>
              </a:ln>
              <a:latin typeface="+mn-ea"/>
            </a:endParaRPr>
          </a:p>
          <a:p>
            <a:pPr marL="971550" lvl="1" indent="-514350">
              <a:lnSpc>
                <a:spcPct val="160000"/>
              </a:lnSpc>
              <a:spcBef>
                <a:spcPts val="600"/>
              </a:spcBef>
              <a:buFont typeface="+mj-lt"/>
              <a:buAutoNum type="arabicPeriod"/>
            </a:pPr>
            <a:r>
              <a:rPr lang="ko-KR" altLang="en-US" sz="2400" dirty="0" smtClean="0">
                <a:ln w="12700">
                  <a:solidFill>
                    <a:schemeClr val="tx1"/>
                  </a:solidFill>
                </a:ln>
                <a:latin typeface="+mn-ea"/>
              </a:rPr>
              <a:t>공공조달정책 정책효과분석</a:t>
            </a:r>
            <a:endParaRPr lang="en-US" altLang="ko-KR" sz="2400" dirty="0" smtClean="0">
              <a:ln w="12700">
                <a:solidFill>
                  <a:schemeClr val="tx1"/>
                </a:solidFill>
              </a:ln>
              <a:latin typeface="+mn-ea"/>
            </a:endParaRPr>
          </a:p>
          <a:p>
            <a:pPr marL="971550" lvl="1" indent="-514350">
              <a:lnSpc>
                <a:spcPct val="160000"/>
              </a:lnSpc>
              <a:spcBef>
                <a:spcPts val="600"/>
              </a:spcBef>
              <a:buFont typeface="+mj-lt"/>
              <a:buAutoNum type="arabicPeriod"/>
            </a:pPr>
            <a:r>
              <a:rPr lang="ko-KR" altLang="en-US" sz="2400" dirty="0" smtClean="0">
                <a:ln w="12700">
                  <a:solidFill>
                    <a:schemeClr val="tx1"/>
                  </a:solidFill>
                </a:ln>
                <a:latin typeface="+mn-ea"/>
              </a:rPr>
              <a:t>지원이력통합관리시스템 기준 </a:t>
            </a:r>
            <a:r>
              <a:rPr lang="ko-KR" altLang="en-US" sz="2400" dirty="0" err="1" smtClean="0">
                <a:ln w="12700">
                  <a:solidFill>
                    <a:schemeClr val="tx1"/>
                  </a:solidFill>
                </a:ln>
                <a:latin typeface="+mn-ea"/>
              </a:rPr>
              <a:t>효과성</a:t>
            </a:r>
            <a:r>
              <a:rPr lang="ko-KR" altLang="en-US" sz="2400" dirty="0" smtClean="0">
                <a:ln w="12700">
                  <a:solidFill>
                    <a:schemeClr val="tx1"/>
                  </a:solidFill>
                </a:ln>
                <a:latin typeface="+mn-ea"/>
              </a:rPr>
              <a:t> 분석</a:t>
            </a:r>
            <a:r>
              <a:rPr lang="en-US" altLang="ko-KR" sz="2400" dirty="0" smtClean="0">
                <a:ln w="12700">
                  <a:solidFill>
                    <a:schemeClr val="tx1"/>
                  </a:solidFill>
                </a:ln>
                <a:latin typeface="+mn-ea"/>
              </a:rPr>
              <a:t>(</a:t>
            </a:r>
            <a:r>
              <a:rPr lang="ko-KR" altLang="en-US" sz="2400" dirty="0" smtClean="0">
                <a:ln w="12700">
                  <a:solidFill>
                    <a:schemeClr val="tx1"/>
                  </a:solidFill>
                </a:ln>
                <a:latin typeface="+mn-ea"/>
              </a:rPr>
              <a:t>잠정</a:t>
            </a:r>
            <a:r>
              <a:rPr lang="en-US" altLang="ko-KR" sz="2400" dirty="0" smtClean="0">
                <a:ln w="12700">
                  <a:solidFill>
                    <a:schemeClr val="tx1"/>
                  </a:solidFill>
                </a:ln>
                <a:latin typeface="+mn-ea"/>
              </a:rPr>
              <a:t>)</a:t>
            </a:r>
          </a:p>
          <a:p>
            <a:pPr marL="514350" indent="-514350">
              <a:lnSpc>
                <a:spcPct val="160000"/>
              </a:lnSpc>
              <a:spcBef>
                <a:spcPts val="600"/>
              </a:spcBef>
              <a:buFontTx/>
              <a:buAutoNum type="romanUcPeriod"/>
            </a:pPr>
            <a:r>
              <a:rPr lang="ko-KR" altLang="en-US" sz="2400" dirty="0" smtClean="0">
                <a:ln w="12700">
                  <a:solidFill>
                    <a:schemeClr val="tx1"/>
                  </a:solidFill>
                </a:ln>
                <a:latin typeface="+mn-ea"/>
              </a:rPr>
              <a:t>중소기업지원정책의 효율성 </a:t>
            </a:r>
            <a:r>
              <a:rPr lang="ko-KR" altLang="en-US" sz="2400" dirty="0" smtClean="0">
                <a:ln w="12700">
                  <a:solidFill>
                    <a:schemeClr val="tx1"/>
                  </a:solidFill>
                </a:ln>
                <a:latin typeface="+mn-ea"/>
              </a:rPr>
              <a:t>개선방향</a:t>
            </a:r>
            <a:endParaRPr lang="en-US" altLang="ko-KR" sz="2400" dirty="0" smtClean="0">
              <a:ln w="12700">
                <a:solidFill>
                  <a:schemeClr val="tx1"/>
                </a:solidFill>
              </a:ln>
              <a:latin typeface="+mn-ea"/>
            </a:endParaRPr>
          </a:p>
        </p:txBody>
      </p:sp>
      <p:sp>
        <p:nvSpPr>
          <p:cNvPr id="3" name="직사각형 2"/>
          <p:cNvSpPr/>
          <p:nvPr/>
        </p:nvSpPr>
        <p:spPr>
          <a:xfrm>
            <a:off x="0" y="0"/>
            <a:ext cx="467544"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 name="직사각형 3"/>
          <p:cNvSpPr/>
          <p:nvPr/>
        </p:nvSpPr>
        <p:spPr>
          <a:xfrm>
            <a:off x="-8545" y="1215557"/>
            <a:ext cx="467544" cy="513597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 Box 2"/>
          <p:cNvSpPr txBox="1">
            <a:spLocks noChangeArrowheads="1"/>
          </p:cNvSpPr>
          <p:nvPr/>
        </p:nvSpPr>
        <p:spPr bwMode="auto">
          <a:xfrm>
            <a:off x="539552" y="116632"/>
            <a:ext cx="8208912" cy="781752"/>
          </a:xfrm>
          <a:prstGeom prst="rect">
            <a:avLst/>
          </a:prstGeom>
          <a:noFill/>
          <a:ln w="9525">
            <a:noFill/>
            <a:miter lim="800000"/>
            <a:headEnd/>
            <a:tailEnd/>
          </a:ln>
        </p:spPr>
        <p:txBody>
          <a:bodyPr wrap="square">
            <a:spAutoFit/>
          </a:bodyPr>
          <a:lstStyle/>
          <a:p>
            <a:pPr algn="ctr">
              <a:lnSpc>
                <a:spcPct val="160000"/>
              </a:lnSpc>
              <a:spcBef>
                <a:spcPts val="600"/>
              </a:spcBef>
            </a:pPr>
            <a:r>
              <a:rPr lang="ko-KR" altLang="en-US" sz="2800" dirty="0" smtClean="0">
                <a:ln>
                  <a:solidFill>
                    <a:schemeClr val="tx1"/>
                  </a:solidFill>
                </a:ln>
                <a:latin typeface="+mn-ea"/>
              </a:rPr>
              <a:t>목 차</a:t>
            </a:r>
            <a:endParaRPr lang="en-US" altLang="ko-KR" sz="2800" dirty="0">
              <a:ln>
                <a:solidFill>
                  <a:schemeClr val="tx1"/>
                </a:solidFill>
              </a:ln>
              <a:latin typeface="+mn-ea"/>
            </a:endParaRPr>
          </a:p>
        </p:txBody>
      </p:sp>
    </p:spTree>
    <p:extLst>
      <p:ext uri="{BB962C8B-B14F-4D97-AF65-F5344CB8AC3E}">
        <p14:creationId xmlns:p14="http://schemas.microsoft.com/office/powerpoint/2010/main" val="25769439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467544"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 name="직사각형 5"/>
          <p:cNvSpPr/>
          <p:nvPr/>
        </p:nvSpPr>
        <p:spPr>
          <a:xfrm>
            <a:off x="0" y="1412776"/>
            <a:ext cx="467544" cy="9361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 name="Text Box 2"/>
          <p:cNvSpPr txBox="1">
            <a:spLocks noChangeArrowheads="1"/>
          </p:cNvSpPr>
          <p:nvPr/>
        </p:nvSpPr>
        <p:spPr bwMode="auto">
          <a:xfrm>
            <a:off x="539552" y="1484784"/>
            <a:ext cx="8208912" cy="683264"/>
          </a:xfrm>
          <a:prstGeom prst="rect">
            <a:avLst/>
          </a:prstGeom>
          <a:noFill/>
          <a:ln w="9525">
            <a:noFill/>
            <a:miter lim="800000"/>
            <a:headEnd/>
            <a:tailEnd/>
          </a:ln>
        </p:spPr>
        <p:txBody>
          <a:bodyPr wrap="square">
            <a:spAutoFit/>
          </a:bodyPr>
          <a:lstStyle/>
          <a:p>
            <a:pPr>
              <a:lnSpc>
                <a:spcPct val="160000"/>
              </a:lnSpc>
              <a:spcBef>
                <a:spcPts val="600"/>
              </a:spcBef>
            </a:pPr>
            <a:r>
              <a:rPr lang="en-US" altLang="ko-KR" sz="2400" dirty="0">
                <a:ln>
                  <a:solidFill>
                    <a:schemeClr val="tx1"/>
                  </a:solidFill>
                </a:ln>
                <a:latin typeface="+mn-ea"/>
              </a:rPr>
              <a:t>I</a:t>
            </a:r>
            <a:r>
              <a:rPr lang="en-US" altLang="ko-KR" sz="2400" dirty="0" smtClean="0">
                <a:ln>
                  <a:solidFill>
                    <a:schemeClr val="tx1"/>
                  </a:solidFill>
                </a:ln>
                <a:latin typeface="+mn-ea"/>
              </a:rPr>
              <a:t>. </a:t>
            </a:r>
            <a:r>
              <a:rPr lang="ko-KR" altLang="en-US" sz="2400" dirty="0">
                <a:ln>
                  <a:solidFill>
                    <a:schemeClr val="tx1"/>
                  </a:solidFill>
                </a:ln>
                <a:latin typeface="+mn-ea"/>
              </a:rPr>
              <a:t>중소기업의 </a:t>
            </a:r>
            <a:r>
              <a:rPr lang="ko-KR" altLang="en-US" sz="2400" dirty="0" smtClean="0">
                <a:ln>
                  <a:solidFill>
                    <a:schemeClr val="tx1"/>
                  </a:solidFill>
                </a:ln>
                <a:latin typeface="+mn-ea"/>
              </a:rPr>
              <a:t>현황 및 문제점</a:t>
            </a:r>
            <a:endParaRPr lang="en-US" altLang="ko-KR" sz="2400" dirty="0">
              <a:ln>
                <a:solidFill>
                  <a:schemeClr val="tx1"/>
                </a:solidFill>
              </a:ln>
              <a:latin typeface="+mn-ea"/>
            </a:endParaRPr>
          </a:p>
        </p:txBody>
      </p:sp>
    </p:spTree>
    <p:extLst>
      <p:ext uri="{BB962C8B-B14F-4D97-AF65-F5344CB8AC3E}">
        <p14:creationId xmlns:p14="http://schemas.microsoft.com/office/powerpoint/2010/main" val="36996394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4</a:t>
            </a:fld>
            <a:endParaRPr lang="en-US" altLang="en-US" dirty="0"/>
          </a:p>
        </p:txBody>
      </p:sp>
      <p:sp>
        <p:nvSpPr>
          <p:cNvPr id="9" name="직사각형 8"/>
          <p:cNvSpPr/>
          <p:nvPr/>
        </p:nvSpPr>
        <p:spPr>
          <a:xfrm>
            <a:off x="287524" y="6165304"/>
            <a:ext cx="8568952" cy="288032"/>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r>
              <a:rPr lang="ko-KR" altLang="en-US" sz="800" dirty="0" smtClean="0">
                <a:solidFill>
                  <a:srgbClr val="000000"/>
                </a:solidFill>
                <a:latin typeface="휴먼모음T"/>
              </a:rPr>
              <a:t>장우</a:t>
            </a:r>
            <a:r>
              <a:rPr lang="ko-KR" altLang="en-US" sz="800" dirty="0">
                <a:solidFill>
                  <a:srgbClr val="000000"/>
                </a:solidFill>
                <a:latin typeface="휴먼모음T"/>
              </a:rPr>
              <a:t>현</a:t>
            </a:r>
            <a:r>
              <a:rPr lang="en-US" altLang="ko-KR" sz="800" dirty="0" smtClean="0">
                <a:solidFill>
                  <a:srgbClr val="000000"/>
                </a:solidFill>
                <a:latin typeface="휴먼모음T"/>
              </a:rPr>
              <a:t>(2013), 2010</a:t>
            </a:r>
            <a:r>
              <a:rPr lang="ko-KR" altLang="en-US" sz="800" dirty="0" smtClean="0">
                <a:solidFill>
                  <a:srgbClr val="000000"/>
                </a:solidFill>
                <a:latin typeface="휴먼모음T"/>
              </a:rPr>
              <a:t>년 통계청 </a:t>
            </a:r>
            <a:r>
              <a:rPr lang="ko-KR" altLang="en-US" sz="800" dirty="0" err="1" smtClean="0">
                <a:solidFill>
                  <a:srgbClr val="000000"/>
                </a:solidFill>
                <a:latin typeface="휴먼모음T"/>
              </a:rPr>
              <a:t>경제총조사</a:t>
            </a:r>
            <a:r>
              <a:rPr lang="ko-KR" altLang="en-US" sz="800" dirty="0" smtClean="0">
                <a:solidFill>
                  <a:srgbClr val="000000"/>
                </a:solidFill>
                <a:latin typeface="휴먼모음T"/>
              </a:rPr>
              <a:t> 자료를 기반으로 작성함</a:t>
            </a:r>
            <a:r>
              <a:rPr lang="en-US" altLang="ko-KR" sz="800" dirty="0" smtClean="0">
                <a:solidFill>
                  <a:srgbClr val="000000"/>
                </a:solidFill>
                <a:latin typeface="휴먼모음T"/>
              </a:rPr>
              <a:t>. </a:t>
            </a:r>
            <a:r>
              <a:rPr lang="ko-KR" altLang="en-US" sz="800" dirty="0" smtClean="0">
                <a:solidFill>
                  <a:srgbClr val="000000"/>
                </a:solidFill>
                <a:latin typeface="휴먼모음T"/>
              </a:rPr>
              <a:t>소상공인은 </a:t>
            </a:r>
            <a:r>
              <a:rPr lang="en-US" altLang="ko-KR" sz="800" dirty="0" smtClean="0">
                <a:solidFill>
                  <a:srgbClr val="000000"/>
                </a:solidFill>
                <a:latin typeface="휴먼모음T"/>
              </a:rPr>
              <a:t>5</a:t>
            </a:r>
            <a:r>
              <a:rPr lang="ko-KR" altLang="en-US" sz="800" dirty="0" smtClean="0">
                <a:solidFill>
                  <a:srgbClr val="000000"/>
                </a:solidFill>
                <a:latin typeface="휴먼모음T"/>
              </a:rPr>
              <a:t>인</a:t>
            </a:r>
            <a:r>
              <a:rPr lang="en-US" altLang="ko-KR" sz="800" dirty="0" smtClean="0">
                <a:solidFill>
                  <a:srgbClr val="000000"/>
                </a:solidFill>
                <a:latin typeface="휴먼모음T"/>
              </a:rPr>
              <a:t>(</a:t>
            </a:r>
            <a:r>
              <a:rPr lang="ko-KR" altLang="en-US" sz="800" dirty="0" smtClean="0">
                <a:solidFill>
                  <a:srgbClr val="000000"/>
                </a:solidFill>
                <a:latin typeface="휴먼모음T"/>
              </a:rPr>
              <a:t>서비스업</a:t>
            </a:r>
            <a:r>
              <a:rPr lang="en-US" altLang="ko-KR" sz="800" dirty="0" smtClean="0">
                <a:solidFill>
                  <a:srgbClr val="000000"/>
                </a:solidFill>
                <a:latin typeface="휴먼모음T"/>
              </a:rPr>
              <a:t>) </a:t>
            </a:r>
            <a:r>
              <a:rPr lang="ko-KR" altLang="en-US" sz="800" dirty="0" smtClean="0">
                <a:solidFill>
                  <a:srgbClr val="000000"/>
                </a:solidFill>
                <a:latin typeface="휴먼모음T"/>
              </a:rPr>
              <a:t>또는 </a:t>
            </a:r>
            <a:r>
              <a:rPr lang="en-US" altLang="ko-KR" sz="800" dirty="0" smtClean="0">
                <a:solidFill>
                  <a:srgbClr val="000000"/>
                </a:solidFill>
                <a:latin typeface="휴먼모음T"/>
              </a:rPr>
              <a:t>10</a:t>
            </a:r>
            <a:r>
              <a:rPr lang="ko-KR" altLang="en-US" sz="800" dirty="0" smtClean="0">
                <a:solidFill>
                  <a:srgbClr val="000000"/>
                </a:solidFill>
                <a:latin typeface="휴먼모음T"/>
              </a:rPr>
              <a:t>인</a:t>
            </a:r>
            <a:r>
              <a:rPr lang="en-US" altLang="ko-KR" sz="800" dirty="0" smtClean="0">
                <a:solidFill>
                  <a:srgbClr val="000000"/>
                </a:solidFill>
                <a:latin typeface="휴먼모음T"/>
              </a:rPr>
              <a:t>(</a:t>
            </a:r>
            <a:r>
              <a:rPr lang="ko-KR" altLang="en-US" sz="800" dirty="0" smtClean="0">
                <a:solidFill>
                  <a:srgbClr val="000000"/>
                </a:solidFill>
                <a:latin typeface="휴먼모음T"/>
              </a:rPr>
              <a:t>제조업</a:t>
            </a:r>
            <a:r>
              <a:rPr lang="en-US" altLang="ko-KR" sz="800" dirty="0" smtClean="0">
                <a:solidFill>
                  <a:srgbClr val="000000"/>
                </a:solidFill>
                <a:latin typeface="휴먼모음T"/>
              </a:rPr>
              <a:t>, </a:t>
            </a:r>
            <a:r>
              <a:rPr lang="ko-KR" altLang="en-US" sz="800" dirty="0" smtClean="0">
                <a:solidFill>
                  <a:srgbClr val="000000"/>
                </a:solidFill>
                <a:latin typeface="휴먼모음T"/>
              </a:rPr>
              <a:t>광업</a:t>
            </a:r>
            <a:r>
              <a:rPr lang="en-US" altLang="ko-KR" sz="800" dirty="0" smtClean="0">
                <a:solidFill>
                  <a:srgbClr val="000000"/>
                </a:solidFill>
                <a:latin typeface="휴먼모음T"/>
              </a:rPr>
              <a:t>, </a:t>
            </a:r>
            <a:r>
              <a:rPr lang="ko-KR" altLang="en-US" sz="800" dirty="0" smtClean="0">
                <a:solidFill>
                  <a:srgbClr val="000000"/>
                </a:solidFill>
                <a:latin typeface="휴먼모음T"/>
              </a:rPr>
              <a:t>건설업 또는 운송업</a:t>
            </a:r>
            <a:r>
              <a:rPr lang="en-US" altLang="ko-KR" sz="800" dirty="0" smtClean="0">
                <a:solidFill>
                  <a:srgbClr val="000000"/>
                </a:solidFill>
                <a:latin typeface="휴먼모음T"/>
              </a:rPr>
              <a:t>) </a:t>
            </a:r>
            <a:r>
              <a:rPr lang="ko-KR" altLang="en-US" sz="800" dirty="0" smtClean="0">
                <a:solidFill>
                  <a:srgbClr val="000000"/>
                </a:solidFill>
                <a:latin typeface="휴먼모음T"/>
              </a:rPr>
              <a:t>미</a:t>
            </a:r>
            <a:r>
              <a:rPr lang="ko-KR" altLang="en-US" sz="800" dirty="0">
                <a:solidFill>
                  <a:srgbClr val="000000"/>
                </a:solidFill>
                <a:latin typeface="휴먼모음T"/>
              </a:rPr>
              <a:t>만</a:t>
            </a:r>
            <a:r>
              <a:rPr lang="ko-KR" altLang="en-US" sz="800" dirty="0" smtClean="0">
                <a:solidFill>
                  <a:srgbClr val="000000"/>
                </a:solidFill>
                <a:latin typeface="휴먼모음T"/>
              </a:rPr>
              <a:t> 사업체임</a:t>
            </a:r>
            <a:r>
              <a:rPr lang="en-US" altLang="ko-KR" sz="800" dirty="0" smtClean="0">
                <a:solidFill>
                  <a:srgbClr val="000000"/>
                </a:solidFill>
                <a:latin typeface="휴먼모음T"/>
              </a:rPr>
              <a:t>. </a:t>
            </a:r>
            <a:r>
              <a:rPr lang="ko-KR" altLang="en-US" sz="800" dirty="0" smtClean="0">
                <a:solidFill>
                  <a:srgbClr val="000000"/>
                </a:solidFill>
                <a:latin typeface="휴먼모음T"/>
              </a:rPr>
              <a:t>핵심중소기업은 법적인 중소기업이면서 소상공인이 아닌 기업으로 정의함</a:t>
            </a:r>
            <a:r>
              <a:rPr lang="en-US" altLang="ko-KR" sz="800" dirty="0" smtClean="0">
                <a:solidFill>
                  <a:srgbClr val="000000"/>
                </a:solidFill>
                <a:latin typeface="휴먼모음T"/>
              </a:rPr>
              <a:t>. </a:t>
            </a:r>
            <a:endParaRPr lang="ko-KR" altLang="en-US" sz="800" dirty="0">
              <a:solidFill>
                <a:srgbClr val="000000"/>
              </a:solidFill>
              <a:latin typeface="휴먼모음T"/>
            </a:endParaRPr>
          </a:p>
        </p:txBody>
      </p:sp>
      <p:sp>
        <p:nvSpPr>
          <p:cNvPr id="2" name="Rectangle 4"/>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solidFill>
                <a:srgbClr val="000000"/>
              </a:solidFill>
            </a:endParaRPr>
          </a:p>
        </p:txBody>
      </p:sp>
      <p:pic>
        <p:nvPicPr>
          <p:cNvPr id="1027" name="_x192975736" descr="EMB000033f85f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9417" y="2060848"/>
            <a:ext cx="7865166" cy="3456384"/>
          </a:xfrm>
          <a:prstGeom prst="rect">
            <a:avLst/>
          </a:prstGeom>
          <a:noFill/>
          <a:extLst>
            <a:ext uri="{909E8E84-426E-40DD-AFC4-6F175D3DCCD1}">
              <a14:hiddenFill xmlns:a14="http://schemas.microsoft.com/office/drawing/2010/main">
                <a:solidFill>
                  <a:srgbClr val="FFFFFF"/>
                </a:solidFill>
              </a14:hiddenFill>
            </a:ext>
          </a:extLst>
        </p:spPr>
      </p:pic>
      <p:sp>
        <p:nvSpPr>
          <p:cNvPr id="8" name="직사각형 7"/>
          <p:cNvSpPr/>
          <p:nvPr/>
        </p:nvSpPr>
        <p:spPr>
          <a:xfrm>
            <a:off x="467544" y="1268760"/>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dirty="0">
                <a:solidFill>
                  <a:schemeClr val="tx1"/>
                </a:solidFill>
                <a:latin typeface="휴먼모음T" panose="02030504000101010101" pitchFamily="18" charset="-127"/>
                <a:ea typeface="휴먼모음T" panose="02030504000101010101" pitchFamily="18" charset="-127"/>
              </a:rPr>
              <a:t>대기업과 핵심중소기업</a:t>
            </a:r>
            <a:r>
              <a:rPr lang="en-US" altLang="ko-KR" sz="1600" dirty="0">
                <a:solidFill>
                  <a:schemeClr val="tx1"/>
                </a:solidFill>
                <a:latin typeface="휴먼모음T" panose="02030504000101010101" pitchFamily="18" charset="-127"/>
                <a:ea typeface="휴먼모음T" panose="02030504000101010101" pitchFamily="18" charset="-127"/>
              </a:rPr>
              <a:t>, </a:t>
            </a:r>
            <a:r>
              <a:rPr lang="ko-KR" altLang="en-US" sz="1600" dirty="0">
                <a:solidFill>
                  <a:schemeClr val="tx1"/>
                </a:solidFill>
                <a:latin typeface="휴먼모음T" panose="02030504000101010101" pitchFamily="18" charset="-127"/>
                <a:ea typeface="휴먼모음T" panose="02030504000101010101" pitchFamily="18" charset="-127"/>
              </a:rPr>
              <a:t>소상공인의 사업체 수는 생산성 및 수익성과 역</a:t>
            </a:r>
            <a:r>
              <a:rPr lang="en-US" altLang="ko-KR" sz="1600" dirty="0">
                <a:solidFill>
                  <a:schemeClr val="tx1"/>
                </a:solidFill>
                <a:latin typeface="휴먼모음T" panose="02030504000101010101" pitchFamily="18" charset="-127"/>
                <a:ea typeface="휴먼모음T" panose="02030504000101010101" pitchFamily="18" charset="-127"/>
              </a:rPr>
              <a:t>(</a:t>
            </a:r>
            <a:r>
              <a:rPr lang="ko-KR" altLang="en-US" sz="1600" dirty="0">
                <a:solidFill>
                  <a:schemeClr val="tx1"/>
                </a:solidFill>
                <a:latin typeface="휴먼모음T" panose="02030504000101010101" pitchFamily="18" charset="-127"/>
                <a:ea typeface="휴먼모음T" panose="02030504000101010101" pitchFamily="18" charset="-127"/>
              </a:rPr>
              <a:t>逆</a:t>
            </a:r>
            <a:r>
              <a:rPr lang="en-US" altLang="ko-KR" sz="1600" dirty="0">
                <a:solidFill>
                  <a:schemeClr val="tx1"/>
                </a:solidFill>
                <a:latin typeface="휴먼모음T" panose="02030504000101010101" pitchFamily="18" charset="-127"/>
                <a:ea typeface="휴먼모음T" panose="02030504000101010101" pitchFamily="18" charset="-127"/>
              </a:rPr>
              <a:t>)</a:t>
            </a:r>
            <a:r>
              <a:rPr lang="ko-KR" altLang="en-US" sz="1600" dirty="0">
                <a:solidFill>
                  <a:schemeClr val="tx1"/>
                </a:solidFill>
                <a:latin typeface="휴먼모음T" panose="02030504000101010101" pitchFamily="18" charset="-127"/>
                <a:ea typeface="휴먼모음T" panose="02030504000101010101" pitchFamily="18" charset="-127"/>
              </a:rPr>
              <a:t>의 관계에 있음</a:t>
            </a:r>
            <a:r>
              <a:rPr lang="en-US" altLang="ko-KR" sz="1600" dirty="0">
                <a:solidFill>
                  <a:schemeClr val="tx1"/>
                </a:solidFill>
                <a:latin typeface="휴먼모음T" panose="02030504000101010101" pitchFamily="18" charset="-127"/>
                <a:ea typeface="휴먼모음T" panose="02030504000101010101" pitchFamily="18" charset="-127"/>
              </a:rPr>
              <a:t>. </a:t>
            </a:r>
          </a:p>
        </p:txBody>
      </p:sp>
      <p:sp>
        <p:nvSpPr>
          <p:cNvPr id="5" name="제목 4"/>
          <p:cNvSpPr>
            <a:spLocks noGrp="1"/>
          </p:cNvSpPr>
          <p:nvPr>
            <p:ph type="title"/>
          </p:nvPr>
        </p:nvSpPr>
        <p:spPr/>
        <p:txBody>
          <a:bodyPr/>
          <a:lstStyle/>
          <a:p>
            <a:r>
              <a:rPr lang="ko-KR" altLang="en-US" dirty="0" smtClean="0"/>
              <a:t>한국의 </a:t>
            </a:r>
            <a:r>
              <a:rPr lang="ko-KR" altLang="en-US" dirty="0"/>
              <a:t>기업 생태계</a:t>
            </a:r>
            <a:r>
              <a:rPr lang="en-US" altLang="ko-KR" dirty="0"/>
              <a:t>: 2010</a:t>
            </a:r>
            <a:r>
              <a:rPr lang="ko-KR" altLang="en-US" dirty="0"/>
              <a:t>년</a:t>
            </a:r>
          </a:p>
        </p:txBody>
      </p:sp>
    </p:spTree>
    <p:extLst>
      <p:ext uri="{BB962C8B-B14F-4D97-AF65-F5344CB8AC3E}">
        <p14:creationId xmlns:p14="http://schemas.microsoft.com/office/powerpoint/2010/main" val="23537113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직사각형 9"/>
          <p:cNvSpPr/>
          <p:nvPr/>
        </p:nvSpPr>
        <p:spPr>
          <a:xfrm>
            <a:off x="467544" y="1268760"/>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dirty="0">
                <a:ln w="9525">
                  <a:noFill/>
                </a:ln>
                <a:solidFill>
                  <a:schemeClr val="tx1"/>
                </a:solidFill>
                <a:latin typeface="휴먼모음T" panose="02030504000101010101" pitchFamily="18" charset="-127"/>
                <a:ea typeface="휴먼모음T" panose="02030504000101010101" pitchFamily="18" charset="-127"/>
              </a:rPr>
              <a:t>대기업과 핵심중소기업</a:t>
            </a:r>
            <a:r>
              <a:rPr lang="en-US" altLang="ko-KR" sz="1600" dirty="0">
                <a:ln w="9525">
                  <a:noFill/>
                </a:ln>
                <a:solidFill>
                  <a:schemeClr val="tx1"/>
                </a:solidFill>
                <a:latin typeface="휴먼모음T" panose="02030504000101010101" pitchFamily="18" charset="-127"/>
                <a:ea typeface="휴먼모음T" panose="02030504000101010101" pitchFamily="18" charset="-127"/>
              </a:rPr>
              <a:t>, </a:t>
            </a:r>
            <a:r>
              <a:rPr lang="ko-KR" altLang="en-US" sz="1600" dirty="0">
                <a:ln w="9525">
                  <a:noFill/>
                </a:ln>
                <a:solidFill>
                  <a:schemeClr val="tx1"/>
                </a:solidFill>
                <a:latin typeface="휴먼모음T" panose="02030504000101010101" pitchFamily="18" charset="-127"/>
                <a:ea typeface="휴먼모음T" panose="02030504000101010101" pitchFamily="18" charset="-127"/>
              </a:rPr>
              <a:t>소상공인의 사업체 수는 생산성 및 수익성과 역</a:t>
            </a:r>
            <a:r>
              <a:rPr lang="en-US" altLang="ko-KR" sz="1600" dirty="0">
                <a:ln w="9525">
                  <a:noFill/>
                </a:ln>
                <a:solidFill>
                  <a:schemeClr val="tx1"/>
                </a:solidFill>
                <a:latin typeface="휴먼모음T" panose="02030504000101010101" pitchFamily="18" charset="-127"/>
                <a:ea typeface="휴먼모음T" panose="02030504000101010101" pitchFamily="18" charset="-127"/>
              </a:rPr>
              <a:t>(</a:t>
            </a:r>
            <a:r>
              <a:rPr lang="ko-KR" altLang="en-US" sz="1600" dirty="0">
                <a:ln w="9525">
                  <a:noFill/>
                </a:ln>
                <a:solidFill>
                  <a:schemeClr val="tx1"/>
                </a:solidFill>
                <a:latin typeface="휴먼모음T" panose="02030504000101010101" pitchFamily="18" charset="-127"/>
                <a:ea typeface="휴먼모음T" panose="02030504000101010101" pitchFamily="18" charset="-127"/>
              </a:rPr>
              <a:t>逆</a:t>
            </a:r>
            <a:r>
              <a:rPr lang="en-US" altLang="ko-KR" sz="1600" dirty="0">
                <a:ln w="9525">
                  <a:noFill/>
                </a:ln>
                <a:solidFill>
                  <a:schemeClr val="tx1"/>
                </a:solidFill>
                <a:latin typeface="휴먼모음T" panose="02030504000101010101" pitchFamily="18" charset="-127"/>
                <a:ea typeface="휴먼모음T" panose="02030504000101010101" pitchFamily="18" charset="-127"/>
              </a:rPr>
              <a:t>)</a:t>
            </a:r>
            <a:r>
              <a:rPr lang="ko-KR" altLang="en-US" sz="1600" dirty="0">
                <a:ln w="9525">
                  <a:noFill/>
                </a:ln>
                <a:solidFill>
                  <a:schemeClr val="tx1"/>
                </a:solidFill>
                <a:latin typeface="휴먼모음T" panose="02030504000101010101" pitchFamily="18" charset="-127"/>
                <a:ea typeface="휴먼모음T" panose="02030504000101010101" pitchFamily="18" charset="-127"/>
              </a:rPr>
              <a:t>의 관계에 있음</a:t>
            </a:r>
            <a:r>
              <a:rPr lang="en-US" altLang="ko-KR" sz="1600" dirty="0">
                <a:ln w="9525">
                  <a:noFill/>
                </a:ln>
                <a:solidFill>
                  <a:schemeClr val="tx1"/>
                </a:solidFill>
                <a:latin typeface="휴먼모음T" panose="02030504000101010101" pitchFamily="18" charset="-127"/>
                <a:ea typeface="휴먼모음T" panose="02030504000101010101" pitchFamily="18" charset="-127"/>
              </a:rPr>
              <a:t>.</a:t>
            </a:r>
            <a:r>
              <a:rPr lang="ko-KR" altLang="en-US" sz="1600" dirty="0">
                <a:ln w="9525">
                  <a:noFill/>
                </a:ln>
                <a:solidFill>
                  <a:schemeClr val="tx1"/>
                </a:solidFill>
                <a:latin typeface="휴먼모음T" panose="02030504000101010101" pitchFamily="18" charset="-127"/>
                <a:ea typeface="휴먼모음T" panose="02030504000101010101" pitchFamily="18" charset="-127"/>
              </a:rPr>
              <a:t> </a:t>
            </a:r>
          </a:p>
        </p:txBody>
      </p:sp>
      <p:graphicFrame>
        <p:nvGraphicFramePr>
          <p:cNvPr id="11" name="표 10"/>
          <p:cNvGraphicFramePr>
            <a:graphicFrameLocks noGrp="1"/>
          </p:cNvGraphicFramePr>
          <p:nvPr>
            <p:extLst>
              <p:ext uri="{D42A27DB-BD31-4B8C-83A1-F6EECF244321}">
                <p14:modId xmlns:p14="http://schemas.microsoft.com/office/powerpoint/2010/main" val="3101824484"/>
              </p:ext>
            </p:extLst>
          </p:nvPr>
        </p:nvGraphicFramePr>
        <p:xfrm>
          <a:off x="467544" y="1628800"/>
          <a:ext cx="8286751" cy="4650632"/>
        </p:xfrm>
        <a:graphic>
          <a:graphicData uri="http://schemas.openxmlformats.org/drawingml/2006/table">
            <a:tbl>
              <a:tblPr/>
              <a:tblGrid>
                <a:gridCol w="3069967"/>
                <a:gridCol w="1566246"/>
                <a:gridCol w="1839675"/>
                <a:gridCol w="1810863"/>
              </a:tblGrid>
              <a:tr h="331599">
                <a:tc>
                  <a:txBody>
                    <a:bodyPr/>
                    <a:lstStyle/>
                    <a:p>
                      <a:pPr marL="0" marR="0" algn="ctr">
                        <a:lnSpc>
                          <a:spcPct val="160000"/>
                        </a:lnSpc>
                        <a:spcBef>
                          <a:spcPts val="0"/>
                        </a:spcBef>
                        <a:spcAft>
                          <a:spcPts val="0"/>
                        </a:spcAft>
                      </a:pPr>
                      <a:r>
                        <a:rPr lang="ko-KR" altLang="en-US" sz="1000" dirty="0" smtClean="0">
                          <a:solidFill>
                            <a:srgbClr val="000000"/>
                          </a:solidFill>
                          <a:latin typeface="+mn-ea"/>
                          <a:ea typeface="+mn-ea"/>
                        </a:rPr>
                        <a:t>비율</a:t>
                      </a:r>
                      <a:r>
                        <a:rPr lang="en-US" altLang="ko-KR" sz="1000" dirty="0" smtClean="0">
                          <a:solidFill>
                            <a:srgbClr val="000000"/>
                          </a:solidFill>
                          <a:latin typeface="+mn-ea"/>
                          <a:ea typeface="+mn-ea"/>
                        </a:rPr>
                        <a:t> (%)</a:t>
                      </a:r>
                      <a:endParaRPr lang="ko-KR" altLang="en-US" sz="1000" dirty="0">
                        <a:solidFill>
                          <a:srgbClr val="000000"/>
                        </a:solidFill>
                        <a:latin typeface="+mn-ea"/>
                        <a:ea typeface="+mn-ea"/>
                      </a:endParaRP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D6D6"/>
                    </a:solidFill>
                  </a:tcPr>
                </a:tc>
                <a:tc>
                  <a:txBody>
                    <a:bodyPr/>
                    <a:lstStyle/>
                    <a:p>
                      <a:pPr marL="0" marR="0" algn="ctr">
                        <a:lnSpc>
                          <a:spcPct val="160000"/>
                        </a:lnSpc>
                        <a:spcBef>
                          <a:spcPts val="0"/>
                        </a:spcBef>
                        <a:spcAft>
                          <a:spcPts val="0"/>
                        </a:spcAft>
                      </a:pPr>
                      <a:r>
                        <a:rPr lang="ko-KR" altLang="en-US" sz="1000" dirty="0" smtClean="0">
                          <a:solidFill>
                            <a:srgbClr val="000000"/>
                          </a:solidFill>
                          <a:latin typeface="+mn-ea"/>
                          <a:ea typeface="+mn-ea"/>
                        </a:rPr>
                        <a:t>대기업</a:t>
                      </a:r>
                      <a:endParaRPr lang="ko-KR" altLang="en-US" sz="1000" dirty="0">
                        <a:solidFill>
                          <a:srgbClr val="000000"/>
                        </a:solidFill>
                        <a:latin typeface="+mn-ea"/>
                        <a:ea typeface="+mn-ea"/>
                      </a:endParaRP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D6D6"/>
                    </a:solidFill>
                  </a:tcPr>
                </a:tc>
                <a:tc>
                  <a:txBody>
                    <a:bodyPr/>
                    <a:lstStyle/>
                    <a:p>
                      <a:pPr marL="0" marR="0" algn="ctr">
                        <a:lnSpc>
                          <a:spcPct val="160000"/>
                        </a:lnSpc>
                        <a:spcBef>
                          <a:spcPts val="0"/>
                        </a:spcBef>
                        <a:spcAft>
                          <a:spcPts val="0"/>
                        </a:spcAft>
                      </a:pPr>
                      <a:r>
                        <a:rPr lang="ko-KR" altLang="en-US" sz="1000" dirty="0" smtClean="0">
                          <a:solidFill>
                            <a:srgbClr val="000000"/>
                          </a:solidFill>
                          <a:latin typeface="+mn-ea"/>
                          <a:ea typeface="+mn-ea"/>
                        </a:rPr>
                        <a:t>핵심중소기업</a:t>
                      </a:r>
                      <a:endParaRPr lang="ko-KR" altLang="en-US" sz="1000" dirty="0">
                        <a:solidFill>
                          <a:srgbClr val="000000"/>
                        </a:solidFill>
                        <a:latin typeface="+mn-ea"/>
                        <a:ea typeface="+mn-ea"/>
                      </a:endParaRP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D6D6"/>
                    </a:solidFill>
                  </a:tcPr>
                </a:tc>
                <a:tc>
                  <a:txBody>
                    <a:bodyPr/>
                    <a:lstStyle/>
                    <a:p>
                      <a:pPr marL="0" marR="0" algn="ctr">
                        <a:lnSpc>
                          <a:spcPct val="160000"/>
                        </a:lnSpc>
                        <a:spcBef>
                          <a:spcPts val="0"/>
                        </a:spcBef>
                        <a:spcAft>
                          <a:spcPts val="0"/>
                        </a:spcAft>
                      </a:pPr>
                      <a:r>
                        <a:rPr lang="ko-KR" altLang="en-US" sz="1000" dirty="0" smtClean="0">
                          <a:solidFill>
                            <a:srgbClr val="000000"/>
                          </a:solidFill>
                          <a:latin typeface="+mn-ea"/>
                          <a:ea typeface="+mn-ea"/>
                        </a:rPr>
                        <a:t>소상공인</a:t>
                      </a:r>
                      <a:endParaRPr lang="ko-KR" altLang="en-US" sz="1000" dirty="0">
                        <a:solidFill>
                          <a:srgbClr val="000000"/>
                        </a:solidFill>
                        <a:latin typeface="+mn-ea"/>
                        <a:ea typeface="+mn-ea"/>
                      </a:endParaRP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D6D6"/>
                    </a:solidFill>
                  </a:tcPr>
                </a:tc>
              </a:tr>
              <a:tr h="331599">
                <a:tc>
                  <a:txBody>
                    <a:bodyPr/>
                    <a:lstStyle/>
                    <a:p>
                      <a:pPr marL="0" marR="0" algn="just" defTabSz="914400" rtl="0" eaLnBrk="1" latinLnBrk="1" hangingPunct="1">
                        <a:lnSpc>
                          <a:spcPct val="160000"/>
                        </a:lnSpc>
                        <a:spcBef>
                          <a:spcPts val="0"/>
                        </a:spcBef>
                        <a:spcAft>
                          <a:spcPts val="0"/>
                        </a:spcAft>
                      </a:pPr>
                      <a:r>
                        <a:rPr lang="ko-KR" altLang="en-US" sz="1000" kern="1200" dirty="0" smtClean="0">
                          <a:solidFill>
                            <a:srgbClr val="000000"/>
                          </a:solidFill>
                          <a:latin typeface="+mn-ea"/>
                          <a:ea typeface="+mn-ea"/>
                          <a:cs typeface="+mn-cs"/>
                        </a:rPr>
                        <a:t>기업</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dirty="0">
                          <a:solidFill>
                            <a:srgbClr val="000000"/>
                          </a:solidFill>
                          <a:latin typeface="+mn-ea"/>
                          <a:ea typeface="+mn-ea"/>
                        </a:rPr>
                        <a:t>0.15%</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a:solidFill>
                            <a:srgbClr val="000000"/>
                          </a:solidFill>
                          <a:latin typeface="+mn-ea"/>
                          <a:ea typeface="+mn-ea"/>
                        </a:rPr>
                        <a:t>7.74%</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a:solidFill>
                            <a:srgbClr val="000000"/>
                          </a:solidFill>
                          <a:latin typeface="+mn-ea"/>
                          <a:ea typeface="+mn-ea"/>
                        </a:rPr>
                        <a:t>92.10%</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1599">
                <a:tc>
                  <a:txBody>
                    <a:bodyPr/>
                    <a:lstStyle/>
                    <a:p>
                      <a:pPr marL="0" marR="0" algn="just">
                        <a:lnSpc>
                          <a:spcPct val="160000"/>
                        </a:lnSpc>
                        <a:spcBef>
                          <a:spcPts val="0"/>
                        </a:spcBef>
                        <a:spcAft>
                          <a:spcPts val="0"/>
                        </a:spcAft>
                      </a:pPr>
                      <a:r>
                        <a:rPr lang="ko-KR" altLang="en-US" sz="1000" dirty="0" smtClean="0">
                          <a:solidFill>
                            <a:srgbClr val="000000"/>
                          </a:solidFill>
                          <a:latin typeface="+mn-ea"/>
                          <a:ea typeface="+mn-ea"/>
                        </a:rPr>
                        <a:t>사업체</a:t>
                      </a:r>
                      <a:endParaRPr lang="ko-KR" altLang="en-US" sz="1000" dirty="0">
                        <a:solidFill>
                          <a:srgbClr val="000000"/>
                        </a:solidFill>
                        <a:latin typeface="+mn-ea"/>
                        <a:ea typeface="+mn-ea"/>
                      </a:endParaRP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dirty="0">
                          <a:solidFill>
                            <a:srgbClr val="000000"/>
                          </a:solidFill>
                          <a:latin typeface="+mn-ea"/>
                          <a:ea typeface="+mn-ea"/>
                        </a:rPr>
                        <a:t>2.30%</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dirty="0">
                          <a:solidFill>
                            <a:srgbClr val="000000"/>
                          </a:solidFill>
                          <a:latin typeface="+mn-ea"/>
                          <a:ea typeface="+mn-ea"/>
                        </a:rPr>
                        <a:t>9.59%</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a:solidFill>
                            <a:srgbClr val="000000"/>
                          </a:solidFill>
                          <a:latin typeface="+mn-ea"/>
                          <a:ea typeface="+mn-ea"/>
                        </a:rPr>
                        <a:t>88.11%</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1599">
                <a:tc>
                  <a:txBody>
                    <a:bodyPr/>
                    <a:lstStyle/>
                    <a:p>
                      <a:pPr marL="0" marR="0" algn="just">
                        <a:lnSpc>
                          <a:spcPct val="160000"/>
                        </a:lnSpc>
                        <a:spcBef>
                          <a:spcPts val="0"/>
                        </a:spcBef>
                        <a:spcAft>
                          <a:spcPts val="0"/>
                        </a:spcAft>
                      </a:pPr>
                      <a:r>
                        <a:rPr lang="ko-KR" altLang="en-US" sz="1000" dirty="0" smtClean="0">
                          <a:solidFill>
                            <a:srgbClr val="000000"/>
                          </a:solidFill>
                          <a:latin typeface="+mn-ea"/>
                          <a:ea typeface="+mn-ea"/>
                        </a:rPr>
                        <a:t>매출액</a:t>
                      </a:r>
                      <a:endParaRPr lang="ko-KR" altLang="en-US" sz="1000" dirty="0">
                        <a:solidFill>
                          <a:srgbClr val="000000"/>
                        </a:solidFill>
                        <a:latin typeface="+mn-ea"/>
                        <a:ea typeface="+mn-ea"/>
                      </a:endParaRP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dirty="0">
                          <a:solidFill>
                            <a:srgbClr val="000000"/>
                          </a:solidFill>
                          <a:latin typeface="+mn-ea"/>
                          <a:ea typeface="+mn-ea"/>
                        </a:rPr>
                        <a:t>60.98%</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dirty="0">
                          <a:solidFill>
                            <a:srgbClr val="000000"/>
                          </a:solidFill>
                          <a:latin typeface="+mn-ea"/>
                          <a:ea typeface="+mn-ea"/>
                        </a:rPr>
                        <a:t>26.68%</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a:solidFill>
                            <a:srgbClr val="000000"/>
                          </a:solidFill>
                          <a:latin typeface="+mn-ea"/>
                          <a:ea typeface="+mn-ea"/>
                        </a:rPr>
                        <a:t>12.34%</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1599">
                <a:tc>
                  <a:txBody>
                    <a:bodyPr/>
                    <a:lstStyle/>
                    <a:p>
                      <a:pPr marL="0" marR="0" algn="just">
                        <a:lnSpc>
                          <a:spcPct val="160000"/>
                        </a:lnSpc>
                        <a:spcBef>
                          <a:spcPts val="0"/>
                        </a:spcBef>
                        <a:spcAft>
                          <a:spcPts val="0"/>
                        </a:spcAft>
                      </a:pPr>
                      <a:r>
                        <a:rPr lang="ko-KR" altLang="en-US" sz="1000" dirty="0" smtClean="0">
                          <a:solidFill>
                            <a:srgbClr val="000000"/>
                          </a:solidFill>
                          <a:latin typeface="+mn-ea"/>
                          <a:ea typeface="+mn-ea"/>
                        </a:rPr>
                        <a:t>영업이익</a:t>
                      </a:r>
                      <a:endParaRPr lang="ko-KR" altLang="en-US" sz="1000" dirty="0">
                        <a:solidFill>
                          <a:srgbClr val="000000"/>
                        </a:solidFill>
                        <a:latin typeface="+mn-ea"/>
                        <a:ea typeface="+mn-ea"/>
                      </a:endParaRP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a:solidFill>
                            <a:srgbClr val="000000"/>
                          </a:solidFill>
                          <a:latin typeface="+mn-ea"/>
                          <a:ea typeface="+mn-ea"/>
                        </a:rPr>
                        <a:t>61.47%</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dirty="0">
                          <a:solidFill>
                            <a:srgbClr val="000000"/>
                          </a:solidFill>
                          <a:latin typeface="+mn-ea"/>
                          <a:ea typeface="+mn-ea"/>
                        </a:rPr>
                        <a:t>18.46%</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a:solidFill>
                            <a:srgbClr val="000000"/>
                          </a:solidFill>
                          <a:latin typeface="+mn-ea"/>
                          <a:ea typeface="+mn-ea"/>
                        </a:rPr>
                        <a:t>20.06%</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1599">
                <a:tc>
                  <a:txBody>
                    <a:bodyPr/>
                    <a:lstStyle/>
                    <a:p>
                      <a:pPr marL="0" marR="0" algn="just">
                        <a:lnSpc>
                          <a:spcPct val="160000"/>
                        </a:lnSpc>
                        <a:spcBef>
                          <a:spcPts val="0"/>
                        </a:spcBef>
                        <a:spcAft>
                          <a:spcPts val="0"/>
                        </a:spcAft>
                      </a:pPr>
                      <a:r>
                        <a:rPr lang="ko-KR" altLang="en-US" sz="1000" dirty="0" smtClean="0">
                          <a:solidFill>
                            <a:srgbClr val="000000"/>
                          </a:solidFill>
                          <a:latin typeface="+mn-ea"/>
                          <a:ea typeface="+mn-ea"/>
                        </a:rPr>
                        <a:t>상용종사자 수</a:t>
                      </a:r>
                      <a:endParaRPr lang="ko-KR" altLang="en-US" sz="1000" dirty="0">
                        <a:solidFill>
                          <a:srgbClr val="000000"/>
                        </a:solidFill>
                        <a:latin typeface="+mn-ea"/>
                        <a:ea typeface="+mn-ea"/>
                      </a:endParaRP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a:solidFill>
                            <a:srgbClr val="000000"/>
                          </a:solidFill>
                          <a:latin typeface="+mn-ea"/>
                          <a:ea typeface="+mn-ea"/>
                        </a:rPr>
                        <a:t>31.39%</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dirty="0">
                          <a:solidFill>
                            <a:srgbClr val="000000"/>
                          </a:solidFill>
                          <a:latin typeface="+mn-ea"/>
                          <a:ea typeface="+mn-ea"/>
                        </a:rPr>
                        <a:t>52.16%</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a:solidFill>
                            <a:srgbClr val="000000"/>
                          </a:solidFill>
                          <a:latin typeface="+mn-ea"/>
                          <a:ea typeface="+mn-ea"/>
                        </a:rPr>
                        <a:t>16.44%</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1599">
                <a:tc>
                  <a:txBody>
                    <a:bodyPr/>
                    <a:lstStyle/>
                    <a:p>
                      <a:pPr marL="0" marR="0" algn="just">
                        <a:lnSpc>
                          <a:spcPct val="160000"/>
                        </a:lnSpc>
                        <a:spcBef>
                          <a:spcPts val="0"/>
                        </a:spcBef>
                        <a:spcAft>
                          <a:spcPts val="0"/>
                        </a:spcAft>
                      </a:pPr>
                      <a:r>
                        <a:rPr lang="ko-KR" altLang="en-US" sz="1000" dirty="0" smtClean="0">
                          <a:solidFill>
                            <a:srgbClr val="000000"/>
                          </a:solidFill>
                          <a:latin typeface="+mn-ea"/>
                          <a:ea typeface="+mn-ea"/>
                        </a:rPr>
                        <a:t>상용종사자 지급액</a:t>
                      </a:r>
                      <a:endParaRPr lang="ko-KR" altLang="en-US" sz="1000" dirty="0">
                        <a:solidFill>
                          <a:srgbClr val="000000"/>
                        </a:solidFill>
                        <a:latin typeface="+mn-ea"/>
                        <a:ea typeface="+mn-ea"/>
                      </a:endParaRP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a:solidFill>
                            <a:srgbClr val="000000"/>
                          </a:solidFill>
                          <a:latin typeface="+mn-ea"/>
                          <a:ea typeface="+mn-ea"/>
                        </a:rPr>
                        <a:t>43.42%</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dirty="0">
                          <a:solidFill>
                            <a:srgbClr val="000000"/>
                          </a:solidFill>
                          <a:latin typeface="+mn-ea"/>
                          <a:ea typeface="+mn-ea"/>
                        </a:rPr>
                        <a:t>46.37%</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dirty="0">
                          <a:solidFill>
                            <a:srgbClr val="000000"/>
                          </a:solidFill>
                          <a:latin typeface="+mn-ea"/>
                          <a:ea typeface="+mn-ea"/>
                        </a:rPr>
                        <a:t>10.22%</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1599">
                <a:tc>
                  <a:txBody>
                    <a:bodyPr/>
                    <a:lstStyle/>
                    <a:p>
                      <a:pPr marL="0" marR="0" algn="just">
                        <a:lnSpc>
                          <a:spcPct val="160000"/>
                        </a:lnSpc>
                        <a:spcBef>
                          <a:spcPts val="0"/>
                        </a:spcBef>
                        <a:spcAft>
                          <a:spcPts val="0"/>
                        </a:spcAft>
                      </a:pPr>
                      <a:r>
                        <a:rPr lang="ko-KR" altLang="en-US" sz="1000" dirty="0" smtClean="0">
                          <a:solidFill>
                            <a:srgbClr val="000000"/>
                          </a:solidFill>
                          <a:latin typeface="+mn-ea"/>
                          <a:ea typeface="+mn-ea"/>
                        </a:rPr>
                        <a:t>종사자 수</a:t>
                      </a:r>
                      <a:endParaRPr lang="ko-KR" altLang="en-US" sz="1000" dirty="0">
                        <a:solidFill>
                          <a:srgbClr val="000000"/>
                        </a:solidFill>
                        <a:latin typeface="+mn-ea"/>
                        <a:ea typeface="+mn-ea"/>
                      </a:endParaRP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a:solidFill>
                            <a:srgbClr val="000000"/>
                          </a:solidFill>
                          <a:latin typeface="+mn-ea"/>
                          <a:ea typeface="+mn-ea"/>
                        </a:rPr>
                        <a:t>22.46%</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dirty="0">
                          <a:solidFill>
                            <a:srgbClr val="000000"/>
                          </a:solidFill>
                          <a:latin typeface="+mn-ea"/>
                          <a:ea typeface="+mn-ea"/>
                        </a:rPr>
                        <a:t>37.49%</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dirty="0">
                          <a:solidFill>
                            <a:srgbClr val="000000"/>
                          </a:solidFill>
                          <a:latin typeface="+mn-ea"/>
                          <a:ea typeface="+mn-ea"/>
                        </a:rPr>
                        <a:t>40.05%</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1599">
                <a:tc>
                  <a:txBody>
                    <a:bodyPr/>
                    <a:lstStyle/>
                    <a:p>
                      <a:pPr marL="0" marR="0" algn="just">
                        <a:lnSpc>
                          <a:spcPct val="160000"/>
                        </a:lnSpc>
                        <a:spcBef>
                          <a:spcPts val="0"/>
                        </a:spcBef>
                        <a:spcAft>
                          <a:spcPts val="0"/>
                        </a:spcAft>
                      </a:pPr>
                      <a:r>
                        <a:rPr lang="ko-KR" altLang="en-US" sz="1000" dirty="0" smtClean="0">
                          <a:solidFill>
                            <a:srgbClr val="000000"/>
                          </a:solidFill>
                          <a:latin typeface="+mn-ea"/>
                          <a:ea typeface="+mn-ea"/>
                        </a:rPr>
                        <a:t>종사자 지급액</a:t>
                      </a:r>
                      <a:endParaRPr lang="ko-KR" altLang="en-US" sz="1000" dirty="0">
                        <a:solidFill>
                          <a:srgbClr val="000000"/>
                        </a:solidFill>
                        <a:latin typeface="+mn-ea"/>
                        <a:ea typeface="+mn-ea"/>
                      </a:endParaRP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a:solidFill>
                            <a:srgbClr val="000000"/>
                          </a:solidFill>
                          <a:latin typeface="+mn-ea"/>
                          <a:ea typeface="+mn-ea"/>
                        </a:rPr>
                        <a:t>40.95%</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dirty="0">
                          <a:solidFill>
                            <a:srgbClr val="000000"/>
                          </a:solidFill>
                          <a:latin typeface="+mn-ea"/>
                          <a:ea typeface="+mn-ea"/>
                        </a:rPr>
                        <a:t>45.86%</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dirty="0">
                          <a:solidFill>
                            <a:srgbClr val="000000"/>
                          </a:solidFill>
                          <a:latin typeface="+mn-ea"/>
                          <a:ea typeface="+mn-ea"/>
                        </a:rPr>
                        <a:t>13.19%</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1599">
                <a:tc>
                  <a:txBody>
                    <a:bodyPr/>
                    <a:lstStyle/>
                    <a:p>
                      <a:pPr marL="0" marR="0" algn="just">
                        <a:lnSpc>
                          <a:spcPct val="160000"/>
                        </a:lnSpc>
                        <a:spcBef>
                          <a:spcPts val="0"/>
                        </a:spcBef>
                        <a:spcAft>
                          <a:spcPts val="0"/>
                        </a:spcAft>
                      </a:pPr>
                      <a:r>
                        <a:rPr lang="en-US" altLang="ko-KR" sz="1000" dirty="0" smtClean="0">
                          <a:solidFill>
                            <a:srgbClr val="000000"/>
                          </a:solidFill>
                          <a:latin typeface="+mn-ea"/>
                          <a:ea typeface="+mn-ea"/>
                        </a:rPr>
                        <a:t>R&amp;D </a:t>
                      </a:r>
                      <a:r>
                        <a:rPr lang="ko-KR" altLang="en-US" sz="1000" dirty="0" smtClean="0">
                          <a:solidFill>
                            <a:srgbClr val="000000"/>
                          </a:solidFill>
                          <a:latin typeface="+mn-ea"/>
                          <a:ea typeface="+mn-ea"/>
                        </a:rPr>
                        <a:t>지출액</a:t>
                      </a:r>
                      <a:r>
                        <a:rPr lang="en-US" altLang="ko-KR" sz="1000" dirty="0" smtClean="0">
                          <a:solidFill>
                            <a:srgbClr val="000000"/>
                          </a:solidFill>
                          <a:latin typeface="+mn-ea"/>
                          <a:ea typeface="+mn-ea"/>
                        </a:rPr>
                        <a:t>(</a:t>
                      </a:r>
                      <a:r>
                        <a:rPr lang="ko-KR" altLang="en-US" sz="1000" dirty="0" smtClean="0">
                          <a:solidFill>
                            <a:srgbClr val="000000"/>
                          </a:solidFill>
                          <a:latin typeface="+mn-ea"/>
                          <a:ea typeface="+mn-ea"/>
                        </a:rPr>
                        <a:t>경상연구개발비</a:t>
                      </a:r>
                      <a:r>
                        <a:rPr lang="en-US" altLang="ko-KR" sz="1000" dirty="0" smtClean="0">
                          <a:solidFill>
                            <a:srgbClr val="000000"/>
                          </a:solidFill>
                          <a:latin typeface="+mn-ea"/>
                          <a:ea typeface="+mn-ea"/>
                        </a:rPr>
                        <a:t>)</a:t>
                      </a:r>
                      <a:endParaRPr lang="ko-KR" altLang="en-US" sz="1000" dirty="0">
                        <a:solidFill>
                          <a:srgbClr val="000000"/>
                        </a:solidFill>
                        <a:latin typeface="+mn-ea"/>
                        <a:ea typeface="+mn-ea"/>
                      </a:endParaRP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a:solidFill>
                            <a:srgbClr val="000000"/>
                          </a:solidFill>
                          <a:latin typeface="+mn-ea"/>
                          <a:ea typeface="+mn-ea"/>
                        </a:rPr>
                        <a:t>67.98%</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dirty="0">
                          <a:solidFill>
                            <a:srgbClr val="000000"/>
                          </a:solidFill>
                          <a:latin typeface="+mn-ea"/>
                          <a:ea typeface="+mn-ea"/>
                        </a:rPr>
                        <a:t>29.52%</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dirty="0">
                          <a:solidFill>
                            <a:srgbClr val="000000"/>
                          </a:solidFill>
                          <a:latin typeface="+mn-ea"/>
                          <a:ea typeface="+mn-ea"/>
                        </a:rPr>
                        <a:t>2.50%</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1599">
                <a:tc>
                  <a:txBody>
                    <a:bodyPr/>
                    <a:lstStyle/>
                    <a:p>
                      <a:pPr marL="0" marR="0" algn="ctr" defTabSz="914400" rtl="0" eaLnBrk="1" latinLnBrk="1" hangingPunct="1">
                        <a:lnSpc>
                          <a:spcPct val="160000"/>
                        </a:lnSpc>
                        <a:spcBef>
                          <a:spcPts val="0"/>
                        </a:spcBef>
                        <a:spcAft>
                          <a:spcPts val="0"/>
                        </a:spcAft>
                      </a:pPr>
                      <a:r>
                        <a:rPr lang="ko-KR" altLang="en-US" sz="1000" kern="1200" dirty="0" smtClean="0">
                          <a:solidFill>
                            <a:srgbClr val="000000"/>
                          </a:solidFill>
                          <a:latin typeface="+mn-ea"/>
                          <a:ea typeface="+mn-ea"/>
                          <a:cs typeface="+mn-cs"/>
                        </a:rPr>
                        <a:t>평균대비 비율</a:t>
                      </a:r>
                      <a:r>
                        <a:rPr lang="en-US" altLang="ko-KR" sz="1000" kern="1200" dirty="0" smtClean="0">
                          <a:solidFill>
                            <a:srgbClr val="000000"/>
                          </a:solidFill>
                          <a:latin typeface="+mn-ea"/>
                          <a:ea typeface="+mn-ea"/>
                          <a:cs typeface="+mn-cs"/>
                        </a:rPr>
                        <a:t> (100%)</a:t>
                      </a:r>
                      <a:endParaRPr lang="ko-KR" altLang="en-US" sz="1000" kern="1200" dirty="0">
                        <a:solidFill>
                          <a:srgbClr val="000000"/>
                        </a:solidFill>
                        <a:latin typeface="+mn-ea"/>
                        <a:ea typeface="+mn-ea"/>
                        <a:cs typeface="+mn-cs"/>
                      </a:endParaRP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tc>
                  <a:txBody>
                    <a:bodyPr/>
                    <a:lstStyle/>
                    <a:p>
                      <a:pPr marL="0" marR="0" algn="ctr" defTabSz="914400" rtl="0" eaLnBrk="1" latinLnBrk="1" hangingPunct="1">
                        <a:lnSpc>
                          <a:spcPct val="160000"/>
                        </a:lnSpc>
                        <a:spcBef>
                          <a:spcPts val="0"/>
                        </a:spcBef>
                        <a:spcAft>
                          <a:spcPts val="0"/>
                        </a:spcAft>
                      </a:pPr>
                      <a:r>
                        <a:rPr lang="ko-KR" altLang="en-US" sz="1000" kern="1200" dirty="0" smtClean="0">
                          <a:solidFill>
                            <a:srgbClr val="000000"/>
                          </a:solidFill>
                          <a:latin typeface="+mn-ea"/>
                          <a:ea typeface="+mn-ea"/>
                          <a:cs typeface="+mn-cs"/>
                        </a:rPr>
                        <a:t>대기업</a:t>
                      </a:r>
                      <a:endParaRPr lang="ko-KR" altLang="en-US" sz="1000" kern="1200" dirty="0">
                        <a:solidFill>
                          <a:srgbClr val="000000"/>
                        </a:solidFill>
                        <a:latin typeface="+mn-ea"/>
                        <a:ea typeface="+mn-ea"/>
                        <a:cs typeface="+mn-cs"/>
                      </a:endParaRP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tc>
                  <a:txBody>
                    <a:bodyPr/>
                    <a:lstStyle/>
                    <a:p>
                      <a:pPr marL="0" marR="0" algn="ctr" defTabSz="914400" rtl="0" eaLnBrk="1" latinLnBrk="1" hangingPunct="1">
                        <a:lnSpc>
                          <a:spcPct val="160000"/>
                        </a:lnSpc>
                        <a:spcBef>
                          <a:spcPts val="0"/>
                        </a:spcBef>
                        <a:spcAft>
                          <a:spcPts val="0"/>
                        </a:spcAft>
                      </a:pPr>
                      <a:r>
                        <a:rPr lang="ko-KR" altLang="en-US" sz="1000" kern="1200" dirty="0" smtClean="0">
                          <a:solidFill>
                            <a:srgbClr val="000000"/>
                          </a:solidFill>
                          <a:latin typeface="+mn-ea"/>
                          <a:ea typeface="+mn-ea"/>
                          <a:cs typeface="+mn-cs"/>
                        </a:rPr>
                        <a:t>핵심중소기업</a:t>
                      </a:r>
                      <a:endParaRPr lang="ko-KR" altLang="en-US" sz="1000" kern="1200" dirty="0">
                        <a:solidFill>
                          <a:srgbClr val="000000"/>
                        </a:solidFill>
                        <a:latin typeface="+mn-ea"/>
                        <a:ea typeface="+mn-ea"/>
                        <a:cs typeface="+mn-cs"/>
                      </a:endParaRP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tc>
                  <a:txBody>
                    <a:bodyPr/>
                    <a:lstStyle/>
                    <a:p>
                      <a:pPr marL="0" marR="0" algn="ctr" defTabSz="914400" rtl="0" eaLnBrk="1" latinLnBrk="1" hangingPunct="1">
                        <a:lnSpc>
                          <a:spcPct val="160000"/>
                        </a:lnSpc>
                        <a:spcBef>
                          <a:spcPts val="0"/>
                        </a:spcBef>
                        <a:spcAft>
                          <a:spcPts val="0"/>
                        </a:spcAft>
                      </a:pPr>
                      <a:r>
                        <a:rPr lang="ko-KR" altLang="en-US" sz="1000" kern="1200" dirty="0" smtClean="0">
                          <a:solidFill>
                            <a:srgbClr val="000000"/>
                          </a:solidFill>
                          <a:latin typeface="+mn-ea"/>
                          <a:ea typeface="+mn-ea"/>
                          <a:cs typeface="+mn-cs"/>
                        </a:rPr>
                        <a:t>소상공인</a:t>
                      </a:r>
                      <a:endParaRPr lang="ko-KR" altLang="en-US" sz="1000" kern="1200" dirty="0">
                        <a:solidFill>
                          <a:srgbClr val="000000"/>
                        </a:solidFill>
                        <a:latin typeface="+mn-ea"/>
                        <a:ea typeface="+mn-ea"/>
                        <a:cs typeface="+mn-cs"/>
                      </a:endParaRP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40000"/>
                        <a:lumOff val="60000"/>
                      </a:schemeClr>
                    </a:solidFill>
                  </a:tcPr>
                </a:tc>
              </a:tr>
              <a:tr h="331599">
                <a:tc>
                  <a:txBody>
                    <a:bodyPr/>
                    <a:lstStyle/>
                    <a:p>
                      <a:pPr marL="0" marR="0" algn="just">
                        <a:lnSpc>
                          <a:spcPct val="160000"/>
                        </a:lnSpc>
                        <a:spcBef>
                          <a:spcPts val="0"/>
                        </a:spcBef>
                        <a:spcAft>
                          <a:spcPts val="0"/>
                        </a:spcAft>
                      </a:pPr>
                      <a:r>
                        <a:rPr lang="ko-KR" altLang="en-US" sz="1000" dirty="0" smtClean="0">
                          <a:solidFill>
                            <a:srgbClr val="000000"/>
                          </a:solidFill>
                          <a:latin typeface="+mn-ea"/>
                          <a:ea typeface="+mn-ea"/>
                        </a:rPr>
                        <a:t>종사자당 지급액</a:t>
                      </a:r>
                      <a:endParaRPr lang="ko-KR" altLang="en-US" sz="1000" dirty="0">
                        <a:solidFill>
                          <a:srgbClr val="000000"/>
                        </a:solidFill>
                        <a:latin typeface="+mn-ea"/>
                        <a:ea typeface="+mn-ea"/>
                      </a:endParaRP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a:solidFill>
                            <a:srgbClr val="000000"/>
                          </a:solidFill>
                          <a:latin typeface="+mn-ea"/>
                          <a:ea typeface="+mn-ea"/>
                        </a:rPr>
                        <a:t>182.35%</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a:solidFill>
                            <a:srgbClr val="000000"/>
                          </a:solidFill>
                          <a:latin typeface="+mn-ea"/>
                          <a:ea typeface="+mn-ea"/>
                        </a:rPr>
                        <a:t>122.31%</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dirty="0">
                          <a:solidFill>
                            <a:srgbClr val="000000"/>
                          </a:solidFill>
                          <a:latin typeface="+mn-ea"/>
                          <a:ea typeface="+mn-ea"/>
                        </a:rPr>
                        <a:t>32.94%</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1599">
                <a:tc>
                  <a:txBody>
                    <a:bodyPr/>
                    <a:lstStyle/>
                    <a:p>
                      <a:pPr marL="0" marR="0" algn="just">
                        <a:lnSpc>
                          <a:spcPct val="160000"/>
                        </a:lnSpc>
                        <a:spcBef>
                          <a:spcPts val="0"/>
                        </a:spcBef>
                        <a:spcAft>
                          <a:spcPts val="0"/>
                        </a:spcAft>
                      </a:pPr>
                      <a:r>
                        <a:rPr lang="ko-KR" altLang="en-US" sz="1000" dirty="0" smtClean="0">
                          <a:solidFill>
                            <a:srgbClr val="000000"/>
                          </a:solidFill>
                          <a:latin typeface="+mn-ea"/>
                          <a:ea typeface="+mn-ea"/>
                        </a:rPr>
                        <a:t>상용종사자당 지급액</a:t>
                      </a:r>
                      <a:endParaRPr lang="ko-KR" altLang="en-US" sz="1000" dirty="0">
                        <a:solidFill>
                          <a:srgbClr val="000000"/>
                        </a:solidFill>
                        <a:latin typeface="+mn-ea"/>
                        <a:ea typeface="+mn-ea"/>
                      </a:endParaRP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a:solidFill>
                            <a:srgbClr val="000000"/>
                          </a:solidFill>
                          <a:latin typeface="+mn-ea"/>
                          <a:ea typeface="+mn-ea"/>
                        </a:rPr>
                        <a:t>138.29%</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a:solidFill>
                            <a:srgbClr val="000000"/>
                          </a:solidFill>
                          <a:latin typeface="+mn-ea"/>
                          <a:ea typeface="+mn-ea"/>
                        </a:rPr>
                        <a:t>88.89%</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dirty="0">
                          <a:solidFill>
                            <a:srgbClr val="000000"/>
                          </a:solidFill>
                          <a:latin typeface="+mn-ea"/>
                          <a:ea typeface="+mn-ea"/>
                        </a:rPr>
                        <a:t>62.13%</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1599">
                <a:tc>
                  <a:txBody>
                    <a:bodyPr/>
                    <a:lstStyle/>
                    <a:p>
                      <a:pPr marL="0" marR="0" algn="just">
                        <a:lnSpc>
                          <a:spcPct val="160000"/>
                        </a:lnSpc>
                        <a:spcBef>
                          <a:spcPts val="0"/>
                        </a:spcBef>
                        <a:spcAft>
                          <a:spcPts val="0"/>
                        </a:spcAft>
                      </a:pPr>
                      <a:r>
                        <a:rPr lang="ko-KR" altLang="en-US" sz="1000" dirty="0" smtClean="0">
                          <a:solidFill>
                            <a:srgbClr val="000000"/>
                          </a:solidFill>
                          <a:latin typeface="+mn-ea"/>
                          <a:ea typeface="+mn-ea"/>
                        </a:rPr>
                        <a:t>종사자당 영업이익</a:t>
                      </a:r>
                      <a:endParaRPr lang="ko-KR" altLang="en-US" sz="1000" dirty="0">
                        <a:solidFill>
                          <a:srgbClr val="000000"/>
                        </a:solidFill>
                        <a:latin typeface="+mn-ea"/>
                        <a:ea typeface="+mn-ea"/>
                      </a:endParaRP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dirty="0">
                          <a:solidFill>
                            <a:srgbClr val="000000"/>
                          </a:solidFill>
                          <a:latin typeface="+mn-ea"/>
                          <a:ea typeface="+mn-ea"/>
                        </a:rPr>
                        <a:t>273.72%</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dirty="0">
                          <a:solidFill>
                            <a:srgbClr val="000000"/>
                          </a:solidFill>
                          <a:latin typeface="+mn-ea"/>
                          <a:ea typeface="+mn-ea"/>
                        </a:rPr>
                        <a:t>49.25%</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just">
                        <a:lnSpc>
                          <a:spcPct val="160000"/>
                        </a:lnSpc>
                        <a:spcBef>
                          <a:spcPts val="0"/>
                        </a:spcBef>
                        <a:spcAft>
                          <a:spcPts val="0"/>
                        </a:spcAft>
                      </a:pPr>
                      <a:r>
                        <a:rPr lang="en-US" sz="1000" dirty="0">
                          <a:solidFill>
                            <a:srgbClr val="000000"/>
                          </a:solidFill>
                          <a:latin typeface="+mn-ea"/>
                          <a:ea typeface="+mn-ea"/>
                        </a:rPr>
                        <a:t>50.10%</a:t>
                      </a:r>
                    </a:p>
                  </a:txBody>
                  <a:tcPr marL="88348" marR="88348" marT="44174" marB="441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16" name="제목 10"/>
          <p:cNvSpPr>
            <a:spLocks noGrp="1"/>
          </p:cNvSpPr>
          <p:nvPr>
            <p:ph type="title"/>
          </p:nvPr>
        </p:nvSpPr>
        <p:spPr/>
        <p:txBody>
          <a:bodyPr>
            <a:normAutofit/>
          </a:bodyPr>
          <a:lstStyle/>
          <a:p>
            <a:r>
              <a:rPr lang="ko-KR" altLang="en-US" sz="2800" b="1" dirty="0" smtClean="0">
                <a:ln w="6350">
                  <a:solidFill>
                    <a:schemeClr val="tx1"/>
                  </a:solidFill>
                </a:ln>
                <a:solidFill>
                  <a:schemeClr val="tx1"/>
                </a:solidFill>
                <a:latin typeface="맑은 고딕" panose="020B0503020000020004" pitchFamily="50" charset="-127"/>
                <a:ea typeface="맑은 고딕" panose="020B0503020000020004" pitchFamily="50" charset="-127"/>
              </a:rPr>
              <a:t>한국의 </a:t>
            </a:r>
            <a:r>
              <a:rPr lang="ko-KR" altLang="en-US" sz="2800" b="1" dirty="0">
                <a:ln w="6350">
                  <a:solidFill>
                    <a:schemeClr val="tx1"/>
                  </a:solidFill>
                </a:ln>
                <a:solidFill>
                  <a:schemeClr val="tx1"/>
                </a:solidFill>
                <a:latin typeface="맑은 고딕" panose="020B0503020000020004" pitchFamily="50" charset="-127"/>
                <a:ea typeface="맑은 고딕" panose="020B0503020000020004" pitchFamily="50" charset="-127"/>
              </a:rPr>
              <a:t>기업 생태계</a:t>
            </a:r>
            <a:r>
              <a:rPr lang="en-US" altLang="ko-KR" sz="2800" b="1" dirty="0">
                <a:ln w="6350">
                  <a:solidFill>
                    <a:schemeClr val="tx1"/>
                  </a:solidFill>
                </a:ln>
                <a:solidFill>
                  <a:schemeClr val="tx1"/>
                </a:solidFill>
                <a:latin typeface="맑은 고딕" panose="020B0503020000020004" pitchFamily="50" charset="-127"/>
                <a:ea typeface="맑은 고딕" panose="020B0503020000020004" pitchFamily="50" charset="-127"/>
              </a:rPr>
              <a:t>: 2010</a:t>
            </a:r>
            <a:r>
              <a:rPr lang="ko-KR" altLang="en-US" sz="2800" b="1" dirty="0">
                <a:ln w="6350">
                  <a:solidFill>
                    <a:schemeClr val="tx1"/>
                  </a:solidFill>
                </a:ln>
                <a:solidFill>
                  <a:schemeClr val="tx1"/>
                </a:solidFill>
                <a:latin typeface="맑은 고딕" panose="020B0503020000020004" pitchFamily="50" charset="-127"/>
                <a:ea typeface="맑은 고딕" panose="020B0503020000020004" pitchFamily="50" charset="-127"/>
              </a:rPr>
              <a:t>년</a:t>
            </a:r>
          </a:p>
        </p:txBody>
      </p:sp>
      <p:sp>
        <p:nvSpPr>
          <p:cNvPr id="17" name="왼쪽 중괄호 16"/>
          <p:cNvSpPr/>
          <p:nvPr/>
        </p:nvSpPr>
        <p:spPr>
          <a:xfrm rot="16200000">
            <a:off x="6857324" y="4548751"/>
            <a:ext cx="161370" cy="3606229"/>
          </a:xfrm>
          <a:prstGeom prst="leftBrace">
            <a:avLst/>
          </a:prstGeom>
        </p:spPr>
        <p:style>
          <a:lnRef idx="2">
            <a:schemeClr val="accent4"/>
          </a:lnRef>
          <a:fillRef idx="0">
            <a:schemeClr val="accent4"/>
          </a:fillRef>
          <a:effectRef idx="1">
            <a:schemeClr val="accent4"/>
          </a:effectRef>
          <a:fontRef idx="minor">
            <a:schemeClr val="tx1"/>
          </a:fontRef>
        </p:style>
        <p:txBody>
          <a:bodyPr rtlCol="0" anchor="ctr"/>
          <a:lstStyle/>
          <a:p>
            <a:pPr algn="ctr"/>
            <a:endParaRPr lang="ko-KR" altLang="en-US">
              <a:solidFill>
                <a:srgbClr val="000000"/>
              </a:solidFill>
            </a:endParaRPr>
          </a:p>
        </p:txBody>
      </p:sp>
      <p:sp>
        <p:nvSpPr>
          <p:cNvPr id="18" name="직사각형 17"/>
          <p:cNvSpPr/>
          <p:nvPr/>
        </p:nvSpPr>
        <p:spPr>
          <a:xfrm>
            <a:off x="6284385" y="6394548"/>
            <a:ext cx="1355795" cy="176922"/>
          </a:xfrm>
          <a:prstGeom prst="rect">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altLang="ko-KR" sz="1200" dirty="0" smtClean="0">
                <a:solidFill>
                  <a:srgbClr val="FFFFFF"/>
                </a:solidFill>
              </a:rPr>
              <a:t> </a:t>
            </a:r>
            <a:r>
              <a:rPr lang="ko-KR" altLang="en-US" sz="1200" dirty="0" smtClean="0">
                <a:solidFill>
                  <a:srgbClr val="FFFFFF"/>
                </a:solidFill>
              </a:rPr>
              <a:t>중소기업</a:t>
            </a:r>
            <a:endParaRPr lang="ko-KR" altLang="en-US" sz="1200" dirty="0">
              <a:solidFill>
                <a:srgbClr val="FFFFFF"/>
              </a:solidFill>
            </a:endParaRPr>
          </a:p>
        </p:txBody>
      </p:sp>
      <p:sp>
        <p:nvSpPr>
          <p:cNvPr id="9" name="직사각형 8"/>
          <p:cNvSpPr/>
          <p:nvPr/>
        </p:nvSpPr>
        <p:spPr>
          <a:xfrm>
            <a:off x="287524" y="6580418"/>
            <a:ext cx="8568952" cy="288032"/>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r>
              <a:rPr lang="ko-KR" altLang="en-US" sz="800" dirty="0" smtClean="0">
                <a:solidFill>
                  <a:srgbClr val="000000"/>
                </a:solidFill>
                <a:latin typeface="휴먼모음T"/>
              </a:rPr>
              <a:t>장우</a:t>
            </a:r>
            <a:r>
              <a:rPr lang="ko-KR" altLang="en-US" sz="800" dirty="0">
                <a:solidFill>
                  <a:srgbClr val="000000"/>
                </a:solidFill>
                <a:latin typeface="휴먼모음T"/>
              </a:rPr>
              <a:t>현</a:t>
            </a:r>
            <a:r>
              <a:rPr lang="en-US" altLang="ko-KR" sz="800" dirty="0" smtClean="0">
                <a:solidFill>
                  <a:srgbClr val="000000"/>
                </a:solidFill>
                <a:latin typeface="휴먼모음T"/>
              </a:rPr>
              <a:t>(2013), 2010</a:t>
            </a:r>
            <a:r>
              <a:rPr lang="ko-KR" altLang="en-US" sz="800" dirty="0" smtClean="0">
                <a:solidFill>
                  <a:srgbClr val="000000"/>
                </a:solidFill>
                <a:latin typeface="휴먼모음T"/>
              </a:rPr>
              <a:t>년 통계청 </a:t>
            </a:r>
            <a:r>
              <a:rPr lang="ko-KR" altLang="en-US" sz="800" dirty="0" err="1" smtClean="0">
                <a:solidFill>
                  <a:srgbClr val="000000"/>
                </a:solidFill>
                <a:latin typeface="휴먼모음T"/>
              </a:rPr>
              <a:t>경제총조사</a:t>
            </a:r>
            <a:r>
              <a:rPr lang="ko-KR" altLang="en-US" sz="800" dirty="0" smtClean="0">
                <a:solidFill>
                  <a:srgbClr val="000000"/>
                </a:solidFill>
                <a:latin typeface="휴먼모음T"/>
              </a:rPr>
              <a:t> 자료를 기반으로 작성함</a:t>
            </a:r>
            <a:r>
              <a:rPr lang="en-US" altLang="ko-KR" sz="800" dirty="0" smtClean="0">
                <a:solidFill>
                  <a:srgbClr val="000000"/>
                </a:solidFill>
                <a:latin typeface="휴먼모음T"/>
              </a:rPr>
              <a:t>. </a:t>
            </a:r>
            <a:r>
              <a:rPr lang="ko-KR" altLang="en-US" sz="800" dirty="0" smtClean="0">
                <a:solidFill>
                  <a:srgbClr val="000000"/>
                </a:solidFill>
                <a:latin typeface="휴먼모음T"/>
              </a:rPr>
              <a:t>소상공인은 </a:t>
            </a:r>
            <a:r>
              <a:rPr lang="en-US" altLang="ko-KR" sz="800" dirty="0" smtClean="0">
                <a:solidFill>
                  <a:srgbClr val="000000"/>
                </a:solidFill>
                <a:latin typeface="휴먼모음T"/>
              </a:rPr>
              <a:t>5</a:t>
            </a:r>
            <a:r>
              <a:rPr lang="ko-KR" altLang="en-US" sz="800" dirty="0" smtClean="0">
                <a:solidFill>
                  <a:srgbClr val="000000"/>
                </a:solidFill>
                <a:latin typeface="휴먼모음T"/>
              </a:rPr>
              <a:t>인</a:t>
            </a:r>
            <a:r>
              <a:rPr lang="en-US" altLang="ko-KR" sz="800" dirty="0" smtClean="0">
                <a:solidFill>
                  <a:srgbClr val="000000"/>
                </a:solidFill>
                <a:latin typeface="휴먼모음T"/>
              </a:rPr>
              <a:t>(</a:t>
            </a:r>
            <a:r>
              <a:rPr lang="ko-KR" altLang="en-US" sz="800" dirty="0" smtClean="0">
                <a:solidFill>
                  <a:srgbClr val="000000"/>
                </a:solidFill>
                <a:latin typeface="휴먼모음T"/>
              </a:rPr>
              <a:t>서비스업</a:t>
            </a:r>
            <a:r>
              <a:rPr lang="en-US" altLang="ko-KR" sz="800" dirty="0" smtClean="0">
                <a:solidFill>
                  <a:srgbClr val="000000"/>
                </a:solidFill>
                <a:latin typeface="휴먼모음T"/>
              </a:rPr>
              <a:t>) </a:t>
            </a:r>
            <a:r>
              <a:rPr lang="ko-KR" altLang="en-US" sz="800" dirty="0" smtClean="0">
                <a:solidFill>
                  <a:srgbClr val="000000"/>
                </a:solidFill>
                <a:latin typeface="휴먼모음T"/>
              </a:rPr>
              <a:t>또는 </a:t>
            </a:r>
            <a:r>
              <a:rPr lang="en-US" altLang="ko-KR" sz="800" dirty="0" smtClean="0">
                <a:solidFill>
                  <a:srgbClr val="000000"/>
                </a:solidFill>
                <a:latin typeface="휴먼모음T"/>
              </a:rPr>
              <a:t>10</a:t>
            </a:r>
            <a:r>
              <a:rPr lang="ko-KR" altLang="en-US" sz="800" dirty="0" smtClean="0">
                <a:solidFill>
                  <a:srgbClr val="000000"/>
                </a:solidFill>
                <a:latin typeface="휴먼모음T"/>
              </a:rPr>
              <a:t>인</a:t>
            </a:r>
            <a:r>
              <a:rPr lang="en-US" altLang="ko-KR" sz="800" dirty="0" smtClean="0">
                <a:solidFill>
                  <a:srgbClr val="000000"/>
                </a:solidFill>
                <a:latin typeface="휴먼모음T"/>
              </a:rPr>
              <a:t>(</a:t>
            </a:r>
            <a:r>
              <a:rPr lang="ko-KR" altLang="en-US" sz="800" dirty="0" smtClean="0">
                <a:solidFill>
                  <a:srgbClr val="000000"/>
                </a:solidFill>
                <a:latin typeface="휴먼모음T"/>
              </a:rPr>
              <a:t>제조업</a:t>
            </a:r>
            <a:r>
              <a:rPr lang="en-US" altLang="ko-KR" sz="800" dirty="0" smtClean="0">
                <a:solidFill>
                  <a:srgbClr val="000000"/>
                </a:solidFill>
                <a:latin typeface="휴먼모음T"/>
              </a:rPr>
              <a:t>, </a:t>
            </a:r>
            <a:r>
              <a:rPr lang="ko-KR" altLang="en-US" sz="800" dirty="0" smtClean="0">
                <a:solidFill>
                  <a:srgbClr val="000000"/>
                </a:solidFill>
                <a:latin typeface="휴먼모음T"/>
              </a:rPr>
              <a:t>광업</a:t>
            </a:r>
            <a:r>
              <a:rPr lang="en-US" altLang="ko-KR" sz="800" dirty="0" smtClean="0">
                <a:solidFill>
                  <a:srgbClr val="000000"/>
                </a:solidFill>
                <a:latin typeface="휴먼모음T"/>
              </a:rPr>
              <a:t>, </a:t>
            </a:r>
            <a:r>
              <a:rPr lang="ko-KR" altLang="en-US" sz="800" dirty="0" smtClean="0">
                <a:solidFill>
                  <a:srgbClr val="000000"/>
                </a:solidFill>
                <a:latin typeface="휴먼모음T"/>
              </a:rPr>
              <a:t>건설업 또는 운송업</a:t>
            </a:r>
            <a:r>
              <a:rPr lang="en-US" altLang="ko-KR" sz="800" dirty="0" smtClean="0">
                <a:solidFill>
                  <a:srgbClr val="000000"/>
                </a:solidFill>
                <a:latin typeface="휴먼모음T"/>
              </a:rPr>
              <a:t>) </a:t>
            </a:r>
            <a:r>
              <a:rPr lang="ko-KR" altLang="en-US" sz="800" dirty="0" smtClean="0">
                <a:solidFill>
                  <a:srgbClr val="000000"/>
                </a:solidFill>
                <a:latin typeface="휴먼모음T"/>
              </a:rPr>
              <a:t>미</a:t>
            </a:r>
            <a:r>
              <a:rPr lang="ko-KR" altLang="en-US" sz="800" dirty="0">
                <a:solidFill>
                  <a:srgbClr val="000000"/>
                </a:solidFill>
                <a:latin typeface="휴먼모음T"/>
              </a:rPr>
              <a:t>만</a:t>
            </a:r>
            <a:r>
              <a:rPr lang="ko-KR" altLang="en-US" sz="800" dirty="0" smtClean="0">
                <a:solidFill>
                  <a:srgbClr val="000000"/>
                </a:solidFill>
                <a:latin typeface="휴먼모음T"/>
              </a:rPr>
              <a:t> 사업체임</a:t>
            </a:r>
            <a:r>
              <a:rPr lang="en-US" altLang="ko-KR" sz="800" dirty="0" smtClean="0">
                <a:solidFill>
                  <a:srgbClr val="000000"/>
                </a:solidFill>
                <a:latin typeface="휴먼모음T"/>
              </a:rPr>
              <a:t>. </a:t>
            </a:r>
            <a:r>
              <a:rPr lang="ko-KR" altLang="en-US" sz="800" dirty="0" smtClean="0">
                <a:solidFill>
                  <a:srgbClr val="000000"/>
                </a:solidFill>
                <a:latin typeface="휴먼모음T"/>
              </a:rPr>
              <a:t>핵심중소기업은 법적인 중소기업이면서 소상공인이 아닌 기업으로 정의함</a:t>
            </a:r>
            <a:r>
              <a:rPr lang="en-US" altLang="ko-KR" sz="800" dirty="0" smtClean="0">
                <a:solidFill>
                  <a:srgbClr val="000000"/>
                </a:solidFill>
                <a:latin typeface="휴먼모음T"/>
              </a:rPr>
              <a:t>. </a:t>
            </a:r>
            <a:endParaRPr lang="ko-KR" altLang="en-US" sz="800" dirty="0">
              <a:solidFill>
                <a:srgbClr val="000000"/>
              </a:solidFill>
              <a:latin typeface="휴먼모음T"/>
            </a:endParaRPr>
          </a:p>
        </p:txBody>
      </p:sp>
    </p:spTree>
    <p:extLst>
      <p:ext uri="{BB962C8B-B14F-4D97-AF65-F5344CB8AC3E}">
        <p14:creationId xmlns:p14="http://schemas.microsoft.com/office/powerpoint/2010/main" val="19666953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직사각형 19"/>
          <p:cNvSpPr/>
          <p:nvPr/>
        </p:nvSpPr>
        <p:spPr>
          <a:xfrm>
            <a:off x="287524" y="6165304"/>
            <a:ext cx="8568952" cy="288032"/>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r>
              <a:rPr lang="ko-KR" altLang="en-US" sz="900" dirty="0">
                <a:solidFill>
                  <a:srgbClr val="000000"/>
                </a:solidFill>
                <a:latin typeface="휴먼모음T"/>
              </a:rPr>
              <a:t>주</a:t>
            </a:r>
            <a:r>
              <a:rPr lang="en-US" altLang="ko-KR" sz="900" dirty="0">
                <a:solidFill>
                  <a:srgbClr val="000000"/>
                </a:solidFill>
                <a:latin typeface="휴먼모음T"/>
              </a:rPr>
              <a:t>: 1) </a:t>
            </a:r>
            <a:r>
              <a:rPr lang="ko-KR" altLang="en-US" sz="900" dirty="0">
                <a:solidFill>
                  <a:srgbClr val="000000"/>
                </a:solidFill>
                <a:latin typeface="휴먼모음T"/>
              </a:rPr>
              <a:t>매출액</a:t>
            </a:r>
            <a:r>
              <a:rPr lang="en-US" altLang="ko-KR" sz="900" dirty="0">
                <a:solidFill>
                  <a:srgbClr val="000000"/>
                </a:solidFill>
                <a:latin typeface="휴먼모음T"/>
              </a:rPr>
              <a:t>, </a:t>
            </a:r>
            <a:r>
              <a:rPr lang="ko-KR" altLang="en-US" sz="900" dirty="0">
                <a:solidFill>
                  <a:srgbClr val="000000"/>
                </a:solidFill>
                <a:latin typeface="휴먼모음T"/>
              </a:rPr>
              <a:t>영업이익</a:t>
            </a:r>
            <a:r>
              <a:rPr lang="en-US" altLang="ko-KR" sz="900" dirty="0">
                <a:solidFill>
                  <a:srgbClr val="000000"/>
                </a:solidFill>
                <a:latin typeface="휴먼모음T"/>
              </a:rPr>
              <a:t>, </a:t>
            </a:r>
            <a:r>
              <a:rPr lang="ko-KR" altLang="en-US" sz="900" dirty="0">
                <a:solidFill>
                  <a:srgbClr val="000000"/>
                </a:solidFill>
                <a:latin typeface="휴먼모음T"/>
              </a:rPr>
              <a:t>임금</a:t>
            </a:r>
            <a:r>
              <a:rPr lang="en-US" altLang="ko-KR" sz="900" dirty="0">
                <a:solidFill>
                  <a:srgbClr val="000000"/>
                </a:solidFill>
                <a:latin typeface="휴먼모음T"/>
              </a:rPr>
              <a:t>, </a:t>
            </a:r>
            <a:r>
              <a:rPr lang="ko-KR" altLang="en-US" sz="900" dirty="0">
                <a:solidFill>
                  <a:srgbClr val="000000"/>
                </a:solidFill>
                <a:latin typeface="휴먼모음T"/>
              </a:rPr>
              <a:t>경상연구개발비의 단위는 </a:t>
            </a:r>
            <a:r>
              <a:rPr lang="ko-KR" altLang="en-US" sz="900" dirty="0" err="1">
                <a:solidFill>
                  <a:srgbClr val="000000"/>
                </a:solidFill>
                <a:latin typeface="휴먼모음T"/>
              </a:rPr>
              <a:t>백만원</a:t>
            </a:r>
            <a:r>
              <a:rPr lang="en-US" altLang="ko-KR" sz="900" dirty="0">
                <a:solidFill>
                  <a:srgbClr val="000000"/>
                </a:solidFill>
                <a:latin typeface="휴먼모음T"/>
              </a:rPr>
              <a:t>.</a:t>
            </a:r>
          </a:p>
          <a:p>
            <a:r>
              <a:rPr lang="en-US" altLang="ko-KR" sz="900" dirty="0" smtClean="0">
                <a:solidFill>
                  <a:srgbClr val="000000"/>
                </a:solidFill>
                <a:latin typeface="휴먼모음T"/>
              </a:rPr>
              <a:t>   2</a:t>
            </a:r>
            <a:r>
              <a:rPr lang="en-US" altLang="ko-KR" sz="900" dirty="0">
                <a:solidFill>
                  <a:srgbClr val="000000"/>
                </a:solidFill>
                <a:latin typeface="휴먼모음T"/>
              </a:rPr>
              <a:t>) </a:t>
            </a:r>
            <a:r>
              <a:rPr lang="ko-KR" altLang="en-US" sz="900" dirty="0">
                <a:solidFill>
                  <a:srgbClr val="000000"/>
                </a:solidFill>
                <a:latin typeface="휴먼모음T"/>
              </a:rPr>
              <a:t>사업체당 </a:t>
            </a:r>
            <a:r>
              <a:rPr lang="ko-KR" altLang="en-US" sz="900" dirty="0" err="1">
                <a:solidFill>
                  <a:srgbClr val="000000"/>
                </a:solidFill>
                <a:latin typeface="휴먼모음T"/>
              </a:rPr>
              <a:t>업력의</a:t>
            </a:r>
            <a:r>
              <a:rPr lang="ko-KR" altLang="en-US" sz="900" dirty="0">
                <a:solidFill>
                  <a:srgbClr val="000000"/>
                </a:solidFill>
                <a:latin typeface="휴먼모음T"/>
              </a:rPr>
              <a:t> 단위는 년</a:t>
            </a:r>
            <a:r>
              <a:rPr lang="en-US" altLang="ko-KR" sz="900" dirty="0">
                <a:solidFill>
                  <a:srgbClr val="000000"/>
                </a:solidFill>
                <a:latin typeface="휴먼모음T"/>
              </a:rPr>
              <a:t>.</a:t>
            </a:r>
            <a:endParaRPr lang="ko-KR" altLang="en-US" sz="900" dirty="0">
              <a:solidFill>
                <a:srgbClr val="000000"/>
              </a:solidFill>
              <a:latin typeface="휴먼모음T"/>
            </a:endParaRPr>
          </a:p>
          <a:p>
            <a:r>
              <a:rPr lang="en-US" altLang="ko-KR" sz="900" dirty="0" smtClean="0">
                <a:solidFill>
                  <a:srgbClr val="000000"/>
                </a:solidFill>
                <a:latin typeface="휴먼모음T"/>
              </a:rPr>
              <a:t>   3</a:t>
            </a:r>
            <a:r>
              <a:rPr lang="en-US" altLang="ko-KR" sz="900" dirty="0">
                <a:solidFill>
                  <a:srgbClr val="000000"/>
                </a:solidFill>
                <a:latin typeface="휴먼모음T"/>
              </a:rPr>
              <a:t>) 2010</a:t>
            </a:r>
            <a:r>
              <a:rPr lang="ko-KR" altLang="en-US" sz="900" dirty="0">
                <a:solidFill>
                  <a:srgbClr val="000000"/>
                </a:solidFill>
                <a:latin typeface="휴먼모음T"/>
              </a:rPr>
              <a:t>년 </a:t>
            </a:r>
            <a:r>
              <a:rPr lang="ko-KR" altLang="en-US" sz="900" dirty="0" err="1">
                <a:solidFill>
                  <a:srgbClr val="000000"/>
                </a:solidFill>
                <a:latin typeface="휴먼모음T"/>
              </a:rPr>
              <a:t>경제총조사</a:t>
            </a:r>
            <a:r>
              <a:rPr lang="ko-KR" altLang="en-US" sz="900" dirty="0">
                <a:solidFill>
                  <a:srgbClr val="000000"/>
                </a:solidFill>
                <a:latin typeface="휴먼모음T"/>
              </a:rPr>
              <a:t> </a:t>
            </a:r>
            <a:r>
              <a:rPr lang="ko-KR" altLang="en-US" sz="900" dirty="0" err="1">
                <a:solidFill>
                  <a:srgbClr val="000000"/>
                </a:solidFill>
                <a:latin typeface="휴먼모음T"/>
              </a:rPr>
              <a:t>기업체별</a:t>
            </a:r>
            <a:r>
              <a:rPr lang="ko-KR" altLang="en-US" sz="900" dirty="0">
                <a:solidFill>
                  <a:srgbClr val="000000"/>
                </a:solidFill>
                <a:latin typeface="휴먼모음T"/>
              </a:rPr>
              <a:t> 기준</a:t>
            </a:r>
            <a:r>
              <a:rPr lang="en-US" altLang="ko-KR" sz="900" dirty="0">
                <a:solidFill>
                  <a:srgbClr val="000000"/>
                </a:solidFill>
                <a:latin typeface="휴먼모음T"/>
              </a:rPr>
              <a:t>, </a:t>
            </a:r>
            <a:r>
              <a:rPr lang="ko-KR" altLang="en-US" sz="900" dirty="0">
                <a:solidFill>
                  <a:srgbClr val="000000"/>
                </a:solidFill>
                <a:latin typeface="휴먼모음T"/>
              </a:rPr>
              <a:t>종사자기준</a:t>
            </a:r>
            <a:r>
              <a:rPr lang="en-US" altLang="ko-KR" sz="900" dirty="0">
                <a:solidFill>
                  <a:srgbClr val="000000"/>
                </a:solidFill>
                <a:latin typeface="휴먼모음T"/>
              </a:rPr>
              <a:t>, </a:t>
            </a:r>
            <a:r>
              <a:rPr lang="ko-KR" altLang="en-US" sz="900" dirty="0">
                <a:solidFill>
                  <a:srgbClr val="000000"/>
                </a:solidFill>
                <a:latin typeface="휴먼모음T"/>
              </a:rPr>
              <a:t>상한기준</a:t>
            </a:r>
            <a:r>
              <a:rPr lang="en-US" altLang="ko-KR" sz="900" dirty="0">
                <a:solidFill>
                  <a:srgbClr val="000000"/>
                </a:solidFill>
                <a:latin typeface="휴먼모음T"/>
              </a:rPr>
              <a:t>, </a:t>
            </a:r>
            <a:r>
              <a:rPr lang="ko-KR" altLang="en-US" sz="900" dirty="0" err="1">
                <a:solidFill>
                  <a:srgbClr val="000000"/>
                </a:solidFill>
                <a:latin typeface="휴먼모음T"/>
              </a:rPr>
              <a:t>주업종</a:t>
            </a:r>
            <a:r>
              <a:rPr lang="en-US" altLang="ko-KR" sz="900" dirty="0">
                <a:solidFill>
                  <a:srgbClr val="000000"/>
                </a:solidFill>
                <a:latin typeface="휴먼모음T"/>
              </a:rPr>
              <a:t>(</a:t>
            </a:r>
            <a:r>
              <a:rPr lang="ko-KR" altLang="en-US" sz="900" dirty="0" err="1">
                <a:solidFill>
                  <a:srgbClr val="000000"/>
                </a:solidFill>
                <a:latin typeface="휴먼모음T"/>
              </a:rPr>
              <a:t>대분류</a:t>
            </a:r>
            <a:r>
              <a:rPr lang="en-US" altLang="ko-KR" sz="900" dirty="0">
                <a:solidFill>
                  <a:srgbClr val="000000"/>
                </a:solidFill>
                <a:latin typeface="휴먼모음T"/>
              </a:rPr>
              <a:t>)</a:t>
            </a:r>
            <a:r>
              <a:rPr lang="ko-KR" altLang="en-US" sz="900" dirty="0">
                <a:solidFill>
                  <a:srgbClr val="000000"/>
                </a:solidFill>
                <a:latin typeface="휴먼모음T"/>
              </a:rPr>
              <a:t>판정 적용</a:t>
            </a:r>
            <a:r>
              <a:rPr lang="en-US" altLang="ko-KR" sz="900" dirty="0">
                <a:solidFill>
                  <a:srgbClr val="000000"/>
                </a:solidFill>
                <a:latin typeface="휴먼모음T"/>
              </a:rPr>
              <a:t>.</a:t>
            </a:r>
            <a:endParaRPr lang="ko-KR" altLang="en-US" sz="900" dirty="0">
              <a:solidFill>
                <a:srgbClr val="000000"/>
              </a:solidFill>
              <a:latin typeface="휴먼모음T"/>
            </a:endParaRPr>
          </a:p>
        </p:txBody>
      </p:sp>
      <p:sp>
        <p:nvSpPr>
          <p:cNvPr id="2" name="제목 1"/>
          <p:cNvSpPr>
            <a:spLocks noGrp="1"/>
          </p:cNvSpPr>
          <p:nvPr>
            <p:ph type="title"/>
          </p:nvPr>
        </p:nvSpPr>
        <p:spPr/>
        <p:txBody>
          <a:bodyPr/>
          <a:lstStyle/>
          <a:p>
            <a:r>
              <a:rPr lang="ko-KR" altLang="en-US" dirty="0" smtClean="0"/>
              <a:t>한국의 </a:t>
            </a:r>
            <a:r>
              <a:rPr lang="ko-KR" altLang="en-US" dirty="0"/>
              <a:t>기업 생태계</a:t>
            </a:r>
            <a:r>
              <a:rPr lang="en-US" altLang="ko-KR" dirty="0"/>
              <a:t>: 2010</a:t>
            </a:r>
            <a:r>
              <a:rPr lang="ko-KR" altLang="en-US" dirty="0"/>
              <a:t>년</a:t>
            </a:r>
          </a:p>
        </p:txBody>
      </p:sp>
      <p:sp>
        <p:nvSpPr>
          <p:cNvPr id="9" name="Slide Number Placeholder 3"/>
          <p:cNvSpPr>
            <a:spLocks noGrp="1"/>
          </p:cNvSpPr>
          <p:nvPr>
            <p:ph type="sldNum" sz="quarter" idx="12"/>
          </p:nvPr>
        </p:nvSpPr>
        <p:spPr>
          <a:xfrm>
            <a:off x="7380312" y="6453336"/>
            <a:ext cx="1763688" cy="268139"/>
          </a:xfrm>
        </p:spPr>
        <p:txBody>
          <a:bodyPr/>
          <a:lstStyle/>
          <a:p>
            <a:pPr>
              <a:defRPr/>
            </a:pPr>
            <a:fld id="{0F44D48D-D7FC-4BF8-80E9-F488B0750D02}" type="slidenum">
              <a:rPr lang="en-US" altLang="en-US" smtClean="0"/>
              <a:pPr>
                <a:defRPr/>
              </a:pPr>
              <a:t>6</a:t>
            </a:fld>
            <a:endParaRPr lang="en-US" altLang="en-US" dirty="0"/>
          </a:p>
        </p:txBody>
      </p:sp>
      <p:graphicFrame>
        <p:nvGraphicFramePr>
          <p:cNvPr id="10" name="표 9"/>
          <p:cNvGraphicFramePr>
            <a:graphicFrameLocks noGrp="1"/>
          </p:cNvGraphicFramePr>
          <p:nvPr>
            <p:extLst>
              <p:ext uri="{D42A27DB-BD31-4B8C-83A1-F6EECF244321}">
                <p14:modId xmlns:p14="http://schemas.microsoft.com/office/powerpoint/2010/main" val="3643788238"/>
              </p:ext>
            </p:extLst>
          </p:nvPr>
        </p:nvGraphicFramePr>
        <p:xfrm>
          <a:off x="972001" y="1984598"/>
          <a:ext cx="7200001" cy="3676650"/>
        </p:xfrm>
        <a:graphic>
          <a:graphicData uri="http://schemas.openxmlformats.org/drawingml/2006/table">
            <a:tbl>
              <a:tblPr/>
              <a:tblGrid>
                <a:gridCol w="1243165"/>
                <a:gridCol w="1489209"/>
                <a:gridCol w="1489209"/>
                <a:gridCol w="1489209"/>
                <a:gridCol w="1489209"/>
              </a:tblGrid>
              <a:tr h="209550">
                <a:tc>
                  <a:txBody>
                    <a:bodyPr/>
                    <a:lstStyle/>
                    <a:p>
                      <a:pPr algn="ctr" fontAlgn="ctr"/>
                      <a:r>
                        <a:rPr lang="ko-KR" altLang="en-US" sz="1000" b="0" i="0" u="none" strike="noStrike" dirty="0">
                          <a:solidFill>
                            <a:srgbClr val="000000"/>
                          </a:solidFill>
                          <a:effectLst/>
                          <a:latin typeface="+mn-ea"/>
                          <a:ea typeface="+mn-ea"/>
                        </a:rPr>
                        <a:t>  </a:t>
                      </a:r>
                    </a:p>
                  </a:txBody>
                  <a:tcPr marL="9525" marR="9525" marT="9525"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rgbClr val="D8D8D8"/>
                    </a:solidFill>
                  </a:tcPr>
                </a:tc>
                <a:tc gridSpan="4">
                  <a:txBody>
                    <a:bodyPr/>
                    <a:lstStyle/>
                    <a:p>
                      <a:pPr algn="ctr" fontAlgn="ctr"/>
                      <a:r>
                        <a:rPr lang="ko-KR" altLang="en-US" sz="1000" b="0" i="0" u="none" strike="noStrike" dirty="0">
                          <a:solidFill>
                            <a:srgbClr val="000000"/>
                          </a:solidFill>
                          <a:effectLst/>
                          <a:latin typeface="+mn-ea"/>
                          <a:ea typeface="+mn-ea"/>
                        </a:rPr>
                        <a:t>전체 산업</a:t>
                      </a:r>
                    </a:p>
                  </a:txBody>
                  <a:tcPr marL="9525" marR="9525" marT="9525"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r>
              <a:tr h="209550">
                <a:tc>
                  <a:txBody>
                    <a:bodyPr/>
                    <a:lstStyle/>
                    <a:p>
                      <a:pPr algn="ctr" fontAlgn="ctr"/>
                      <a:r>
                        <a:rPr lang="ko-KR" altLang="en-US" sz="1000" b="0" i="0" u="none" strike="noStrike" dirty="0">
                          <a:solidFill>
                            <a:srgbClr val="000000"/>
                          </a:solidFill>
                          <a:effectLst/>
                          <a:latin typeface="+mn-ea"/>
                          <a:ea typeface="+mn-e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r>
                        <a:rPr lang="ko-KR" altLang="en-US" sz="1000" b="0" i="0" u="none" strike="noStrike" dirty="0">
                          <a:solidFill>
                            <a:srgbClr val="000000"/>
                          </a:solidFill>
                          <a:effectLst/>
                          <a:latin typeface="+mn-ea"/>
                          <a:ea typeface="+mn-ea"/>
                        </a:rPr>
                        <a:t>대기업</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r>
                        <a:rPr lang="ko-KR" altLang="en-US" sz="1000" b="0" i="0" u="none" strike="noStrike" dirty="0" smtClean="0">
                          <a:solidFill>
                            <a:srgbClr val="000000"/>
                          </a:solidFill>
                          <a:effectLst/>
                          <a:latin typeface="+mn-ea"/>
                          <a:ea typeface="+mn-ea"/>
                        </a:rPr>
                        <a:t>핵심중소기업</a:t>
                      </a:r>
                      <a:endParaRPr lang="ko-KR" altLang="en-US" sz="1000" b="0"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r>
                        <a:rPr lang="ko-KR" altLang="en-US" sz="1000" b="0" i="0" u="none" strike="noStrike" dirty="0">
                          <a:solidFill>
                            <a:srgbClr val="000000"/>
                          </a:solidFill>
                          <a:effectLst/>
                          <a:latin typeface="+mn-ea"/>
                          <a:ea typeface="+mn-ea"/>
                        </a:rPr>
                        <a:t>소상공인</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r>
                        <a:rPr lang="ko-KR" altLang="en-US" sz="1000" b="0" i="0" u="none" strike="noStrike">
                          <a:solidFill>
                            <a:srgbClr val="000000"/>
                          </a:solidFill>
                          <a:effectLst/>
                          <a:latin typeface="+mn-ea"/>
                          <a:ea typeface="+mn-ea"/>
                        </a:rPr>
                        <a:t>전체</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r>
              <a:tr h="209550">
                <a:tc>
                  <a:txBody>
                    <a:bodyPr/>
                    <a:lstStyle/>
                    <a:p>
                      <a:pPr algn="ctr" fontAlgn="ctr"/>
                      <a:r>
                        <a:rPr lang="ko-KR" altLang="en-US" sz="1000" b="0" i="0" u="none" strike="noStrike" dirty="0" smtClean="0">
                          <a:solidFill>
                            <a:srgbClr val="000000"/>
                          </a:solidFill>
                          <a:effectLst/>
                          <a:latin typeface="+mn-ea"/>
                          <a:ea typeface="+mn-ea"/>
                        </a:rPr>
                        <a:t>기업 </a:t>
                      </a:r>
                      <a:r>
                        <a:rPr lang="ko-KR" altLang="en-US" sz="1000" b="0" i="0" u="none" strike="noStrike" dirty="0">
                          <a:solidFill>
                            <a:srgbClr val="000000"/>
                          </a:solidFill>
                          <a:effectLst/>
                          <a:latin typeface="+mn-ea"/>
                          <a:ea typeface="+mn-ea"/>
                        </a:rPr>
                        <a:t>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4,818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244,524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2,908,332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3,157,674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9550">
                <a:tc>
                  <a:txBody>
                    <a:bodyPr/>
                    <a:lstStyle/>
                    <a:p>
                      <a:pPr algn="ctr" fontAlgn="ctr"/>
                      <a:r>
                        <a:rPr lang="ko-KR" altLang="en-US" sz="1000" b="0" i="0" u="none" strike="noStrike">
                          <a:solidFill>
                            <a:srgbClr val="000000"/>
                          </a:solidFill>
                          <a:effectLst/>
                          <a:latin typeface="+mn-ea"/>
                          <a:ea typeface="+mn-ea"/>
                        </a:rPr>
                        <a:t>사업체 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76,975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320,712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2,945,854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3,343,541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9550">
                <a:tc>
                  <a:txBody>
                    <a:bodyPr/>
                    <a:lstStyle/>
                    <a:p>
                      <a:pPr algn="ctr" fontAlgn="ctr"/>
                      <a:r>
                        <a:rPr lang="ko-KR" altLang="en-US" sz="1000" b="0" i="0" u="none" strike="noStrike">
                          <a:solidFill>
                            <a:srgbClr val="000000"/>
                          </a:solidFill>
                          <a:effectLst/>
                          <a:latin typeface="+mn-ea"/>
                          <a:ea typeface="+mn-ea"/>
                        </a:rPr>
                        <a:t>매출액</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2,542,034,978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1,112,380,790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514,518,063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4,168,933,831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9550">
                <a:tc>
                  <a:txBody>
                    <a:bodyPr/>
                    <a:lstStyle/>
                    <a:p>
                      <a:pPr algn="ctr" fontAlgn="ctr"/>
                      <a:r>
                        <a:rPr lang="ko-KR" altLang="en-US" sz="1000" b="0" i="0" u="none" strike="noStrike">
                          <a:solidFill>
                            <a:srgbClr val="000000"/>
                          </a:solidFill>
                          <a:effectLst/>
                          <a:latin typeface="+mn-ea"/>
                          <a:ea typeface="+mn-ea"/>
                        </a:rPr>
                        <a:t>영업이익</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181,187,985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54,423,333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59,133,007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294,744,325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상용근로자 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3,169,616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5,266,658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1,659,889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10,096,163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9550">
                <a:tc>
                  <a:txBody>
                    <a:bodyPr/>
                    <a:lstStyle/>
                    <a:p>
                      <a:pPr algn="ctr" fontAlgn="ctr"/>
                      <a:r>
                        <a:rPr lang="ko-KR" altLang="en-US" sz="1000" b="0" i="0" u="none" strike="noStrike">
                          <a:solidFill>
                            <a:srgbClr val="000000"/>
                          </a:solidFill>
                          <a:effectLst/>
                          <a:latin typeface="+mn-ea"/>
                          <a:ea typeface="+mn-ea"/>
                        </a:rPr>
                        <a:t>상용임금총액</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134,587,436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143,743,164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31,666,490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309,997,090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상용 인당 임금</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42.462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27.293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19.077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30.704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9550">
                <a:tc>
                  <a:txBody>
                    <a:bodyPr/>
                    <a:lstStyle/>
                    <a:p>
                      <a:pPr algn="ctr" fontAlgn="ctr"/>
                      <a:r>
                        <a:rPr lang="ko-KR" altLang="en-US" sz="1000" b="0" i="0" u="none" strike="noStrike">
                          <a:solidFill>
                            <a:srgbClr val="000000"/>
                          </a:solidFill>
                          <a:effectLst/>
                          <a:latin typeface="+mn-ea"/>
                          <a:ea typeface="+mn-ea"/>
                        </a:rPr>
                        <a:t>종사자 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3,803,235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6,349,365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6,782,187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16,934,787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종사자 임금 총액</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138,716,231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155,333,406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44,681,503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338,731,140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종사자 인당 임금</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36.473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24.464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6.588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20.002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종사자 인당 이익</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47.64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8.571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8.719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17.405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경상연구개발비</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14,752,798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6,405,674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543,572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21,702,044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dirty="0">
                          <a:solidFill>
                            <a:srgbClr val="000000"/>
                          </a:solidFill>
                          <a:effectLst/>
                          <a:latin typeface="+mn-ea"/>
                          <a:ea typeface="+mn-ea"/>
                        </a:rPr>
                        <a:t>사업체당 </a:t>
                      </a:r>
                      <a:r>
                        <a:rPr lang="ko-KR" altLang="en-US" sz="1000" b="0" i="0" u="none" strike="noStrike" dirty="0" err="1">
                          <a:solidFill>
                            <a:srgbClr val="000000"/>
                          </a:solidFill>
                          <a:effectLst/>
                          <a:latin typeface="+mn-ea"/>
                          <a:ea typeface="+mn-ea"/>
                        </a:rPr>
                        <a:t>업력</a:t>
                      </a:r>
                      <a:endParaRPr lang="ko-KR" altLang="en-US" sz="1000" b="0"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14.54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11.29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7.24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7.8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bl>
          </a:graphicData>
        </a:graphic>
      </p:graphicFrame>
      <p:sp>
        <p:nvSpPr>
          <p:cNvPr id="12" name="직사각형 11"/>
          <p:cNvSpPr/>
          <p:nvPr/>
        </p:nvSpPr>
        <p:spPr>
          <a:xfrm>
            <a:off x="971600" y="1556792"/>
            <a:ext cx="720080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wrap="square">
            <a:spAutoFit/>
          </a:bodyPr>
          <a:lstStyle/>
          <a:p>
            <a:pPr algn="ctr"/>
            <a:r>
              <a:rPr lang="en-US" altLang="ko-KR" sz="1600" dirty="0">
                <a:solidFill>
                  <a:srgbClr val="000000"/>
                </a:solidFill>
                <a:latin typeface="휴먼모음T" panose="02030504000101010101" pitchFamily="18" charset="-127"/>
                <a:ea typeface="휴먼모음T" panose="02030504000101010101" pitchFamily="18" charset="-127"/>
              </a:rPr>
              <a:t>2010</a:t>
            </a:r>
            <a:r>
              <a:rPr lang="ko-KR" altLang="en-US" sz="1600" dirty="0">
                <a:solidFill>
                  <a:srgbClr val="000000"/>
                </a:solidFill>
                <a:latin typeface="휴먼모음T" panose="02030504000101010101" pitchFamily="18" charset="-127"/>
                <a:ea typeface="휴먼모음T" panose="02030504000101010101" pitchFamily="18" charset="-127"/>
              </a:rPr>
              <a:t>년 </a:t>
            </a:r>
            <a:r>
              <a:rPr lang="ko-KR" altLang="en-US" sz="1600" dirty="0" err="1">
                <a:solidFill>
                  <a:srgbClr val="000000"/>
                </a:solidFill>
                <a:latin typeface="휴먼모음T" panose="02030504000101010101" pitchFamily="18" charset="-127"/>
                <a:ea typeface="휴먼모음T" panose="02030504000101010101" pitchFamily="18" charset="-127"/>
              </a:rPr>
              <a:t>경제총조사</a:t>
            </a:r>
            <a:r>
              <a:rPr lang="ko-KR" altLang="en-US" sz="1600" dirty="0">
                <a:solidFill>
                  <a:srgbClr val="000000"/>
                </a:solidFill>
                <a:latin typeface="휴먼모음T" panose="02030504000101010101" pitchFamily="18" charset="-127"/>
                <a:ea typeface="휴먼모음T" panose="02030504000101010101" pitchFamily="18" charset="-127"/>
              </a:rPr>
              <a:t> 전체 </a:t>
            </a:r>
            <a:r>
              <a:rPr lang="ko-KR" altLang="en-US" sz="1600" dirty="0" smtClean="0">
                <a:solidFill>
                  <a:srgbClr val="000000"/>
                </a:solidFill>
                <a:latin typeface="휴먼모음T" panose="02030504000101010101" pitchFamily="18" charset="-127"/>
                <a:ea typeface="휴먼모음T" panose="02030504000101010101" pitchFamily="18" charset="-127"/>
              </a:rPr>
              <a:t>기업⋅</a:t>
            </a:r>
            <a:r>
              <a:rPr lang="ko-KR" altLang="en-US" sz="1600" dirty="0">
                <a:solidFill>
                  <a:srgbClr val="000000"/>
                </a:solidFill>
                <a:latin typeface="휴먼모음T" panose="02030504000101010101" pitchFamily="18" charset="-127"/>
                <a:ea typeface="휴먼모음T" panose="02030504000101010101" pitchFamily="18" charset="-127"/>
              </a:rPr>
              <a:t>사업체 현황</a:t>
            </a:r>
          </a:p>
        </p:txBody>
      </p:sp>
    </p:spTree>
    <p:extLst>
      <p:ext uri="{BB962C8B-B14F-4D97-AF65-F5344CB8AC3E}">
        <p14:creationId xmlns:p14="http://schemas.microsoft.com/office/powerpoint/2010/main" val="33579493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제목 10"/>
          <p:cNvSpPr>
            <a:spLocks noGrp="1"/>
          </p:cNvSpPr>
          <p:nvPr>
            <p:ph type="title"/>
          </p:nvPr>
        </p:nvSpPr>
        <p:spPr/>
        <p:txBody>
          <a:bodyPr/>
          <a:lstStyle/>
          <a:p>
            <a:r>
              <a:rPr lang="ko-KR" altLang="en-US" dirty="0" smtClean="0"/>
              <a:t>한국의 </a:t>
            </a:r>
            <a:r>
              <a:rPr lang="ko-KR" altLang="en-US" dirty="0"/>
              <a:t>기업 생태계</a:t>
            </a:r>
            <a:r>
              <a:rPr lang="en-US" altLang="ko-KR" dirty="0"/>
              <a:t>: 2010</a:t>
            </a:r>
            <a:r>
              <a:rPr lang="ko-KR" altLang="en-US" dirty="0"/>
              <a:t>년</a:t>
            </a:r>
          </a:p>
        </p:txBody>
      </p:sp>
      <p:graphicFrame>
        <p:nvGraphicFramePr>
          <p:cNvPr id="15" name="표 14"/>
          <p:cNvGraphicFramePr>
            <a:graphicFrameLocks noGrp="1"/>
          </p:cNvGraphicFramePr>
          <p:nvPr>
            <p:extLst>
              <p:ext uri="{D42A27DB-BD31-4B8C-83A1-F6EECF244321}">
                <p14:modId xmlns:p14="http://schemas.microsoft.com/office/powerpoint/2010/main" val="955709554"/>
              </p:ext>
            </p:extLst>
          </p:nvPr>
        </p:nvGraphicFramePr>
        <p:xfrm>
          <a:off x="972001" y="1984598"/>
          <a:ext cx="7200001" cy="3676650"/>
        </p:xfrm>
        <a:graphic>
          <a:graphicData uri="http://schemas.openxmlformats.org/drawingml/2006/table">
            <a:tbl>
              <a:tblPr/>
              <a:tblGrid>
                <a:gridCol w="1243165"/>
                <a:gridCol w="1489209"/>
                <a:gridCol w="1489209"/>
                <a:gridCol w="1489209"/>
                <a:gridCol w="1489209"/>
              </a:tblGrid>
              <a:tr h="209550">
                <a:tc>
                  <a:txBody>
                    <a:bodyPr/>
                    <a:lstStyle/>
                    <a:p>
                      <a:pPr algn="ctr" fontAlgn="ctr"/>
                      <a:r>
                        <a:rPr lang="ko-KR" altLang="en-US" sz="1000" b="0" i="0" u="none" strike="noStrike" dirty="0">
                          <a:solidFill>
                            <a:srgbClr val="000000"/>
                          </a:solidFill>
                          <a:effectLst/>
                          <a:latin typeface="+mn-ea"/>
                          <a:ea typeface="+mn-ea"/>
                        </a:rPr>
                        <a:t>  </a:t>
                      </a:r>
                    </a:p>
                  </a:txBody>
                  <a:tcPr marL="9525" marR="9525" marT="9525"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rgbClr val="D8D8D8"/>
                    </a:solidFill>
                  </a:tcPr>
                </a:tc>
                <a:tc gridSpan="4">
                  <a:txBody>
                    <a:bodyPr/>
                    <a:lstStyle/>
                    <a:p>
                      <a:pPr algn="ctr" fontAlgn="ctr"/>
                      <a:r>
                        <a:rPr lang="ko-KR" altLang="en-US" sz="1000" b="0" i="0" u="none" strike="noStrike">
                          <a:solidFill>
                            <a:srgbClr val="000000"/>
                          </a:solidFill>
                          <a:effectLst/>
                          <a:latin typeface="+mn-ea"/>
                          <a:ea typeface="+mn-ea"/>
                        </a:rPr>
                        <a:t>제조업</a:t>
                      </a:r>
                      <a:r>
                        <a:rPr lang="en-US" altLang="ko-KR" sz="1000" b="0" i="0" u="none" strike="noStrike">
                          <a:solidFill>
                            <a:srgbClr val="000000"/>
                          </a:solidFill>
                          <a:effectLst/>
                          <a:latin typeface="+mn-ea"/>
                          <a:ea typeface="+mn-ea"/>
                        </a:rPr>
                        <a:t>(9</a:t>
                      </a:r>
                      <a:r>
                        <a:rPr lang="ko-KR" altLang="en-US" sz="1000" b="0" i="0" u="none" strike="noStrike">
                          <a:solidFill>
                            <a:srgbClr val="000000"/>
                          </a:solidFill>
                          <a:effectLst/>
                          <a:latin typeface="+mn-ea"/>
                          <a:ea typeface="+mn-ea"/>
                        </a:rPr>
                        <a:t>차 표준산업분류 대분류 기준 </a:t>
                      </a:r>
                      <a:r>
                        <a:rPr lang="en-US" altLang="ko-KR" sz="1000" b="0" i="0" u="none" strike="noStrike">
                          <a:solidFill>
                            <a:srgbClr val="000000"/>
                          </a:solidFill>
                          <a:effectLst/>
                          <a:latin typeface="+mn-ea"/>
                          <a:ea typeface="+mn-ea"/>
                        </a:rPr>
                        <a:t>C)</a:t>
                      </a:r>
                      <a:endParaRPr lang="ko-KR" altLang="en-US" sz="1000" b="0" i="0" u="none" strike="noStrike">
                        <a:solidFill>
                          <a:srgbClr val="000000"/>
                        </a:solidFill>
                        <a:effectLst/>
                        <a:latin typeface="+mn-ea"/>
                        <a:ea typeface="+mn-ea"/>
                      </a:endParaRPr>
                    </a:p>
                  </a:txBody>
                  <a:tcPr marL="9525" marR="9525" marT="9525"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r>
              <a:tr h="209550">
                <a:tc>
                  <a:txBody>
                    <a:bodyPr/>
                    <a:lstStyle/>
                    <a:p>
                      <a:pPr algn="ctr" fontAlgn="ctr"/>
                      <a:r>
                        <a:rPr lang="ko-KR" altLang="en-US" sz="1000" b="0" i="0" u="none" strike="noStrike" dirty="0">
                          <a:solidFill>
                            <a:srgbClr val="000000"/>
                          </a:solidFill>
                          <a:effectLst/>
                          <a:latin typeface="+mn-ea"/>
                          <a:ea typeface="+mn-e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r>
                        <a:rPr lang="ko-KR" altLang="en-US" sz="1000" b="0" i="0" u="none" strike="noStrike" dirty="0">
                          <a:solidFill>
                            <a:srgbClr val="000000"/>
                          </a:solidFill>
                          <a:effectLst/>
                          <a:latin typeface="+mn-ea"/>
                          <a:ea typeface="+mn-ea"/>
                        </a:rPr>
                        <a:t>대기업</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r>
                        <a:rPr lang="ko-KR" altLang="en-US" sz="1000" b="0" i="0" u="none" strike="noStrike" dirty="0" smtClean="0">
                          <a:solidFill>
                            <a:srgbClr val="000000"/>
                          </a:solidFill>
                          <a:effectLst/>
                          <a:latin typeface="+mn-ea"/>
                          <a:ea typeface="+mn-ea"/>
                        </a:rPr>
                        <a:t>핵심중소기업</a:t>
                      </a:r>
                      <a:endParaRPr lang="ko-KR" altLang="en-US" sz="1000" b="0"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r>
                        <a:rPr lang="ko-KR" altLang="en-US" sz="1000" b="0" i="0" u="none" strike="noStrike" dirty="0">
                          <a:solidFill>
                            <a:srgbClr val="000000"/>
                          </a:solidFill>
                          <a:effectLst/>
                          <a:latin typeface="+mn-ea"/>
                          <a:ea typeface="+mn-ea"/>
                        </a:rPr>
                        <a:t>소상공인</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r>
                        <a:rPr lang="ko-KR" altLang="en-US" sz="1000" b="0" i="0" u="none" strike="noStrike">
                          <a:solidFill>
                            <a:srgbClr val="000000"/>
                          </a:solidFill>
                          <a:effectLst/>
                          <a:latin typeface="+mn-ea"/>
                          <a:ea typeface="+mn-ea"/>
                        </a:rPr>
                        <a:t>전체</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r>
              <a:tr h="209550">
                <a:tc>
                  <a:txBody>
                    <a:bodyPr/>
                    <a:lstStyle/>
                    <a:p>
                      <a:pPr algn="ctr" fontAlgn="ctr"/>
                      <a:r>
                        <a:rPr lang="ko-KR" altLang="en-US" sz="1000" b="0" i="0" u="none" strike="noStrike" dirty="0">
                          <a:solidFill>
                            <a:srgbClr val="000000"/>
                          </a:solidFill>
                          <a:effectLst/>
                          <a:latin typeface="+mn-ea"/>
                          <a:ea typeface="+mn-ea"/>
                        </a:rPr>
                        <a:t>기업체 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1,033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48,489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264,764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314,286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9550">
                <a:tc>
                  <a:txBody>
                    <a:bodyPr/>
                    <a:lstStyle/>
                    <a:p>
                      <a:pPr algn="ctr" fontAlgn="ctr"/>
                      <a:r>
                        <a:rPr lang="ko-KR" altLang="en-US" sz="1000" b="0" i="0" u="none" strike="noStrike" dirty="0">
                          <a:solidFill>
                            <a:srgbClr val="000000"/>
                          </a:solidFill>
                          <a:effectLst/>
                          <a:latin typeface="+mn-ea"/>
                          <a:ea typeface="+mn-ea"/>
                        </a:rPr>
                        <a:t>사업체 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10,406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61,278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268,059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339,743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9550">
                <a:tc>
                  <a:txBody>
                    <a:bodyPr/>
                    <a:lstStyle/>
                    <a:p>
                      <a:pPr algn="ctr" fontAlgn="ctr"/>
                      <a:r>
                        <a:rPr lang="ko-KR" altLang="en-US" sz="1000" b="0" i="0" u="none" strike="noStrike" dirty="0">
                          <a:solidFill>
                            <a:srgbClr val="000000"/>
                          </a:solidFill>
                          <a:effectLst/>
                          <a:latin typeface="+mn-ea"/>
                          <a:ea typeface="+mn-ea"/>
                        </a:rPr>
                        <a:t>매출액</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1,022,587,202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405,260,980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76,171,862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1,504,020,044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9550">
                <a:tc>
                  <a:txBody>
                    <a:bodyPr/>
                    <a:lstStyle/>
                    <a:p>
                      <a:pPr algn="ctr" fontAlgn="ctr"/>
                      <a:r>
                        <a:rPr lang="ko-KR" altLang="en-US" sz="1000" b="0" i="0" u="none" strike="noStrike" dirty="0">
                          <a:solidFill>
                            <a:srgbClr val="000000"/>
                          </a:solidFill>
                          <a:effectLst/>
                          <a:latin typeface="+mn-ea"/>
                          <a:ea typeface="+mn-ea"/>
                        </a:rPr>
                        <a:t>영업이익</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98,621,331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20,119,136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-14,639,254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104,101,213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dirty="0">
                          <a:solidFill>
                            <a:srgbClr val="000000"/>
                          </a:solidFill>
                          <a:effectLst/>
                          <a:latin typeface="+mn-ea"/>
                          <a:ea typeface="+mn-ea"/>
                        </a:rPr>
                        <a:t>상용근로자 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1,039,602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1,581,778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410,619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3,031,999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9550">
                <a:tc>
                  <a:txBody>
                    <a:bodyPr/>
                    <a:lstStyle/>
                    <a:p>
                      <a:pPr algn="ctr" fontAlgn="ctr"/>
                      <a:r>
                        <a:rPr lang="ko-KR" altLang="en-US" sz="1000" b="0" i="0" u="none" strike="noStrike" dirty="0">
                          <a:solidFill>
                            <a:srgbClr val="000000"/>
                          </a:solidFill>
                          <a:effectLst/>
                          <a:latin typeface="+mn-ea"/>
                          <a:ea typeface="+mn-ea"/>
                        </a:rPr>
                        <a:t>상용임금총액</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51,268,042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42,269,832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9,094,477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102,632,351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dirty="0">
                          <a:solidFill>
                            <a:srgbClr val="000000"/>
                          </a:solidFill>
                          <a:effectLst/>
                          <a:latin typeface="+mn-ea"/>
                          <a:ea typeface="+mn-ea"/>
                        </a:rPr>
                        <a:t>상용 인당 임금</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49.315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26.723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22.148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33.85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9550">
                <a:tc>
                  <a:txBody>
                    <a:bodyPr/>
                    <a:lstStyle/>
                    <a:p>
                      <a:pPr algn="ctr" fontAlgn="ctr"/>
                      <a:r>
                        <a:rPr lang="ko-KR" altLang="en-US" sz="1000" b="0" i="0" u="none" strike="noStrike" dirty="0">
                          <a:solidFill>
                            <a:srgbClr val="000000"/>
                          </a:solidFill>
                          <a:effectLst/>
                          <a:latin typeface="+mn-ea"/>
                          <a:ea typeface="+mn-ea"/>
                        </a:rPr>
                        <a:t>종사자 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1,079,932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1,692,685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906,216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3,678,833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dirty="0">
                          <a:solidFill>
                            <a:srgbClr val="000000"/>
                          </a:solidFill>
                          <a:effectLst/>
                          <a:latin typeface="+mn-ea"/>
                          <a:ea typeface="+mn-ea"/>
                        </a:rPr>
                        <a:t>종사자 임금 총액</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51,714,047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43,678,990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11,416,847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106,809,884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dirty="0">
                          <a:solidFill>
                            <a:srgbClr val="000000"/>
                          </a:solidFill>
                          <a:effectLst/>
                          <a:latin typeface="+mn-ea"/>
                          <a:ea typeface="+mn-ea"/>
                        </a:rPr>
                        <a:t>종사자 인당 임금</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47.886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25.805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12.598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29.034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dirty="0">
                          <a:solidFill>
                            <a:srgbClr val="000000"/>
                          </a:solidFill>
                          <a:effectLst/>
                          <a:latin typeface="+mn-ea"/>
                          <a:ea typeface="+mn-ea"/>
                        </a:rPr>
                        <a:t>종사자 인당 이익</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91.322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11.886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-16.154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28.297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dirty="0">
                          <a:solidFill>
                            <a:srgbClr val="000000"/>
                          </a:solidFill>
                          <a:effectLst/>
                          <a:latin typeface="+mn-ea"/>
                          <a:ea typeface="+mn-ea"/>
                        </a:rPr>
                        <a:t>경상연구개발비</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10,435,659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3,828,448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302,916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14,567,023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사업체당 업력</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14.95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10.89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9.23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9.7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bl>
          </a:graphicData>
        </a:graphic>
      </p:graphicFrame>
      <p:sp>
        <p:nvSpPr>
          <p:cNvPr id="17" name="직사각형 16"/>
          <p:cNvSpPr/>
          <p:nvPr/>
        </p:nvSpPr>
        <p:spPr>
          <a:xfrm>
            <a:off x="287524" y="6165304"/>
            <a:ext cx="8568952" cy="288032"/>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r>
              <a:rPr lang="ko-KR" altLang="en-US" sz="900" dirty="0">
                <a:solidFill>
                  <a:srgbClr val="000000"/>
                </a:solidFill>
                <a:latin typeface="휴먼모음T"/>
              </a:rPr>
              <a:t>주</a:t>
            </a:r>
            <a:r>
              <a:rPr lang="en-US" altLang="ko-KR" sz="900" dirty="0">
                <a:solidFill>
                  <a:srgbClr val="000000"/>
                </a:solidFill>
                <a:latin typeface="휴먼모음T"/>
              </a:rPr>
              <a:t>: 1) </a:t>
            </a:r>
            <a:r>
              <a:rPr lang="ko-KR" altLang="en-US" sz="900" dirty="0">
                <a:solidFill>
                  <a:srgbClr val="000000"/>
                </a:solidFill>
                <a:latin typeface="휴먼모음T"/>
              </a:rPr>
              <a:t>매출액</a:t>
            </a:r>
            <a:r>
              <a:rPr lang="en-US" altLang="ko-KR" sz="900" dirty="0">
                <a:solidFill>
                  <a:srgbClr val="000000"/>
                </a:solidFill>
                <a:latin typeface="휴먼모음T"/>
              </a:rPr>
              <a:t>, </a:t>
            </a:r>
            <a:r>
              <a:rPr lang="ko-KR" altLang="en-US" sz="900" dirty="0">
                <a:solidFill>
                  <a:srgbClr val="000000"/>
                </a:solidFill>
                <a:latin typeface="휴먼모음T"/>
              </a:rPr>
              <a:t>영업이익</a:t>
            </a:r>
            <a:r>
              <a:rPr lang="en-US" altLang="ko-KR" sz="900" dirty="0">
                <a:solidFill>
                  <a:srgbClr val="000000"/>
                </a:solidFill>
                <a:latin typeface="휴먼모음T"/>
              </a:rPr>
              <a:t>, </a:t>
            </a:r>
            <a:r>
              <a:rPr lang="ko-KR" altLang="en-US" sz="900" dirty="0">
                <a:solidFill>
                  <a:srgbClr val="000000"/>
                </a:solidFill>
                <a:latin typeface="휴먼모음T"/>
              </a:rPr>
              <a:t>임금</a:t>
            </a:r>
            <a:r>
              <a:rPr lang="en-US" altLang="ko-KR" sz="900" dirty="0">
                <a:solidFill>
                  <a:srgbClr val="000000"/>
                </a:solidFill>
                <a:latin typeface="휴먼모음T"/>
              </a:rPr>
              <a:t>, </a:t>
            </a:r>
            <a:r>
              <a:rPr lang="ko-KR" altLang="en-US" sz="900" dirty="0">
                <a:solidFill>
                  <a:srgbClr val="000000"/>
                </a:solidFill>
                <a:latin typeface="휴먼모음T"/>
              </a:rPr>
              <a:t>경상연구개발비의 단위는 </a:t>
            </a:r>
            <a:r>
              <a:rPr lang="ko-KR" altLang="en-US" sz="900" dirty="0" err="1">
                <a:solidFill>
                  <a:srgbClr val="000000"/>
                </a:solidFill>
                <a:latin typeface="휴먼모음T"/>
              </a:rPr>
              <a:t>백만원</a:t>
            </a:r>
            <a:r>
              <a:rPr lang="en-US" altLang="ko-KR" sz="900" dirty="0">
                <a:solidFill>
                  <a:srgbClr val="000000"/>
                </a:solidFill>
                <a:latin typeface="휴먼모음T"/>
              </a:rPr>
              <a:t>.</a:t>
            </a:r>
          </a:p>
          <a:p>
            <a:r>
              <a:rPr lang="en-US" altLang="ko-KR" sz="900" dirty="0" smtClean="0">
                <a:solidFill>
                  <a:srgbClr val="000000"/>
                </a:solidFill>
                <a:latin typeface="휴먼모음T"/>
              </a:rPr>
              <a:t>   2</a:t>
            </a:r>
            <a:r>
              <a:rPr lang="en-US" altLang="ko-KR" sz="900" dirty="0">
                <a:solidFill>
                  <a:srgbClr val="000000"/>
                </a:solidFill>
                <a:latin typeface="휴먼모음T"/>
              </a:rPr>
              <a:t>) </a:t>
            </a:r>
            <a:r>
              <a:rPr lang="ko-KR" altLang="en-US" sz="900" dirty="0">
                <a:solidFill>
                  <a:srgbClr val="000000"/>
                </a:solidFill>
                <a:latin typeface="휴먼모음T"/>
              </a:rPr>
              <a:t>사업체당 </a:t>
            </a:r>
            <a:r>
              <a:rPr lang="ko-KR" altLang="en-US" sz="900" dirty="0" err="1">
                <a:solidFill>
                  <a:srgbClr val="000000"/>
                </a:solidFill>
                <a:latin typeface="휴먼모음T"/>
              </a:rPr>
              <a:t>업력의</a:t>
            </a:r>
            <a:r>
              <a:rPr lang="ko-KR" altLang="en-US" sz="900" dirty="0">
                <a:solidFill>
                  <a:srgbClr val="000000"/>
                </a:solidFill>
                <a:latin typeface="휴먼모음T"/>
              </a:rPr>
              <a:t> 단위는 년</a:t>
            </a:r>
            <a:r>
              <a:rPr lang="en-US" altLang="ko-KR" sz="900" dirty="0">
                <a:solidFill>
                  <a:srgbClr val="000000"/>
                </a:solidFill>
                <a:latin typeface="휴먼모음T"/>
              </a:rPr>
              <a:t>.</a:t>
            </a:r>
            <a:endParaRPr lang="ko-KR" altLang="en-US" sz="900" dirty="0">
              <a:solidFill>
                <a:srgbClr val="000000"/>
              </a:solidFill>
              <a:latin typeface="휴먼모음T"/>
            </a:endParaRPr>
          </a:p>
          <a:p>
            <a:r>
              <a:rPr lang="en-US" altLang="ko-KR" sz="900" dirty="0" smtClean="0">
                <a:solidFill>
                  <a:srgbClr val="000000"/>
                </a:solidFill>
                <a:latin typeface="휴먼모음T"/>
              </a:rPr>
              <a:t>   3</a:t>
            </a:r>
            <a:r>
              <a:rPr lang="en-US" altLang="ko-KR" sz="900" dirty="0">
                <a:solidFill>
                  <a:srgbClr val="000000"/>
                </a:solidFill>
                <a:latin typeface="휴먼모음T"/>
              </a:rPr>
              <a:t>) 2010</a:t>
            </a:r>
            <a:r>
              <a:rPr lang="ko-KR" altLang="en-US" sz="900" dirty="0">
                <a:solidFill>
                  <a:srgbClr val="000000"/>
                </a:solidFill>
                <a:latin typeface="휴먼모음T"/>
              </a:rPr>
              <a:t>년 </a:t>
            </a:r>
            <a:r>
              <a:rPr lang="ko-KR" altLang="en-US" sz="900" dirty="0" err="1">
                <a:solidFill>
                  <a:srgbClr val="000000"/>
                </a:solidFill>
                <a:latin typeface="휴먼모음T"/>
              </a:rPr>
              <a:t>경제총조사</a:t>
            </a:r>
            <a:r>
              <a:rPr lang="ko-KR" altLang="en-US" sz="900" dirty="0">
                <a:solidFill>
                  <a:srgbClr val="000000"/>
                </a:solidFill>
                <a:latin typeface="휴먼모음T"/>
              </a:rPr>
              <a:t> </a:t>
            </a:r>
            <a:r>
              <a:rPr lang="ko-KR" altLang="en-US" sz="900" dirty="0" err="1">
                <a:solidFill>
                  <a:srgbClr val="000000"/>
                </a:solidFill>
                <a:latin typeface="휴먼모음T"/>
              </a:rPr>
              <a:t>기업체별</a:t>
            </a:r>
            <a:r>
              <a:rPr lang="ko-KR" altLang="en-US" sz="900" dirty="0">
                <a:solidFill>
                  <a:srgbClr val="000000"/>
                </a:solidFill>
                <a:latin typeface="휴먼모음T"/>
              </a:rPr>
              <a:t> 기준</a:t>
            </a:r>
            <a:r>
              <a:rPr lang="en-US" altLang="ko-KR" sz="900" dirty="0">
                <a:solidFill>
                  <a:srgbClr val="000000"/>
                </a:solidFill>
                <a:latin typeface="휴먼모음T"/>
              </a:rPr>
              <a:t>, </a:t>
            </a:r>
            <a:r>
              <a:rPr lang="ko-KR" altLang="en-US" sz="900" dirty="0">
                <a:solidFill>
                  <a:srgbClr val="000000"/>
                </a:solidFill>
                <a:latin typeface="휴먼모음T"/>
              </a:rPr>
              <a:t>종사자기준</a:t>
            </a:r>
            <a:r>
              <a:rPr lang="en-US" altLang="ko-KR" sz="900" dirty="0">
                <a:solidFill>
                  <a:srgbClr val="000000"/>
                </a:solidFill>
                <a:latin typeface="휴먼모음T"/>
              </a:rPr>
              <a:t>, </a:t>
            </a:r>
            <a:r>
              <a:rPr lang="ko-KR" altLang="en-US" sz="900" dirty="0">
                <a:solidFill>
                  <a:srgbClr val="000000"/>
                </a:solidFill>
                <a:latin typeface="휴먼모음T"/>
              </a:rPr>
              <a:t>상한기준</a:t>
            </a:r>
            <a:r>
              <a:rPr lang="en-US" altLang="ko-KR" sz="900" dirty="0">
                <a:solidFill>
                  <a:srgbClr val="000000"/>
                </a:solidFill>
                <a:latin typeface="휴먼모음T"/>
              </a:rPr>
              <a:t>, </a:t>
            </a:r>
            <a:r>
              <a:rPr lang="ko-KR" altLang="en-US" sz="900" dirty="0" err="1">
                <a:solidFill>
                  <a:srgbClr val="000000"/>
                </a:solidFill>
                <a:latin typeface="휴먼모음T"/>
              </a:rPr>
              <a:t>주업종</a:t>
            </a:r>
            <a:r>
              <a:rPr lang="en-US" altLang="ko-KR" sz="900" dirty="0">
                <a:solidFill>
                  <a:srgbClr val="000000"/>
                </a:solidFill>
                <a:latin typeface="휴먼모음T"/>
              </a:rPr>
              <a:t>(</a:t>
            </a:r>
            <a:r>
              <a:rPr lang="ko-KR" altLang="en-US" sz="900" dirty="0" err="1">
                <a:solidFill>
                  <a:srgbClr val="000000"/>
                </a:solidFill>
                <a:latin typeface="휴먼모음T"/>
              </a:rPr>
              <a:t>대분류</a:t>
            </a:r>
            <a:r>
              <a:rPr lang="en-US" altLang="ko-KR" sz="900" dirty="0">
                <a:solidFill>
                  <a:srgbClr val="000000"/>
                </a:solidFill>
                <a:latin typeface="휴먼모음T"/>
              </a:rPr>
              <a:t>)</a:t>
            </a:r>
            <a:r>
              <a:rPr lang="ko-KR" altLang="en-US" sz="900" dirty="0">
                <a:solidFill>
                  <a:srgbClr val="000000"/>
                </a:solidFill>
                <a:latin typeface="휴먼모음T"/>
              </a:rPr>
              <a:t>판정 적용</a:t>
            </a:r>
            <a:r>
              <a:rPr lang="en-US" altLang="ko-KR" sz="900" dirty="0">
                <a:solidFill>
                  <a:srgbClr val="000000"/>
                </a:solidFill>
                <a:latin typeface="휴먼모음T"/>
              </a:rPr>
              <a:t>.</a:t>
            </a:r>
            <a:endParaRPr lang="ko-KR" altLang="en-US" sz="900" dirty="0">
              <a:solidFill>
                <a:srgbClr val="000000"/>
              </a:solidFill>
              <a:latin typeface="휴먼모음T"/>
            </a:endParaRPr>
          </a:p>
        </p:txBody>
      </p:sp>
      <p:sp>
        <p:nvSpPr>
          <p:cNvPr id="8" name="직사각형 7"/>
          <p:cNvSpPr/>
          <p:nvPr/>
        </p:nvSpPr>
        <p:spPr>
          <a:xfrm>
            <a:off x="971600" y="1556792"/>
            <a:ext cx="720080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wrap="square">
            <a:spAutoFit/>
          </a:bodyPr>
          <a:lstStyle/>
          <a:p>
            <a:pPr algn="ctr"/>
            <a:r>
              <a:rPr lang="en-US" altLang="ko-KR" sz="1600" dirty="0">
                <a:solidFill>
                  <a:schemeClr val="tx1"/>
                </a:solidFill>
                <a:latin typeface="휴먼모음T" panose="02030504000101010101" pitchFamily="18" charset="-127"/>
                <a:ea typeface="휴먼모음T" panose="02030504000101010101" pitchFamily="18" charset="-127"/>
              </a:rPr>
              <a:t>2010</a:t>
            </a:r>
            <a:r>
              <a:rPr lang="ko-KR" altLang="en-US" sz="1600" dirty="0">
                <a:solidFill>
                  <a:schemeClr val="tx1"/>
                </a:solidFill>
                <a:latin typeface="휴먼모음T" panose="02030504000101010101" pitchFamily="18" charset="-127"/>
                <a:ea typeface="휴먼모음T" panose="02030504000101010101" pitchFamily="18" charset="-127"/>
              </a:rPr>
              <a:t>년 </a:t>
            </a:r>
            <a:r>
              <a:rPr lang="ko-KR" altLang="en-US" sz="1600" dirty="0" err="1">
                <a:solidFill>
                  <a:schemeClr val="tx1"/>
                </a:solidFill>
                <a:latin typeface="휴먼모음T" panose="02030504000101010101" pitchFamily="18" charset="-127"/>
                <a:ea typeface="휴먼모음T" panose="02030504000101010101" pitchFamily="18" charset="-127"/>
              </a:rPr>
              <a:t>경제총조사</a:t>
            </a:r>
            <a:r>
              <a:rPr lang="ko-KR" altLang="en-US" sz="1600" dirty="0">
                <a:solidFill>
                  <a:schemeClr val="tx1"/>
                </a:solidFill>
                <a:latin typeface="휴먼모음T" panose="02030504000101010101" pitchFamily="18" charset="-127"/>
                <a:ea typeface="휴먼모음T" panose="02030504000101010101" pitchFamily="18" charset="-127"/>
              </a:rPr>
              <a:t> </a:t>
            </a:r>
            <a:r>
              <a:rPr lang="ko-KR" altLang="en-US" sz="1600" dirty="0" smtClean="0">
                <a:solidFill>
                  <a:schemeClr val="tx1"/>
                </a:solidFill>
                <a:latin typeface="휴먼모음T" panose="02030504000101010101" pitchFamily="18" charset="-127"/>
                <a:ea typeface="휴먼모음T" panose="02030504000101010101" pitchFamily="18" charset="-127"/>
              </a:rPr>
              <a:t>제조업 기업⋅</a:t>
            </a:r>
            <a:r>
              <a:rPr lang="ko-KR" altLang="en-US" sz="1600" dirty="0">
                <a:solidFill>
                  <a:schemeClr val="tx1"/>
                </a:solidFill>
                <a:latin typeface="휴먼모음T" panose="02030504000101010101" pitchFamily="18" charset="-127"/>
                <a:ea typeface="휴먼모음T" panose="02030504000101010101" pitchFamily="18" charset="-127"/>
              </a:rPr>
              <a:t>사업체 현황</a:t>
            </a:r>
          </a:p>
        </p:txBody>
      </p:sp>
      <p:sp>
        <p:nvSpPr>
          <p:cNvPr id="9" name="Slide Number Placeholder 3"/>
          <p:cNvSpPr>
            <a:spLocks noGrp="1"/>
          </p:cNvSpPr>
          <p:nvPr>
            <p:ph type="sldNum" sz="quarter" idx="12"/>
          </p:nvPr>
        </p:nvSpPr>
        <p:spPr>
          <a:xfrm>
            <a:off x="7380312" y="6453336"/>
            <a:ext cx="1763688" cy="268139"/>
          </a:xfrm>
        </p:spPr>
        <p:txBody>
          <a:bodyPr/>
          <a:lstStyle/>
          <a:p>
            <a:pPr>
              <a:defRPr/>
            </a:pPr>
            <a:fld id="{0F44D48D-D7FC-4BF8-80E9-F488B0750D02}" type="slidenum">
              <a:rPr lang="en-US" altLang="en-US" smtClean="0"/>
              <a:pPr>
                <a:defRPr/>
              </a:pPr>
              <a:t>7</a:t>
            </a:fld>
            <a:endParaRPr lang="en-US" altLang="en-US" dirty="0"/>
          </a:p>
        </p:txBody>
      </p:sp>
    </p:spTree>
    <p:extLst>
      <p:ext uri="{BB962C8B-B14F-4D97-AF65-F5344CB8AC3E}">
        <p14:creationId xmlns:p14="http://schemas.microsoft.com/office/powerpoint/2010/main" val="21215696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제목 10"/>
          <p:cNvSpPr>
            <a:spLocks noGrp="1"/>
          </p:cNvSpPr>
          <p:nvPr>
            <p:ph type="title"/>
          </p:nvPr>
        </p:nvSpPr>
        <p:spPr/>
        <p:txBody>
          <a:bodyPr/>
          <a:lstStyle/>
          <a:p>
            <a:r>
              <a:rPr lang="ko-KR" altLang="en-US" dirty="0" smtClean="0"/>
              <a:t>한국의 </a:t>
            </a:r>
            <a:r>
              <a:rPr lang="ko-KR" altLang="en-US" dirty="0"/>
              <a:t>기업 생태계</a:t>
            </a:r>
            <a:r>
              <a:rPr lang="en-US" altLang="ko-KR" dirty="0"/>
              <a:t>: 2010</a:t>
            </a:r>
            <a:r>
              <a:rPr lang="ko-KR" altLang="en-US" dirty="0"/>
              <a:t>년</a:t>
            </a:r>
          </a:p>
        </p:txBody>
      </p:sp>
      <p:graphicFrame>
        <p:nvGraphicFramePr>
          <p:cNvPr id="15" name="표 14"/>
          <p:cNvGraphicFramePr>
            <a:graphicFrameLocks noGrp="1"/>
          </p:cNvGraphicFramePr>
          <p:nvPr>
            <p:extLst>
              <p:ext uri="{D42A27DB-BD31-4B8C-83A1-F6EECF244321}">
                <p14:modId xmlns:p14="http://schemas.microsoft.com/office/powerpoint/2010/main" val="3986908596"/>
              </p:ext>
            </p:extLst>
          </p:nvPr>
        </p:nvGraphicFramePr>
        <p:xfrm>
          <a:off x="972001" y="1984598"/>
          <a:ext cx="7200001" cy="3676650"/>
        </p:xfrm>
        <a:graphic>
          <a:graphicData uri="http://schemas.openxmlformats.org/drawingml/2006/table">
            <a:tbl>
              <a:tblPr/>
              <a:tblGrid>
                <a:gridCol w="1243165"/>
                <a:gridCol w="1489209"/>
                <a:gridCol w="1489209"/>
                <a:gridCol w="1489209"/>
                <a:gridCol w="1489209"/>
              </a:tblGrid>
              <a:tr h="209550">
                <a:tc>
                  <a:txBody>
                    <a:bodyPr/>
                    <a:lstStyle/>
                    <a:p>
                      <a:pPr algn="ctr" fontAlgn="ctr"/>
                      <a:r>
                        <a:rPr lang="ko-KR" altLang="en-US" sz="1000" b="0" i="0" u="none" strike="noStrike" dirty="0">
                          <a:solidFill>
                            <a:srgbClr val="000000"/>
                          </a:solidFill>
                          <a:effectLst/>
                          <a:latin typeface="+mn-ea"/>
                          <a:ea typeface="+mn-ea"/>
                        </a:rPr>
                        <a:t>  </a:t>
                      </a:r>
                    </a:p>
                  </a:txBody>
                  <a:tcPr marL="9525" marR="9525" marT="9525"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rgbClr val="D8D8D8"/>
                    </a:solidFill>
                  </a:tcPr>
                </a:tc>
                <a:tc gridSpan="4">
                  <a:txBody>
                    <a:bodyPr/>
                    <a:lstStyle/>
                    <a:p>
                      <a:pPr algn="ctr" fontAlgn="ctr"/>
                      <a:r>
                        <a:rPr lang="ko-KR" altLang="en-US" sz="1000" b="0" i="0" u="none" strike="noStrike">
                          <a:solidFill>
                            <a:srgbClr val="000000"/>
                          </a:solidFill>
                          <a:effectLst/>
                          <a:latin typeface="+mn-ea"/>
                          <a:ea typeface="+mn-ea"/>
                        </a:rPr>
                        <a:t>서비스업</a:t>
                      </a:r>
                      <a:r>
                        <a:rPr lang="en-US" altLang="ko-KR" sz="1000" b="0" i="0" u="none" strike="noStrike">
                          <a:solidFill>
                            <a:srgbClr val="000000"/>
                          </a:solidFill>
                          <a:effectLst/>
                          <a:latin typeface="+mn-ea"/>
                          <a:ea typeface="+mn-ea"/>
                        </a:rPr>
                        <a:t>(9</a:t>
                      </a:r>
                      <a:r>
                        <a:rPr lang="ko-KR" altLang="en-US" sz="1000" b="0" i="0" u="none" strike="noStrike">
                          <a:solidFill>
                            <a:srgbClr val="000000"/>
                          </a:solidFill>
                          <a:effectLst/>
                          <a:latin typeface="+mn-ea"/>
                          <a:ea typeface="+mn-ea"/>
                        </a:rPr>
                        <a:t>차 표준산업분류 대분류 기준 </a:t>
                      </a:r>
                      <a:r>
                        <a:rPr lang="en-US" sz="1000" b="0" i="0" u="none" strike="noStrike">
                          <a:solidFill>
                            <a:srgbClr val="000000"/>
                          </a:solidFill>
                          <a:effectLst/>
                          <a:latin typeface="+mn-ea"/>
                          <a:ea typeface="+mn-ea"/>
                        </a:rPr>
                        <a:t>E, G, H, I, J, K, L, M, N, P, Q, R, S)</a:t>
                      </a:r>
                    </a:p>
                  </a:txBody>
                  <a:tcPr marL="9525" marR="9525" marT="9525"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r>
              <a:tr h="209550">
                <a:tc>
                  <a:txBody>
                    <a:bodyPr/>
                    <a:lstStyle/>
                    <a:p>
                      <a:pPr algn="ctr" fontAlgn="ctr"/>
                      <a:r>
                        <a:rPr lang="ko-KR" altLang="en-US" sz="1000" b="0" i="0" u="none" strike="noStrike">
                          <a:solidFill>
                            <a:srgbClr val="000000"/>
                          </a:solidFill>
                          <a:effectLst/>
                          <a:latin typeface="+mn-ea"/>
                          <a:ea typeface="+mn-e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r>
                        <a:rPr lang="ko-KR" altLang="en-US" sz="1000" b="0" i="0" u="none" strike="noStrike">
                          <a:solidFill>
                            <a:srgbClr val="000000"/>
                          </a:solidFill>
                          <a:effectLst/>
                          <a:latin typeface="+mn-ea"/>
                          <a:ea typeface="+mn-ea"/>
                        </a:rPr>
                        <a:t>대기업</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r>
                        <a:rPr lang="ko-KR" altLang="en-US" sz="1000" b="0" i="0" u="none" strike="noStrike" dirty="0" smtClean="0">
                          <a:solidFill>
                            <a:srgbClr val="000000"/>
                          </a:solidFill>
                          <a:effectLst/>
                          <a:latin typeface="+mn-ea"/>
                          <a:ea typeface="+mn-ea"/>
                        </a:rPr>
                        <a:t>핵심중소기업</a:t>
                      </a:r>
                      <a:endParaRPr lang="ko-KR" altLang="en-US" sz="1000" b="0"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r>
                        <a:rPr lang="ko-KR" altLang="en-US" sz="1000" b="0" i="0" u="none" strike="noStrike" dirty="0">
                          <a:solidFill>
                            <a:srgbClr val="000000"/>
                          </a:solidFill>
                          <a:effectLst/>
                          <a:latin typeface="+mn-ea"/>
                          <a:ea typeface="+mn-ea"/>
                        </a:rPr>
                        <a:t>소상공인</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r>
                        <a:rPr lang="ko-KR" altLang="en-US" sz="1000" b="0" i="0" u="none" strike="noStrike">
                          <a:solidFill>
                            <a:srgbClr val="000000"/>
                          </a:solidFill>
                          <a:effectLst/>
                          <a:latin typeface="+mn-ea"/>
                          <a:ea typeface="+mn-ea"/>
                        </a:rPr>
                        <a:t>전체</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r>
              <a:tr h="209550">
                <a:tc>
                  <a:txBody>
                    <a:bodyPr/>
                    <a:lstStyle/>
                    <a:p>
                      <a:pPr algn="ctr" fontAlgn="ctr"/>
                      <a:r>
                        <a:rPr lang="ko-KR" altLang="en-US" sz="1000" b="0" i="0" u="none" strike="noStrike" dirty="0" smtClean="0">
                          <a:solidFill>
                            <a:srgbClr val="000000"/>
                          </a:solidFill>
                          <a:effectLst/>
                          <a:latin typeface="+mn-ea"/>
                          <a:ea typeface="+mn-ea"/>
                        </a:rPr>
                        <a:t>기업 </a:t>
                      </a:r>
                      <a:r>
                        <a:rPr lang="ko-KR" altLang="en-US" sz="1000" b="0" i="0" u="none" strike="noStrike" dirty="0">
                          <a:solidFill>
                            <a:srgbClr val="000000"/>
                          </a:solidFill>
                          <a:effectLst/>
                          <a:latin typeface="+mn-ea"/>
                          <a:ea typeface="+mn-ea"/>
                        </a:rPr>
                        <a:t>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3,588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182,154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2,560,153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2,745,895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9550">
                <a:tc>
                  <a:txBody>
                    <a:bodyPr/>
                    <a:lstStyle/>
                    <a:p>
                      <a:pPr algn="ctr" fontAlgn="ctr"/>
                      <a:r>
                        <a:rPr lang="ko-KR" altLang="en-US" sz="1000" b="0" i="0" u="none" strike="noStrike">
                          <a:solidFill>
                            <a:srgbClr val="000000"/>
                          </a:solidFill>
                          <a:effectLst/>
                          <a:latin typeface="+mn-ea"/>
                          <a:ea typeface="+mn-ea"/>
                        </a:rPr>
                        <a:t>사업체 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64,198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242,811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2,593,043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2,900,052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9550">
                <a:tc>
                  <a:txBody>
                    <a:bodyPr/>
                    <a:lstStyle/>
                    <a:p>
                      <a:pPr algn="ctr" fontAlgn="ctr"/>
                      <a:r>
                        <a:rPr lang="ko-KR" altLang="en-US" sz="1000" b="0" i="0" u="none" strike="noStrike">
                          <a:solidFill>
                            <a:srgbClr val="000000"/>
                          </a:solidFill>
                          <a:effectLst/>
                          <a:latin typeface="+mn-ea"/>
                          <a:ea typeface="+mn-ea"/>
                        </a:rPr>
                        <a:t>매출액</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1,268,080,897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600,586,760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391,646,712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2,260,314,369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9550">
                <a:tc>
                  <a:txBody>
                    <a:bodyPr/>
                    <a:lstStyle/>
                    <a:p>
                      <a:pPr algn="ctr" fontAlgn="ctr"/>
                      <a:r>
                        <a:rPr lang="ko-KR" altLang="en-US" sz="1000" b="0" i="0" u="none" strike="noStrike">
                          <a:solidFill>
                            <a:srgbClr val="000000"/>
                          </a:solidFill>
                          <a:effectLst/>
                          <a:latin typeface="+mn-ea"/>
                          <a:ea typeface="+mn-ea"/>
                        </a:rPr>
                        <a:t>영업이익</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74,664,359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30,417,655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70,437,212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175,519,226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상용근로자 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1,972,631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3,368,443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1,075,435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6,416,509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9550">
                <a:tc>
                  <a:txBody>
                    <a:bodyPr/>
                    <a:lstStyle/>
                    <a:p>
                      <a:pPr algn="ctr" fontAlgn="ctr"/>
                      <a:r>
                        <a:rPr lang="ko-KR" altLang="en-US" sz="1000" b="0" i="0" u="none" strike="noStrike">
                          <a:solidFill>
                            <a:srgbClr val="000000"/>
                          </a:solidFill>
                          <a:effectLst/>
                          <a:latin typeface="+mn-ea"/>
                          <a:ea typeface="+mn-ea"/>
                        </a:rPr>
                        <a:t>상용임금총액</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74,826,387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92,155,391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18,674,926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185,656,704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상용 인당 임금</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37.932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27.358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17.365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28.934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9550">
                <a:tc>
                  <a:txBody>
                    <a:bodyPr/>
                    <a:lstStyle/>
                    <a:p>
                      <a:pPr algn="ctr" fontAlgn="ctr"/>
                      <a:r>
                        <a:rPr lang="ko-KR" altLang="en-US" sz="1000" b="0" i="0" u="none" strike="noStrike">
                          <a:solidFill>
                            <a:srgbClr val="000000"/>
                          </a:solidFill>
                          <a:effectLst/>
                          <a:latin typeface="+mn-ea"/>
                          <a:ea typeface="+mn-ea"/>
                        </a:rPr>
                        <a:t>종사자 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2,537,360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4,023,681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5,390,091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11,951,132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종사자 임금 총액</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77,900,475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96,713,614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26,515,740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201,129,829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종사자 인당 임금</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30.701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24.036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4.919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16.829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종사자 인당 이익</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29.426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7.56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13.068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14.686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경상연구개발비</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2,973,784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2,138,266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195,099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5,307,149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사업체당 업력</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14.32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11.39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7.03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7.56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bl>
          </a:graphicData>
        </a:graphic>
      </p:graphicFrame>
      <p:sp>
        <p:nvSpPr>
          <p:cNvPr id="17" name="직사각형 16"/>
          <p:cNvSpPr/>
          <p:nvPr/>
        </p:nvSpPr>
        <p:spPr>
          <a:xfrm>
            <a:off x="287524" y="6165304"/>
            <a:ext cx="8568952" cy="288032"/>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r>
              <a:rPr lang="ko-KR" altLang="en-US" sz="900" dirty="0">
                <a:solidFill>
                  <a:srgbClr val="000000"/>
                </a:solidFill>
                <a:latin typeface="휴먼모음T"/>
              </a:rPr>
              <a:t>주</a:t>
            </a:r>
            <a:r>
              <a:rPr lang="en-US" altLang="ko-KR" sz="900" dirty="0">
                <a:solidFill>
                  <a:srgbClr val="000000"/>
                </a:solidFill>
                <a:latin typeface="휴먼모음T"/>
              </a:rPr>
              <a:t>: 1) </a:t>
            </a:r>
            <a:r>
              <a:rPr lang="ko-KR" altLang="en-US" sz="900" dirty="0">
                <a:solidFill>
                  <a:srgbClr val="000000"/>
                </a:solidFill>
                <a:latin typeface="휴먼모음T"/>
              </a:rPr>
              <a:t>매출액</a:t>
            </a:r>
            <a:r>
              <a:rPr lang="en-US" altLang="ko-KR" sz="900" dirty="0">
                <a:solidFill>
                  <a:srgbClr val="000000"/>
                </a:solidFill>
                <a:latin typeface="휴먼모음T"/>
              </a:rPr>
              <a:t>, </a:t>
            </a:r>
            <a:r>
              <a:rPr lang="ko-KR" altLang="en-US" sz="900" dirty="0">
                <a:solidFill>
                  <a:srgbClr val="000000"/>
                </a:solidFill>
                <a:latin typeface="휴먼모음T"/>
              </a:rPr>
              <a:t>영업이익</a:t>
            </a:r>
            <a:r>
              <a:rPr lang="en-US" altLang="ko-KR" sz="900" dirty="0">
                <a:solidFill>
                  <a:srgbClr val="000000"/>
                </a:solidFill>
                <a:latin typeface="휴먼모음T"/>
              </a:rPr>
              <a:t>, </a:t>
            </a:r>
            <a:r>
              <a:rPr lang="ko-KR" altLang="en-US" sz="900" dirty="0">
                <a:solidFill>
                  <a:srgbClr val="000000"/>
                </a:solidFill>
                <a:latin typeface="휴먼모음T"/>
              </a:rPr>
              <a:t>임금</a:t>
            </a:r>
            <a:r>
              <a:rPr lang="en-US" altLang="ko-KR" sz="900" dirty="0">
                <a:solidFill>
                  <a:srgbClr val="000000"/>
                </a:solidFill>
                <a:latin typeface="휴먼모음T"/>
              </a:rPr>
              <a:t>, </a:t>
            </a:r>
            <a:r>
              <a:rPr lang="ko-KR" altLang="en-US" sz="900" dirty="0">
                <a:solidFill>
                  <a:srgbClr val="000000"/>
                </a:solidFill>
                <a:latin typeface="휴먼모음T"/>
              </a:rPr>
              <a:t>경상연구개발비의 단위는 </a:t>
            </a:r>
            <a:r>
              <a:rPr lang="ko-KR" altLang="en-US" sz="900" dirty="0" err="1">
                <a:solidFill>
                  <a:srgbClr val="000000"/>
                </a:solidFill>
                <a:latin typeface="휴먼모음T"/>
              </a:rPr>
              <a:t>백만원</a:t>
            </a:r>
            <a:r>
              <a:rPr lang="en-US" altLang="ko-KR" sz="900" dirty="0">
                <a:solidFill>
                  <a:srgbClr val="000000"/>
                </a:solidFill>
                <a:latin typeface="휴먼모음T"/>
              </a:rPr>
              <a:t>.</a:t>
            </a:r>
          </a:p>
          <a:p>
            <a:r>
              <a:rPr lang="en-US" altLang="ko-KR" sz="900" dirty="0" smtClean="0">
                <a:solidFill>
                  <a:srgbClr val="000000"/>
                </a:solidFill>
                <a:latin typeface="휴먼모음T"/>
              </a:rPr>
              <a:t>   2</a:t>
            </a:r>
            <a:r>
              <a:rPr lang="en-US" altLang="ko-KR" sz="900" dirty="0">
                <a:solidFill>
                  <a:srgbClr val="000000"/>
                </a:solidFill>
                <a:latin typeface="휴먼모음T"/>
              </a:rPr>
              <a:t>) </a:t>
            </a:r>
            <a:r>
              <a:rPr lang="ko-KR" altLang="en-US" sz="900" dirty="0">
                <a:solidFill>
                  <a:srgbClr val="000000"/>
                </a:solidFill>
                <a:latin typeface="휴먼모음T"/>
              </a:rPr>
              <a:t>사업체당 </a:t>
            </a:r>
            <a:r>
              <a:rPr lang="ko-KR" altLang="en-US" sz="900" dirty="0" err="1">
                <a:solidFill>
                  <a:srgbClr val="000000"/>
                </a:solidFill>
                <a:latin typeface="휴먼모음T"/>
              </a:rPr>
              <a:t>업력의</a:t>
            </a:r>
            <a:r>
              <a:rPr lang="ko-KR" altLang="en-US" sz="900" dirty="0">
                <a:solidFill>
                  <a:srgbClr val="000000"/>
                </a:solidFill>
                <a:latin typeface="휴먼모음T"/>
              </a:rPr>
              <a:t> 단위는 년</a:t>
            </a:r>
            <a:r>
              <a:rPr lang="en-US" altLang="ko-KR" sz="900" dirty="0">
                <a:solidFill>
                  <a:srgbClr val="000000"/>
                </a:solidFill>
                <a:latin typeface="휴먼모음T"/>
              </a:rPr>
              <a:t>.</a:t>
            </a:r>
            <a:endParaRPr lang="ko-KR" altLang="en-US" sz="900" dirty="0">
              <a:solidFill>
                <a:srgbClr val="000000"/>
              </a:solidFill>
              <a:latin typeface="휴먼모음T"/>
            </a:endParaRPr>
          </a:p>
          <a:p>
            <a:r>
              <a:rPr lang="en-US" altLang="ko-KR" sz="900" dirty="0" smtClean="0">
                <a:solidFill>
                  <a:srgbClr val="000000"/>
                </a:solidFill>
                <a:latin typeface="휴먼모음T"/>
              </a:rPr>
              <a:t>   3</a:t>
            </a:r>
            <a:r>
              <a:rPr lang="en-US" altLang="ko-KR" sz="900" dirty="0">
                <a:solidFill>
                  <a:srgbClr val="000000"/>
                </a:solidFill>
                <a:latin typeface="휴먼모음T"/>
              </a:rPr>
              <a:t>) 2010</a:t>
            </a:r>
            <a:r>
              <a:rPr lang="ko-KR" altLang="en-US" sz="900" dirty="0">
                <a:solidFill>
                  <a:srgbClr val="000000"/>
                </a:solidFill>
                <a:latin typeface="휴먼모음T"/>
              </a:rPr>
              <a:t>년 </a:t>
            </a:r>
            <a:r>
              <a:rPr lang="ko-KR" altLang="en-US" sz="900" dirty="0" err="1">
                <a:solidFill>
                  <a:srgbClr val="000000"/>
                </a:solidFill>
                <a:latin typeface="휴먼모음T"/>
              </a:rPr>
              <a:t>경제총조사</a:t>
            </a:r>
            <a:r>
              <a:rPr lang="ko-KR" altLang="en-US" sz="900" dirty="0">
                <a:solidFill>
                  <a:srgbClr val="000000"/>
                </a:solidFill>
                <a:latin typeface="휴먼모음T"/>
              </a:rPr>
              <a:t> </a:t>
            </a:r>
            <a:r>
              <a:rPr lang="ko-KR" altLang="en-US" sz="900" dirty="0" err="1">
                <a:solidFill>
                  <a:srgbClr val="000000"/>
                </a:solidFill>
                <a:latin typeface="휴먼모음T"/>
              </a:rPr>
              <a:t>기업체별</a:t>
            </a:r>
            <a:r>
              <a:rPr lang="ko-KR" altLang="en-US" sz="900" dirty="0">
                <a:solidFill>
                  <a:srgbClr val="000000"/>
                </a:solidFill>
                <a:latin typeface="휴먼모음T"/>
              </a:rPr>
              <a:t> 기준</a:t>
            </a:r>
            <a:r>
              <a:rPr lang="en-US" altLang="ko-KR" sz="900" dirty="0">
                <a:solidFill>
                  <a:srgbClr val="000000"/>
                </a:solidFill>
                <a:latin typeface="휴먼모음T"/>
              </a:rPr>
              <a:t>, </a:t>
            </a:r>
            <a:r>
              <a:rPr lang="ko-KR" altLang="en-US" sz="900" dirty="0">
                <a:solidFill>
                  <a:srgbClr val="000000"/>
                </a:solidFill>
                <a:latin typeface="휴먼모음T"/>
              </a:rPr>
              <a:t>종사자기준</a:t>
            </a:r>
            <a:r>
              <a:rPr lang="en-US" altLang="ko-KR" sz="900" dirty="0">
                <a:solidFill>
                  <a:srgbClr val="000000"/>
                </a:solidFill>
                <a:latin typeface="휴먼모음T"/>
              </a:rPr>
              <a:t>, </a:t>
            </a:r>
            <a:r>
              <a:rPr lang="ko-KR" altLang="en-US" sz="900" dirty="0">
                <a:solidFill>
                  <a:srgbClr val="000000"/>
                </a:solidFill>
                <a:latin typeface="휴먼모음T"/>
              </a:rPr>
              <a:t>상한기준</a:t>
            </a:r>
            <a:r>
              <a:rPr lang="en-US" altLang="ko-KR" sz="900" dirty="0">
                <a:solidFill>
                  <a:srgbClr val="000000"/>
                </a:solidFill>
                <a:latin typeface="휴먼모음T"/>
              </a:rPr>
              <a:t>, </a:t>
            </a:r>
            <a:r>
              <a:rPr lang="ko-KR" altLang="en-US" sz="900" dirty="0" err="1">
                <a:solidFill>
                  <a:srgbClr val="000000"/>
                </a:solidFill>
                <a:latin typeface="휴먼모음T"/>
              </a:rPr>
              <a:t>주업종</a:t>
            </a:r>
            <a:r>
              <a:rPr lang="en-US" altLang="ko-KR" sz="900" dirty="0">
                <a:solidFill>
                  <a:srgbClr val="000000"/>
                </a:solidFill>
                <a:latin typeface="휴먼모음T"/>
              </a:rPr>
              <a:t>(</a:t>
            </a:r>
            <a:r>
              <a:rPr lang="ko-KR" altLang="en-US" sz="900" dirty="0" err="1">
                <a:solidFill>
                  <a:srgbClr val="000000"/>
                </a:solidFill>
                <a:latin typeface="휴먼모음T"/>
              </a:rPr>
              <a:t>대분류</a:t>
            </a:r>
            <a:r>
              <a:rPr lang="en-US" altLang="ko-KR" sz="900" dirty="0">
                <a:solidFill>
                  <a:srgbClr val="000000"/>
                </a:solidFill>
                <a:latin typeface="휴먼모음T"/>
              </a:rPr>
              <a:t>)</a:t>
            </a:r>
            <a:r>
              <a:rPr lang="ko-KR" altLang="en-US" sz="900" dirty="0">
                <a:solidFill>
                  <a:srgbClr val="000000"/>
                </a:solidFill>
                <a:latin typeface="휴먼모음T"/>
              </a:rPr>
              <a:t>판정 적용</a:t>
            </a:r>
            <a:r>
              <a:rPr lang="en-US" altLang="ko-KR" sz="900" dirty="0">
                <a:solidFill>
                  <a:srgbClr val="000000"/>
                </a:solidFill>
                <a:latin typeface="휴먼모음T"/>
              </a:rPr>
              <a:t>.</a:t>
            </a:r>
            <a:endParaRPr lang="ko-KR" altLang="en-US" sz="900" dirty="0">
              <a:solidFill>
                <a:srgbClr val="000000"/>
              </a:solidFill>
              <a:latin typeface="휴먼모음T"/>
            </a:endParaRPr>
          </a:p>
        </p:txBody>
      </p:sp>
      <p:sp>
        <p:nvSpPr>
          <p:cNvPr id="8" name="직사각형 7"/>
          <p:cNvSpPr/>
          <p:nvPr/>
        </p:nvSpPr>
        <p:spPr>
          <a:xfrm>
            <a:off x="971600" y="1556792"/>
            <a:ext cx="720080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wrap="square">
            <a:spAutoFit/>
          </a:bodyPr>
          <a:lstStyle/>
          <a:p>
            <a:pPr algn="ctr"/>
            <a:r>
              <a:rPr lang="en-US" altLang="ko-KR" sz="1600" dirty="0">
                <a:solidFill>
                  <a:schemeClr val="tx1"/>
                </a:solidFill>
                <a:latin typeface="휴먼모음T" panose="02030504000101010101" pitchFamily="18" charset="-127"/>
                <a:ea typeface="휴먼모음T" panose="02030504000101010101" pitchFamily="18" charset="-127"/>
              </a:rPr>
              <a:t>2010</a:t>
            </a:r>
            <a:r>
              <a:rPr lang="ko-KR" altLang="en-US" sz="1600" dirty="0">
                <a:solidFill>
                  <a:schemeClr val="tx1"/>
                </a:solidFill>
                <a:latin typeface="휴먼모음T" panose="02030504000101010101" pitchFamily="18" charset="-127"/>
                <a:ea typeface="휴먼모음T" panose="02030504000101010101" pitchFamily="18" charset="-127"/>
              </a:rPr>
              <a:t>년 </a:t>
            </a:r>
            <a:r>
              <a:rPr lang="ko-KR" altLang="en-US" sz="1600" dirty="0" err="1">
                <a:solidFill>
                  <a:schemeClr val="tx1"/>
                </a:solidFill>
                <a:latin typeface="휴먼모음T" panose="02030504000101010101" pitchFamily="18" charset="-127"/>
                <a:ea typeface="휴먼모음T" panose="02030504000101010101" pitchFamily="18" charset="-127"/>
              </a:rPr>
              <a:t>경제총조사</a:t>
            </a:r>
            <a:r>
              <a:rPr lang="ko-KR" altLang="en-US" sz="1600" dirty="0">
                <a:solidFill>
                  <a:schemeClr val="tx1"/>
                </a:solidFill>
                <a:latin typeface="휴먼모음T" panose="02030504000101010101" pitchFamily="18" charset="-127"/>
                <a:ea typeface="휴먼모음T" panose="02030504000101010101" pitchFamily="18" charset="-127"/>
              </a:rPr>
              <a:t> </a:t>
            </a:r>
            <a:r>
              <a:rPr lang="ko-KR" altLang="en-US" sz="1600" dirty="0" smtClean="0">
                <a:solidFill>
                  <a:schemeClr val="tx1"/>
                </a:solidFill>
                <a:latin typeface="휴먼모음T" panose="02030504000101010101" pitchFamily="18" charset="-127"/>
                <a:ea typeface="휴먼모음T" panose="02030504000101010101" pitchFamily="18" charset="-127"/>
              </a:rPr>
              <a:t>서비스업 기업⋅</a:t>
            </a:r>
            <a:r>
              <a:rPr lang="ko-KR" altLang="en-US" sz="1600" dirty="0">
                <a:solidFill>
                  <a:schemeClr val="tx1"/>
                </a:solidFill>
                <a:latin typeface="휴먼모음T" panose="02030504000101010101" pitchFamily="18" charset="-127"/>
                <a:ea typeface="휴먼모음T" panose="02030504000101010101" pitchFamily="18" charset="-127"/>
              </a:rPr>
              <a:t>사업체 현황</a:t>
            </a:r>
          </a:p>
        </p:txBody>
      </p:sp>
      <p:sp>
        <p:nvSpPr>
          <p:cNvPr id="7" name="Slide Number Placeholder 3"/>
          <p:cNvSpPr>
            <a:spLocks noGrp="1"/>
          </p:cNvSpPr>
          <p:nvPr>
            <p:ph type="sldNum" sz="quarter" idx="12"/>
          </p:nvPr>
        </p:nvSpPr>
        <p:spPr>
          <a:xfrm>
            <a:off x="7380312" y="6453336"/>
            <a:ext cx="1763688" cy="268139"/>
          </a:xfrm>
        </p:spPr>
        <p:txBody>
          <a:bodyPr/>
          <a:lstStyle/>
          <a:p>
            <a:pPr>
              <a:defRPr/>
            </a:pPr>
            <a:fld id="{0F44D48D-D7FC-4BF8-80E9-F488B0750D02}" type="slidenum">
              <a:rPr lang="en-US" altLang="en-US" smtClean="0"/>
              <a:pPr>
                <a:defRPr/>
              </a:pPr>
              <a:t>8</a:t>
            </a:fld>
            <a:endParaRPr lang="en-US" altLang="en-US" dirty="0"/>
          </a:p>
        </p:txBody>
      </p:sp>
    </p:spTree>
    <p:extLst>
      <p:ext uri="{BB962C8B-B14F-4D97-AF65-F5344CB8AC3E}">
        <p14:creationId xmlns:p14="http://schemas.microsoft.com/office/powerpoint/2010/main" val="39541504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제목 10"/>
          <p:cNvSpPr>
            <a:spLocks noGrp="1"/>
          </p:cNvSpPr>
          <p:nvPr>
            <p:ph type="title"/>
          </p:nvPr>
        </p:nvSpPr>
        <p:spPr/>
        <p:txBody>
          <a:bodyPr/>
          <a:lstStyle/>
          <a:p>
            <a:r>
              <a:rPr lang="ko-KR" altLang="en-US" dirty="0" smtClean="0"/>
              <a:t>한국의 </a:t>
            </a:r>
            <a:r>
              <a:rPr lang="ko-KR" altLang="en-US" dirty="0"/>
              <a:t>기업 생태계</a:t>
            </a:r>
            <a:r>
              <a:rPr lang="en-US" altLang="ko-KR" dirty="0"/>
              <a:t>: 2010</a:t>
            </a:r>
            <a:r>
              <a:rPr lang="ko-KR" altLang="en-US" dirty="0"/>
              <a:t>년</a:t>
            </a:r>
          </a:p>
        </p:txBody>
      </p:sp>
      <p:graphicFrame>
        <p:nvGraphicFramePr>
          <p:cNvPr id="15" name="표 14"/>
          <p:cNvGraphicFramePr>
            <a:graphicFrameLocks noGrp="1"/>
          </p:cNvGraphicFramePr>
          <p:nvPr>
            <p:extLst>
              <p:ext uri="{D42A27DB-BD31-4B8C-83A1-F6EECF244321}">
                <p14:modId xmlns:p14="http://schemas.microsoft.com/office/powerpoint/2010/main" val="825068218"/>
              </p:ext>
            </p:extLst>
          </p:nvPr>
        </p:nvGraphicFramePr>
        <p:xfrm>
          <a:off x="972001" y="1984598"/>
          <a:ext cx="7200001" cy="3676650"/>
        </p:xfrm>
        <a:graphic>
          <a:graphicData uri="http://schemas.openxmlformats.org/drawingml/2006/table">
            <a:tbl>
              <a:tblPr/>
              <a:tblGrid>
                <a:gridCol w="1243165"/>
                <a:gridCol w="1489209"/>
                <a:gridCol w="1489209"/>
                <a:gridCol w="1489209"/>
                <a:gridCol w="1489209"/>
              </a:tblGrid>
              <a:tr h="209550">
                <a:tc>
                  <a:txBody>
                    <a:bodyPr/>
                    <a:lstStyle/>
                    <a:p>
                      <a:pPr algn="ctr" fontAlgn="ctr"/>
                      <a:r>
                        <a:rPr lang="ko-KR" altLang="en-US" sz="1000" b="0" i="0" u="none" strike="noStrike" dirty="0">
                          <a:solidFill>
                            <a:srgbClr val="000000"/>
                          </a:solidFill>
                          <a:effectLst/>
                          <a:latin typeface="+mn-ea"/>
                          <a:ea typeface="+mn-ea"/>
                        </a:rPr>
                        <a:t>  </a:t>
                      </a:r>
                    </a:p>
                  </a:txBody>
                  <a:tcPr marL="9525" marR="9525" marT="9525"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rgbClr val="D8D8D8"/>
                    </a:solidFill>
                  </a:tcPr>
                </a:tc>
                <a:tc gridSpan="4">
                  <a:txBody>
                    <a:bodyPr/>
                    <a:lstStyle/>
                    <a:p>
                      <a:pPr algn="ctr" fontAlgn="ctr"/>
                      <a:r>
                        <a:rPr lang="ko-KR" altLang="en-US" sz="1000" b="0" i="0" u="none" strike="noStrike" dirty="0" smtClean="0">
                          <a:solidFill>
                            <a:srgbClr val="000000"/>
                          </a:solidFill>
                          <a:effectLst/>
                          <a:latin typeface="+mn-ea"/>
                          <a:ea typeface="+mn-ea"/>
                        </a:rPr>
                        <a:t>기타산업</a:t>
                      </a:r>
                      <a:r>
                        <a:rPr lang="en-US" altLang="ko-KR" sz="1000" b="0" i="0" u="none" strike="noStrike" dirty="0" smtClean="0">
                          <a:solidFill>
                            <a:srgbClr val="000000"/>
                          </a:solidFill>
                          <a:effectLst/>
                          <a:latin typeface="+mn-ea"/>
                          <a:ea typeface="+mn-ea"/>
                        </a:rPr>
                        <a:t>(</a:t>
                      </a:r>
                      <a:r>
                        <a:rPr lang="en-US" altLang="ko-KR" sz="1000" b="0" i="0" u="none" strike="noStrike" dirty="0">
                          <a:solidFill>
                            <a:srgbClr val="000000"/>
                          </a:solidFill>
                          <a:effectLst/>
                          <a:latin typeface="+mn-ea"/>
                          <a:ea typeface="+mn-ea"/>
                        </a:rPr>
                        <a:t>9</a:t>
                      </a:r>
                      <a:r>
                        <a:rPr lang="ko-KR" altLang="en-US" sz="1000" b="0" i="0" u="none" strike="noStrike" dirty="0">
                          <a:solidFill>
                            <a:srgbClr val="000000"/>
                          </a:solidFill>
                          <a:effectLst/>
                          <a:latin typeface="+mn-ea"/>
                          <a:ea typeface="+mn-ea"/>
                        </a:rPr>
                        <a:t>차 표준산업분류 </a:t>
                      </a:r>
                      <a:r>
                        <a:rPr lang="ko-KR" altLang="en-US" sz="1000" b="0" i="0" u="none" strike="noStrike" dirty="0" err="1">
                          <a:solidFill>
                            <a:srgbClr val="000000"/>
                          </a:solidFill>
                          <a:effectLst/>
                          <a:latin typeface="+mn-ea"/>
                          <a:ea typeface="+mn-ea"/>
                        </a:rPr>
                        <a:t>대분류</a:t>
                      </a:r>
                      <a:r>
                        <a:rPr lang="ko-KR" altLang="en-US" sz="1000" b="0" i="0" u="none" strike="noStrike" dirty="0">
                          <a:solidFill>
                            <a:srgbClr val="000000"/>
                          </a:solidFill>
                          <a:effectLst/>
                          <a:latin typeface="+mn-ea"/>
                          <a:ea typeface="+mn-ea"/>
                        </a:rPr>
                        <a:t> 기준 </a:t>
                      </a:r>
                      <a:r>
                        <a:rPr lang="en-US" altLang="ko-KR" sz="1000" b="0" i="0" u="none" strike="noStrike" dirty="0">
                          <a:solidFill>
                            <a:srgbClr val="000000"/>
                          </a:solidFill>
                          <a:effectLst/>
                          <a:latin typeface="+mn-ea"/>
                          <a:ea typeface="+mn-ea"/>
                        </a:rPr>
                        <a:t>A, B, D, F)</a:t>
                      </a:r>
                      <a:endParaRPr lang="ko-KR" altLang="en-US" sz="1000" b="0" i="0" u="none" strike="noStrike" dirty="0">
                        <a:solidFill>
                          <a:srgbClr val="000000"/>
                        </a:solidFill>
                        <a:effectLst/>
                        <a:latin typeface="+mn-ea"/>
                        <a:ea typeface="+mn-ea"/>
                      </a:endParaRPr>
                    </a:p>
                  </a:txBody>
                  <a:tcPr marL="9525" marR="9525" marT="9525"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r>
              <a:tr h="209550">
                <a:tc>
                  <a:txBody>
                    <a:bodyPr/>
                    <a:lstStyle/>
                    <a:p>
                      <a:pPr algn="ctr" fontAlgn="ctr"/>
                      <a:r>
                        <a:rPr lang="ko-KR" altLang="en-US" sz="1000" b="0" i="0" u="none" strike="noStrike">
                          <a:solidFill>
                            <a:srgbClr val="000000"/>
                          </a:solidFill>
                          <a:effectLst/>
                          <a:latin typeface="+mn-ea"/>
                          <a:ea typeface="+mn-e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r>
                        <a:rPr lang="ko-KR" altLang="en-US" sz="1000" b="0" i="0" u="none" strike="noStrike">
                          <a:solidFill>
                            <a:srgbClr val="000000"/>
                          </a:solidFill>
                          <a:effectLst/>
                          <a:latin typeface="+mn-ea"/>
                          <a:ea typeface="+mn-ea"/>
                        </a:rPr>
                        <a:t>대기업</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r>
                        <a:rPr lang="ko-KR" altLang="en-US" sz="1000" b="0" i="0" u="none" strike="noStrike">
                          <a:solidFill>
                            <a:srgbClr val="000000"/>
                          </a:solidFill>
                          <a:effectLst/>
                          <a:latin typeface="+mn-ea"/>
                          <a:ea typeface="+mn-ea"/>
                        </a:rPr>
                        <a:t>중소기업</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r>
                        <a:rPr lang="ko-KR" altLang="en-US" sz="1000" b="0" i="0" u="none" strike="noStrike" dirty="0">
                          <a:solidFill>
                            <a:srgbClr val="000000"/>
                          </a:solidFill>
                          <a:effectLst/>
                          <a:latin typeface="+mn-ea"/>
                          <a:ea typeface="+mn-ea"/>
                        </a:rPr>
                        <a:t>소상공인</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fontAlgn="ctr"/>
                      <a:r>
                        <a:rPr lang="ko-KR" altLang="en-US" sz="1000" b="0" i="0" u="none" strike="noStrike">
                          <a:solidFill>
                            <a:srgbClr val="000000"/>
                          </a:solidFill>
                          <a:effectLst/>
                          <a:latin typeface="+mn-ea"/>
                          <a:ea typeface="+mn-ea"/>
                        </a:rPr>
                        <a:t>전체</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r>
              <a:tr h="209550">
                <a:tc>
                  <a:txBody>
                    <a:bodyPr/>
                    <a:lstStyle/>
                    <a:p>
                      <a:pPr algn="ctr" fontAlgn="ctr"/>
                      <a:r>
                        <a:rPr lang="ko-KR" altLang="en-US" sz="1000" b="0" i="0" u="none" strike="noStrike" dirty="0" smtClean="0">
                          <a:solidFill>
                            <a:srgbClr val="000000"/>
                          </a:solidFill>
                          <a:effectLst/>
                          <a:latin typeface="+mn-ea"/>
                          <a:ea typeface="+mn-ea"/>
                        </a:rPr>
                        <a:t>기업 </a:t>
                      </a:r>
                      <a:r>
                        <a:rPr lang="ko-KR" altLang="en-US" sz="1000" b="0" i="0" u="none" strike="noStrike" dirty="0">
                          <a:solidFill>
                            <a:srgbClr val="000000"/>
                          </a:solidFill>
                          <a:effectLst/>
                          <a:latin typeface="+mn-ea"/>
                          <a:ea typeface="+mn-ea"/>
                        </a:rPr>
                        <a:t>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197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13,881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83,415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97,493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9550">
                <a:tc>
                  <a:txBody>
                    <a:bodyPr/>
                    <a:lstStyle/>
                    <a:p>
                      <a:pPr algn="ctr" fontAlgn="ctr"/>
                      <a:r>
                        <a:rPr lang="ko-KR" altLang="en-US" sz="1000" b="0" i="0" u="none" strike="noStrike">
                          <a:solidFill>
                            <a:srgbClr val="000000"/>
                          </a:solidFill>
                          <a:effectLst/>
                          <a:latin typeface="+mn-ea"/>
                          <a:ea typeface="+mn-ea"/>
                        </a:rPr>
                        <a:t>사업체 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2,371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16,623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84,752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103,746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9550">
                <a:tc>
                  <a:txBody>
                    <a:bodyPr/>
                    <a:lstStyle/>
                    <a:p>
                      <a:pPr algn="ctr" fontAlgn="ctr"/>
                      <a:r>
                        <a:rPr lang="ko-KR" altLang="en-US" sz="1000" b="0" i="0" u="none" strike="noStrike">
                          <a:solidFill>
                            <a:srgbClr val="000000"/>
                          </a:solidFill>
                          <a:effectLst/>
                          <a:latin typeface="+mn-ea"/>
                          <a:ea typeface="+mn-ea"/>
                        </a:rPr>
                        <a:t>매출액</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251,366,879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106,533,050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46,699,489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404,599,418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9550">
                <a:tc>
                  <a:txBody>
                    <a:bodyPr/>
                    <a:lstStyle/>
                    <a:p>
                      <a:pPr algn="ctr" fontAlgn="ctr"/>
                      <a:r>
                        <a:rPr lang="ko-KR" altLang="en-US" sz="1000" b="0" i="0" u="none" strike="noStrike">
                          <a:solidFill>
                            <a:srgbClr val="000000"/>
                          </a:solidFill>
                          <a:effectLst/>
                          <a:latin typeface="+mn-ea"/>
                          <a:ea typeface="+mn-ea"/>
                        </a:rPr>
                        <a:t>영업이익</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7,902,295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3,886,542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3,335,049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15,123,886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상용근로자 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157,383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316,437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173,835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647,655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9550">
                <a:tc>
                  <a:txBody>
                    <a:bodyPr/>
                    <a:lstStyle/>
                    <a:p>
                      <a:pPr algn="ctr" fontAlgn="ctr"/>
                      <a:r>
                        <a:rPr lang="ko-KR" altLang="en-US" sz="1000" b="0" i="0" u="none" strike="noStrike">
                          <a:solidFill>
                            <a:srgbClr val="000000"/>
                          </a:solidFill>
                          <a:effectLst/>
                          <a:latin typeface="+mn-ea"/>
                          <a:ea typeface="+mn-ea"/>
                        </a:rPr>
                        <a:t>상용임금총액</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8,493,007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9,317,941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3,897,087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21,708,035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상용 인당 임금</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53.964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29.446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22.418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33.518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09550">
                <a:tc>
                  <a:txBody>
                    <a:bodyPr/>
                    <a:lstStyle/>
                    <a:p>
                      <a:pPr algn="ctr" fontAlgn="ctr"/>
                      <a:r>
                        <a:rPr lang="ko-KR" altLang="en-US" sz="1000" b="0" i="0" u="none" strike="noStrike">
                          <a:solidFill>
                            <a:srgbClr val="000000"/>
                          </a:solidFill>
                          <a:effectLst/>
                          <a:latin typeface="+mn-ea"/>
                          <a:ea typeface="+mn-ea"/>
                        </a:rPr>
                        <a:t>종사자 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185,943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632,999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485,880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1,304,822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종사자 임금 총액</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9,101,709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14,940,802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6,748,916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30,791,427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종사자 인당 임금</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48.949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23.603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13.89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23.598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종사자 인당 이익</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42.498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6.14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6.864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11.591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경상연구개발비</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1,343,355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438,960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45,557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1,827,872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85750">
                <a:tc>
                  <a:txBody>
                    <a:bodyPr/>
                    <a:lstStyle/>
                    <a:p>
                      <a:pPr algn="ctr" fontAlgn="ctr"/>
                      <a:r>
                        <a:rPr lang="ko-KR" altLang="en-US" sz="1000" b="0" i="0" u="none" strike="noStrike">
                          <a:solidFill>
                            <a:srgbClr val="000000"/>
                          </a:solidFill>
                          <a:effectLst/>
                          <a:latin typeface="+mn-ea"/>
                          <a:ea typeface="+mn-ea"/>
                        </a:rPr>
                        <a:t>사업체당 업력</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18.73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11.24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a:solidFill>
                            <a:srgbClr val="000000"/>
                          </a:solidFill>
                          <a:effectLst/>
                          <a:latin typeface="+mn-ea"/>
                          <a:ea typeface="+mn-ea"/>
                        </a:rPr>
                        <a:t>7.39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US" sz="1000" b="0" i="0" u="none" strike="noStrike" dirty="0">
                          <a:solidFill>
                            <a:srgbClr val="000000"/>
                          </a:solidFill>
                          <a:effectLst/>
                          <a:latin typeface="+mn-ea"/>
                          <a:ea typeface="+mn-ea"/>
                        </a:rPr>
                        <a:t>8.27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bl>
          </a:graphicData>
        </a:graphic>
      </p:graphicFrame>
      <p:sp>
        <p:nvSpPr>
          <p:cNvPr id="17" name="직사각형 16"/>
          <p:cNvSpPr/>
          <p:nvPr/>
        </p:nvSpPr>
        <p:spPr>
          <a:xfrm>
            <a:off x="287524" y="6165304"/>
            <a:ext cx="8568952" cy="288032"/>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r>
              <a:rPr lang="ko-KR" altLang="en-US" sz="900" dirty="0">
                <a:solidFill>
                  <a:srgbClr val="000000"/>
                </a:solidFill>
                <a:latin typeface="휴먼모음T"/>
              </a:rPr>
              <a:t>주</a:t>
            </a:r>
            <a:r>
              <a:rPr lang="en-US" altLang="ko-KR" sz="900" dirty="0">
                <a:solidFill>
                  <a:srgbClr val="000000"/>
                </a:solidFill>
                <a:latin typeface="휴먼모음T"/>
              </a:rPr>
              <a:t>: 1) </a:t>
            </a:r>
            <a:r>
              <a:rPr lang="ko-KR" altLang="en-US" sz="900" dirty="0">
                <a:solidFill>
                  <a:srgbClr val="000000"/>
                </a:solidFill>
                <a:latin typeface="휴먼모음T"/>
              </a:rPr>
              <a:t>매출액</a:t>
            </a:r>
            <a:r>
              <a:rPr lang="en-US" altLang="ko-KR" sz="900" dirty="0">
                <a:solidFill>
                  <a:srgbClr val="000000"/>
                </a:solidFill>
                <a:latin typeface="휴먼모음T"/>
              </a:rPr>
              <a:t>, </a:t>
            </a:r>
            <a:r>
              <a:rPr lang="ko-KR" altLang="en-US" sz="900" dirty="0">
                <a:solidFill>
                  <a:srgbClr val="000000"/>
                </a:solidFill>
                <a:latin typeface="휴먼모음T"/>
              </a:rPr>
              <a:t>영업이익</a:t>
            </a:r>
            <a:r>
              <a:rPr lang="en-US" altLang="ko-KR" sz="900" dirty="0">
                <a:solidFill>
                  <a:srgbClr val="000000"/>
                </a:solidFill>
                <a:latin typeface="휴먼모음T"/>
              </a:rPr>
              <a:t>, </a:t>
            </a:r>
            <a:r>
              <a:rPr lang="ko-KR" altLang="en-US" sz="900" dirty="0">
                <a:solidFill>
                  <a:srgbClr val="000000"/>
                </a:solidFill>
                <a:latin typeface="휴먼모음T"/>
              </a:rPr>
              <a:t>임금</a:t>
            </a:r>
            <a:r>
              <a:rPr lang="en-US" altLang="ko-KR" sz="900" dirty="0">
                <a:solidFill>
                  <a:srgbClr val="000000"/>
                </a:solidFill>
                <a:latin typeface="휴먼모음T"/>
              </a:rPr>
              <a:t>, </a:t>
            </a:r>
            <a:r>
              <a:rPr lang="ko-KR" altLang="en-US" sz="900" dirty="0">
                <a:solidFill>
                  <a:srgbClr val="000000"/>
                </a:solidFill>
                <a:latin typeface="휴먼모음T"/>
              </a:rPr>
              <a:t>경상연구개발비의 단위는 </a:t>
            </a:r>
            <a:r>
              <a:rPr lang="ko-KR" altLang="en-US" sz="900" dirty="0" err="1">
                <a:solidFill>
                  <a:srgbClr val="000000"/>
                </a:solidFill>
                <a:latin typeface="휴먼모음T"/>
              </a:rPr>
              <a:t>백만원</a:t>
            </a:r>
            <a:r>
              <a:rPr lang="en-US" altLang="ko-KR" sz="900" dirty="0">
                <a:solidFill>
                  <a:srgbClr val="000000"/>
                </a:solidFill>
                <a:latin typeface="휴먼모음T"/>
              </a:rPr>
              <a:t>.</a:t>
            </a:r>
          </a:p>
          <a:p>
            <a:r>
              <a:rPr lang="en-US" altLang="ko-KR" sz="900" dirty="0" smtClean="0">
                <a:solidFill>
                  <a:srgbClr val="000000"/>
                </a:solidFill>
                <a:latin typeface="휴먼모음T"/>
              </a:rPr>
              <a:t>   2</a:t>
            </a:r>
            <a:r>
              <a:rPr lang="en-US" altLang="ko-KR" sz="900" dirty="0">
                <a:solidFill>
                  <a:srgbClr val="000000"/>
                </a:solidFill>
                <a:latin typeface="휴먼모음T"/>
              </a:rPr>
              <a:t>) </a:t>
            </a:r>
            <a:r>
              <a:rPr lang="ko-KR" altLang="en-US" sz="900" dirty="0">
                <a:solidFill>
                  <a:srgbClr val="000000"/>
                </a:solidFill>
                <a:latin typeface="휴먼모음T"/>
              </a:rPr>
              <a:t>사업체당 </a:t>
            </a:r>
            <a:r>
              <a:rPr lang="ko-KR" altLang="en-US" sz="900" dirty="0" err="1">
                <a:solidFill>
                  <a:srgbClr val="000000"/>
                </a:solidFill>
                <a:latin typeface="휴먼모음T"/>
              </a:rPr>
              <a:t>업력의</a:t>
            </a:r>
            <a:r>
              <a:rPr lang="ko-KR" altLang="en-US" sz="900" dirty="0">
                <a:solidFill>
                  <a:srgbClr val="000000"/>
                </a:solidFill>
                <a:latin typeface="휴먼모음T"/>
              </a:rPr>
              <a:t> 단위는 년</a:t>
            </a:r>
            <a:r>
              <a:rPr lang="en-US" altLang="ko-KR" sz="900" dirty="0">
                <a:solidFill>
                  <a:srgbClr val="000000"/>
                </a:solidFill>
                <a:latin typeface="휴먼모음T"/>
              </a:rPr>
              <a:t>.</a:t>
            </a:r>
            <a:endParaRPr lang="ko-KR" altLang="en-US" sz="900" dirty="0">
              <a:solidFill>
                <a:srgbClr val="000000"/>
              </a:solidFill>
              <a:latin typeface="휴먼모음T"/>
            </a:endParaRPr>
          </a:p>
          <a:p>
            <a:r>
              <a:rPr lang="en-US" altLang="ko-KR" sz="900" dirty="0" smtClean="0">
                <a:solidFill>
                  <a:srgbClr val="000000"/>
                </a:solidFill>
                <a:latin typeface="휴먼모음T"/>
              </a:rPr>
              <a:t>   3</a:t>
            </a:r>
            <a:r>
              <a:rPr lang="en-US" altLang="ko-KR" sz="900" dirty="0">
                <a:solidFill>
                  <a:srgbClr val="000000"/>
                </a:solidFill>
                <a:latin typeface="휴먼모음T"/>
              </a:rPr>
              <a:t>) 2010</a:t>
            </a:r>
            <a:r>
              <a:rPr lang="ko-KR" altLang="en-US" sz="900" dirty="0">
                <a:solidFill>
                  <a:srgbClr val="000000"/>
                </a:solidFill>
                <a:latin typeface="휴먼모음T"/>
              </a:rPr>
              <a:t>년 </a:t>
            </a:r>
            <a:r>
              <a:rPr lang="ko-KR" altLang="en-US" sz="900" dirty="0" err="1">
                <a:solidFill>
                  <a:srgbClr val="000000"/>
                </a:solidFill>
                <a:latin typeface="휴먼모음T"/>
              </a:rPr>
              <a:t>경제총조사</a:t>
            </a:r>
            <a:r>
              <a:rPr lang="ko-KR" altLang="en-US" sz="900" dirty="0">
                <a:solidFill>
                  <a:srgbClr val="000000"/>
                </a:solidFill>
                <a:latin typeface="휴먼모음T"/>
              </a:rPr>
              <a:t> </a:t>
            </a:r>
            <a:r>
              <a:rPr lang="ko-KR" altLang="en-US" sz="900" dirty="0" err="1">
                <a:solidFill>
                  <a:srgbClr val="000000"/>
                </a:solidFill>
                <a:latin typeface="휴먼모음T"/>
              </a:rPr>
              <a:t>기업체별</a:t>
            </a:r>
            <a:r>
              <a:rPr lang="ko-KR" altLang="en-US" sz="900" dirty="0">
                <a:solidFill>
                  <a:srgbClr val="000000"/>
                </a:solidFill>
                <a:latin typeface="휴먼모음T"/>
              </a:rPr>
              <a:t> 기준</a:t>
            </a:r>
            <a:r>
              <a:rPr lang="en-US" altLang="ko-KR" sz="900" dirty="0">
                <a:solidFill>
                  <a:srgbClr val="000000"/>
                </a:solidFill>
                <a:latin typeface="휴먼모음T"/>
              </a:rPr>
              <a:t>, </a:t>
            </a:r>
            <a:r>
              <a:rPr lang="ko-KR" altLang="en-US" sz="900" dirty="0">
                <a:solidFill>
                  <a:srgbClr val="000000"/>
                </a:solidFill>
                <a:latin typeface="휴먼모음T"/>
              </a:rPr>
              <a:t>종사자기준</a:t>
            </a:r>
            <a:r>
              <a:rPr lang="en-US" altLang="ko-KR" sz="900" dirty="0">
                <a:solidFill>
                  <a:srgbClr val="000000"/>
                </a:solidFill>
                <a:latin typeface="휴먼모음T"/>
              </a:rPr>
              <a:t>, </a:t>
            </a:r>
            <a:r>
              <a:rPr lang="ko-KR" altLang="en-US" sz="900" dirty="0">
                <a:solidFill>
                  <a:srgbClr val="000000"/>
                </a:solidFill>
                <a:latin typeface="휴먼모음T"/>
              </a:rPr>
              <a:t>상한기준</a:t>
            </a:r>
            <a:r>
              <a:rPr lang="en-US" altLang="ko-KR" sz="900" dirty="0">
                <a:solidFill>
                  <a:srgbClr val="000000"/>
                </a:solidFill>
                <a:latin typeface="휴먼모음T"/>
              </a:rPr>
              <a:t>, </a:t>
            </a:r>
            <a:r>
              <a:rPr lang="ko-KR" altLang="en-US" sz="900" dirty="0" err="1">
                <a:solidFill>
                  <a:srgbClr val="000000"/>
                </a:solidFill>
                <a:latin typeface="휴먼모음T"/>
              </a:rPr>
              <a:t>주업종</a:t>
            </a:r>
            <a:r>
              <a:rPr lang="en-US" altLang="ko-KR" sz="900" dirty="0">
                <a:solidFill>
                  <a:srgbClr val="000000"/>
                </a:solidFill>
                <a:latin typeface="휴먼모음T"/>
              </a:rPr>
              <a:t>(</a:t>
            </a:r>
            <a:r>
              <a:rPr lang="ko-KR" altLang="en-US" sz="900" dirty="0" err="1">
                <a:solidFill>
                  <a:srgbClr val="000000"/>
                </a:solidFill>
                <a:latin typeface="휴먼모음T"/>
              </a:rPr>
              <a:t>대분류</a:t>
            </a:r>
            <a:r>
              <a:rPr lang="en-US" altLang="ko-KR" sz="900" dirty="0">
                <a:solidFill>
                  <a:srgbClr val="000000"/>
                </a:solidFill>
                <a:latin typeface="휴먼모음T"/>
              </a:rPr>
              <a:t>)</a:t>
            </a:r>
            <a:r>
              <a:rPr lang="ko-KR" altLang="en-US" sz="900" dirty="0">
                <a:solidFill>
                  <a:srgbClr val="000000"/>
                </a:solidFill>
                <a:latin typeface="휴먼모음T"/>
              </a:rPr>
              <a:t>판정 적용</a:t>
            </a:r>
            <a:r>
              <a:rPr lang="en-US" altLang="ko-KR" sz="900" dirty="0">
                <a:solidFill>
                  <a:srgbClr val="000000"/>
                </a:solidFill>
                <a:latin typeface="휴먼모음T"/>
              </a:rPr>
              <a:t>.</a:t>
            </a:r>
            <a:endParaRPr lang="ko-KR" altLang="en-US" sz="900" dirty="0">
              <a:solidFill>
                <a:srgbClr val="000000"/>
              </a:solidFill>
              <a:latin typeface="휴먼모음T"/>
            </a:endParaRPr>
          </a:p>
        </p:txBody>
      </p:sp>
      <p:sp>
        <p:nvSpPr>
          <p:cNvPr id="7" name="직사각형 6"/>
          <p:cNvSpPr/>
          <p:nvPr/>
        </p:nvSpPr>
        <p:spPr>
          <a:xfrm>
            <a:off x="971600" y="1556792"/>
            <a:ext cx="720080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wrap="square">
            <a:spAutoFit/>
          </a:bodyPr>
          <a:lstStyle/>
          <a:p>
            <a:pPr algn="ctr"/>
            <a:r>
              <a:rPr lang="en-US" altLang="ko-KR" sz="1600" dirty="0">
                <a:solidFill>
                  <a:schemeClr val="tx1"/>
                </a:solidFill>
                <a:latin typeface="휴먼모음T" panose="02030504000101010101" pitchFamily="18" charset="-127"/>
                <a:ea typeface="휴먼모음T" panose="02030504000101010101" pitchFamily="18" charset="-127"/>
              </a:rPr>
              <a:t>2010</a:t>
            </a:r>
            <a:r>
              <a:rPr lang="ko-KR" altLang="en-US" sz="1600" dirty="0">
                <a:solidFill>
                  <a:schemeClr val="tx1"/>
                </a:solidFill>
                <a:latin typeface="휴먼모음T" panose="02030504000101010101" pitchFamily="18" charset="-127"/>
                <a:ea typeface="휴먼모음T" panose="02030504000101010101" pitchFamily="18" charset="-127"/>
              </a:rPr>
              <a:t>년 </a:t>
            </a:r>
            <a:r>
              <a:rPr lang="ko-KR" altLang="en-US" sz="1600" dirty="0" err="1">
                <a:solidFill>
                  <a:schemeClr val="tx1"/>
                </a:solidFill>
                <a:latin typeface="휴먼모음T" panose="02030504000101010101" pitchFamily="18" charset="-127"/>
                <a:ea typeface="휴먼모음T" panose="02030504000101010101" pitchFamily="18" charset="-127"/>
              </a:rPr>
              <a:t>경제총조사</a:t>
            </a:r>
            <a:r>
              <a:rPr lang="ko-KR" altLang="en-US" sz="1600" dirty="0">
                <a:solidFill>
                  <a:schemeClr val="tx1"/>
                </a:solidFill>
                <a:latin typeface="휴먼모음T" panose="02030504000101010101" pitchFamily="18" charset="-127"/>
                <a:ea typeface="휴먼모음T" panose="02030504000101010101" pitchFamily="18" charset="-127"/>
              </a:rPr>
              <a:t> </a:t>
            </a:r>
            <a:r>
              <a:rPr lang="ko-KR" altLang="en-US" sz="1600" dirty="0" smtClean="0">
                <a:solidFill>
                  <a:schemeClr val="tx1"/>
                </a:solidFill>
                <a:latin typeface="휴먼모음T" panose="02030504000101010101" pitchFamily="18" charset="-127"/>
                <a:ea typeface="휴먼모음T" panose="02030504000101010101" pitchFamily="18" charset="-127"/>
              </a:rPr>
              <a:t>기타산업 기업⋅</a:t>
            </a:r>
            <a:r>
              <a:rPr lang="ko-KR" altLang="en-US" sz="1600" dirty="0">
                <a:solidFill>
                  <a:schemeClr val="tx1"/>
                </a:solidFill>
                <a:latin typeface="휴먼모음T" panose="02030504000101010101" pitchFamily="18" charset="-127"/>
                <a:ea typeface="휴먼모음T" panose="02030504000101010101" pitchFamily="18" charset="-127"/>
              </a:rPr>
              <a:t>사업체 현황</a:t>
            </a:r>
          </a:p>
        </p:txBody>
      </p:sp>
      <p:sp>
        <p:nvSpPr>
          <p:cNvPr id="9" name="Slide Number Placeholder 3"/>
          <p:cNvSpPr>
            <a:spLocks noGrp="1"/>
          </p:cNvSpPr>
          <p:nvPr>
            <p:ph type="sldNum" sz="quarter" idx="12"/>
          </p:nvPr>
        </p:nvSpPr>
        <p:spPr>
          <a:xfrm>
            <a:off x="7380312" y="6453336"/>
            <a:ext cx="1763688" cy="268139"/>
          </a:xfrm>
        </p:spPr>
        <p:txBody>
          <a:bodyPr/>
          <a:lstStyle/>
          <a:p>
            <a:pPr>
              <a:defRPr/>
            </a:pPr>
            <a:fld id="{0F44D48D-D7FC-4BF8-80E9-F488B0750D02}" type="slidenum">
              <a:rPr lang="en-US" altLang="en-US" smtClean="0"/>
              <a:pPr>
                <a:defRPr/>
              </a:pPr>
              <a:t>9</a:t>
            </a:fld>
            <a:endParaRPr lang="en-US" altLang="en-US" dirty="0"/>
          </a:p>
        </p:txBody>
      </p:sp>
    </p:spTree>
    <p:extLst>
      <p:ext uri="{BB962C8B-B14F-4D97-AF65-F5344CB8AC3E}">
        <p14:creationId xmlns:p14="http://schemas.microsoft.com/office/powerpoint/2010/main" val="38144995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10</a:t>
            </a:fld>
            <a:endParaRPr lang="en-US" altLang="en-US"/>
          </a:p>
        </p:txBody>
      </p:sp>
      <p:sp>
        <p:nvSpPr>
          <p:cNvPr id="7" name="직사각형 6"/>
          <p:cNvSpPr/>
          <p:nvPr/>
        </p:nvSpPr>
        <p:spPr>
          <a:xfrm>
            <a:off x="467544" y="1556792"/>
            <a:ext cx="8286750" cy="646331"/>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b="1" dirty="0">
                <a:latin typeface="+mj-ea"/>
              </a:rPr>
              <a:t>중소기업 하한 기준이 없어</a:t>
            </a:r>
            <a:r>
              <a:rPr lang="en-US" altLang="ko-KR" b="1" dirty="0">
                <a:latin typeface="+mj-ea"/>
              </a:rPr>
              <a:t>, </a:t>
            </a:r>
            <a:r>
              <a:rPr lang="ko-KR" altLang="en-US" b="1" dirty="0">
                <a:latin typeface="+mj-ea"/>
              </a:rPr>
              <a:t>중소기업 범주에 이질적인 성격을 지닌 </a:t>
            </a:r>
            <a:endParaRPr lang="en-US" altLang="ko-KR" b="1" dirty="0">
              <a:latin typeface="+mj-ea"/>
            </a:endParaRPr>
          </a:p>
          <a:p>
            <a:pPr algn="ctr"/>
            <a:r>
              <a:rPr lang="ko-KR" altLang="en-US" b="1" dirty="0">
                <a:latin typeface="+mj-ea"/>
              </a:rPr>
              <a:t>소상공인까지 광범위하게 포함되어 정책대상이 </a:t>
            </a:r>
            <a:r>
              <a:rPr lang="ko-KR" altLang="en-US" b="1" dirty="0" err="1">
                <a:latin typeface="+mj-ea"/>
              </a:rPr>
              <a:t>과다인식되어</a:t>
            </a:r>
            <a:r>
              <a:rPr lang="ko-KR" altLang="en-US" b="1" dirty="0">
                <a:latin typeface="+mj-ea"/>
              </a:rPr>
              <a:t> 있음</a:t>
            </a:r>
            <a:r>
              <a:rPr lang="en-US" altLang="ko-KR" b="1" dirty="0">
                <a:latin typeface="+mj-ea"/>
              </a:rPr>
              <a:t>.</a:t>
            </a:r>
            <a:endParaRPr lang="ko-KR" altLang="en-US" b="1" dirty="0">
              <a:latin typeface="+mj-ea"/>
            </a:endParaRPr>
          </a:p>
        </p:txBody>
      </p:sp>
      <p:sp>
        <p:nvSpPr>
          <p:cNvPr id="8" name="직사각형 7"/>
          <p:cNvSpPr/>
          <p:nvPr/>
        </p:nvSpPr>
        <p:spPr>
          <a:xfrm>
            <a:off x="179512" y="6569968"/>
            <a:ext cx="8568952" cy="288032"/>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r>
              <a:rPr lang="ko-KR" altLang="en-US" sz="800" dirty="0" smtClean="0">
                <a:solidFill>
                  <a:schemeClr val="tx1"/>
                </a:solidFill>
                <a:latin typeface="+mn-ea"/>
              </a:rPr>
              <a:t>장우현 외</a:t>
            </a:r>
            <a:r>
              <a:rPr lang="en-US" altLang="ko-KR" sz="800" dirty="0" smtClean="0">
                <a:solidFill>
                  <a:schemeClr val="tx1"/>
                </a:solidFill>
                <a:latin typeface="+mn-ea"/>
              </a:rPr>
              <a:t>(2013), </a:t>
            </a:r>
            <a:r>
              <a:rPr lang="ko-KR" altLang="en-US" sz="800" dirty="0" err="1" smtClean="0">
                <a:solidFill>
                  <a:schemeClr val="tx1"/>
                </a:solidFill>
                <a:latin typeface="+mn-ea"/>
              </a:rPr>
              <a:t>경제총조사</a:t>
            </a:r>
            <a:r>
              <a:rPr lang="ko-KR" altLang="en-US" sz="800" dirty="0" smtClean="0">
                <a:solidFill>
                  <a:schemeClr val="tx1"/>
                </a:solidFill>
                <a:latin typeface="+mn-ea"/>
              </a:rPr>
              <a:t> 광업과 제조업의 경우</a:t>
            </a:r>
            <a:endParaRPr lang="ko-KR" altLang="en-US" sz="800" dirty="0">
              <a:solidFill>
                <a:schemeClr val="tx1"/>
              </a:solidFill>
              <a:latin typeface="+mn-ea"/>
            </a:endParaRPr>
          </a:p>
        </p:txBody>
      </p:sp>
      <p:pic>
        <p:nvPicPr>
          <p:cNvPr id="9" name="_x108591984" descr="EMB00001240aae6"/>
          <p:cNvPicPr>
            <a:picLocks noChangeAspect="1" noChangeArrowheads="1"/>
          </p:cNvPicPr>
          <p:nvPr/>
        </p:nvPicPr>
        <p:blipFill>
          <a:blip r:embed="rId2" cstate="print"/>
          <a:srcRect/>
          <a:stretch>
            <a:fillRect/>
          </a:stretch>
        </p:blipFill>
        <p:spPr bwMode="auto">
          <a:xfrm>
            <a:off x="967133" y="2708920"/>
            <a:ext cx="7209735" cy="3168352"/>
          </a:xfrm>
          <a:prstGeom prst="rect">
            <a:avLst/>
          </a:prstGeom>
          <a:noFill/>
        </p:spPr>
      </p:pic>
      <p:sp>
        <p:nvSpPr>
          <p:cNvPr id="5" name="제목 4"/>
          <p:cNvSpPr>
            <a:spLocks noGrp="1"/>
          </p:cNvSpPr>
          <p:nvPr>
            <p:ph type="title"/>
          </p:nvPr>
        </p:nvSpPr>
        <p:spPr/>
        <p:txBody>
          <a:bodyPr/>
          <a:lstStyle/>
          <a:p>
            <a:r>
              <a:rPr lang="ko-KR" altLang="en-US" dirty="0" smtClean="0"/>
              <a:t>중소기업 범위문제</a:t>
            </a:r>
            <a:r>
              <a:rPr lang="en-US" altLang="ko-KR" dirty="0" smtClean="0"/>
              <a:t>: </a:t>
            </a:r>
            <a:r>
              <a:rPr lang="ko-KR" altLang="en-US" dirty="0" smtClean="0"/>
              <a:t>하한의 부재</a:t>
            </a:r>
            <a:endParaRPr lang="ko-KR" altLang="en-US" dirty="0"/>
          </a:p>
        </p:txBody>
      </p:sp>
      <p:sp>
        <p:nvSpPr>
          <p:cNvPr id="2" name="직사각형 1"/>
          <p:cNvSpPr/>
          <p:nvPr/>
        </p:nvSpPr>
        <p:spPr>
          <a:xfrm>
            <a:off x="1539760" y="2420888"/>
            <a:ext cx="6064481" cy="338554"/>
          </a:xfrm>
          <a:prstGeom prst="rect">
            <a:avLst/>
          </a:prstGeom>
        </p:spPr>
        <p:txBody>
          <a:bodyPr wrap="none">
            <a:spAutoFit/>
          </a:bodyPr>
          <a:lstStyle/>
          <a:p>
            <a:r>
              <a:rPr lang="en-US" altLang="ko-KR" sz="1600" dirty="0" smtClean="0">
                <a:latin typeface="+mn-ea"/>
              </a:rPr>
              <a:t>&lt;</a:t>
            </a:r>
            <a:r>
              <a:rPr lang="ko-KR" altLang="en-US" sz="1600" dirty="0" smtClean="0">
                <a:latin typeface="+mn-ea"/>
              </a:rPr>
              <a:t>표</a:t>
            </a:r>
            <a:r>
              <a:rPr lang="en-US" altLang="ko-KR" sz="1600" dirty="0" smtClean="0">
                <a:latin typeface="+mn-ea"/>
              </a:rPr>
              <a:t>&gt; </a:t>
            </a:r>
            <a:r>
              <a:rPr lang="ko-KR" altLang="en-US" sz="1600" dirty="0" smtClean="0">
                <a:latin typeface="+mn-ea"/>
              </a:rPr>
              <a:t>광업∙제조업 분야의 사업체 특성</a:t>
            </a:r>
            <a:r>
              <a:rPr lang="en-US" altLang="ko-KR" sz="1600" dirty="0" smtClean="0">
                <a:latin typeface="+mn-ea"/>
              </a:rPr>
              <a:t>(2010</a:t>
            </a:r>
            <a:r>
              <a:rPr lang="ko-KR" altLang="en-US" sz="1600" dirty="0" smtClean="0">
                <a:latin typeface="+mn-ea"/>
              </a:rPr>
              <a:t>년 </a:t>
            </a:r>
            <a:r>
              <a:rPr lang="ko-KR" altLang="en-US" sz="1600" dirty="0" err="1" smtClean="0">
                <a:latin typeface="+mn-ea"/>
              </a:rPr>
              <a:t>경제총조사</a:t>
            </a:r>
            <a:r>
              <a:rPr lang="ko-KR" altLang="en-US" sz="1600" dirty="0" smtClean="0">
                <a:latin typeface="+mn-ea"/>
              </a:rPr>
              <a:t> 기준</a:t>
            </a:r>
            <a:r>
              <a:rPr lang="en-US" altLang="ko-KR" sz="1600" dirty="0" smtClean="0">
                <a:latin typeface="+mn-ea"/>
              </a:rPr>
              <a:t>)</a:t>
            </a:r>
            <a:endParaRPr lang="ko-KR" altLang="en-US" sz="1600" dirty="0"/>
          </a:p>
        </p:txBody>
      </p:sp>
    </p:spTree>
    <p:extLst>
      <p:ext uri="{BB962C8B-B14F-4D97-AF65-F5344CB8AC3E}">
        <p14:creationId xmlns:p14="http://schemas.microsoft.com/office/powerpoint/2010/main" val="38314922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11</a:t>
            </a:fld>
            <a:endParaRPr lang="en-US" altLang="en-US"/>
          </a:p>
        </p:txBody>
      </p:sp>
      <p:pic>
        <p:nvPicPr>
          <p:cNvPr id="12" name="_x108593424" descr="EMB00001240aae7"/>
          <p:cNvPicPr>
            <a:picLocks noChangeAspect="1" noChangeArrowheads="1"/>
          </p:cNvPicPr>
          <p:nvPr/>
        </p:nvPicPr>
        <p:blipFill>
          <a:blip r:embed="rId2" cstate="print"/>
          <a:srcRect/>
          <a:stretch>
            <a:fillRect/>
          </a:stretch>
        </p:blipFill>
        <p:spPr bwMode="auto">
          <a:xfrm>
            <a:off x="971601" y="2708920"/>
            <a:ext cx="7200800" cy="3164425"/>
          </a:xfrm>
          <a:prstGeom prst="rect">
            <a:avLst/>
          </a:prstGeom>
          <a:noFill/>
        </p:spPr>
      </p:pic>
      <p:sp>
        <p:nvSpPr>
          <p:cNvPr id="3" name="제목 2"/>
          <p:cNvSpPr>
            <a:spLocks noGrp="1"/>
          </p:cNvSpPr>
          <p:nvPr>
            <p:ph type="title"/>
          </p:nvPr>
        </p:nvSpPr>
        <p:spPr/>
        <p:txBody>
          <a:bodyPr/>
          <a:lstStyle/>
          <a:p>
            <a:r>
              <a:rPr lang="ko-KR" altLang="en-US" dirty="0"/>
              <a:t>중소기업 범위문제</a:t>
            </a:r>
            <a:r>
              <a:rPr lang="en-US" altLang="ko-KR" dirty="0"/>
              <a:t>: </a:t>
            </a:r>
            <a:r>
              <a:rPr lang="ko-KR" altLang="en-US" dirty="0"/>
              <a:t>하한의 부재</a:t>
            </a:r>
          </a:p>
        </p:txBody>
      </p:sp>
      <p:sp>
        <p:nvSpPr>
          <p:cNvPr id="17" name="직사각형 16"/>
          <p:cNvSpPr/>
          <p:nvPr/>
        </p:nvSpPr>
        <p:spPr>
          <a:xfrm>
            <a:off x="467544" y="1556792"/>
            <a:ext cx="8286750" cy="646331"/>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b="1" dirty="0" smtClean="0">
                <a:latin typeface="휴먼모음T" panose="02030504000101010101" pitchFamily="18" charset="-127"/>
                <a:ea typeface="휴먼모음T" panose="02030504000101010101" pitchFamily="18" charset="-127"/>
              </a:rPr>
              <a:t>중소기업 하한 기준이 없어</a:t>
            </a:r>
            <a:r>
              <a:rPr lang="en-US" altLang="ko-KR" b="1" dirty="0" smtClean="0">
                <a:latin typeface="휴먼모음T" panose="02030504000101010101" pitchFamily="18" charset="-127"/>
                <a:ea typeface="휴먼모음T" panose="02030504000101010101" pitchFamily="18" charset="-127"/>
              </a:rPr>
              <a:t>, </a:t>
            </a:r>
            <a:r>
              <a:rPr lang="ko-KR" altLang="en-US" b="1" dirty="0" smtClean="0">
                <a:latin typeface="휴먼모음T" panose="02030504000101010101" pitchFamily="18" charset="-127"/>
                <a:ea typeface="휴먼모음T" panose="02030504000101010101" pitchFamily="18" charset="-127"/>
              </a:rPr>
              <a:t>중소기업 범주에 이질적인 성격을 지닌 </a:t>
            </a:r>
            <a:endParaRPr lang="en-US" altLang="ko-KR" b="1" dirty="0" smtClean="0">
              <a:latin typeface="휴먼모음T" panose="02030504000101010101" pitchFamily="18" charset="-127"/>
              <a:ea typeface="휴먼모음T" panose="02030504000101010101" pitchFamily="18" charset="-127"/>
            </a:endParaRPr>
          </a:p>
          <a:p>
            <a:pPr algn="ctr"/>
            <a:r>
              <a:rPr lang="ko-KR" altLang="en-US" b="1" dirty="0" smtClean="0">
                <a:latin typeface="휴먼모음T" panose="02030504000101010101" pitchFamily="18" charset="-127"/>
                <a:ea typeface="휴먼모음T" panose="02030504000101010101" pitchFamily="18" charset="-127"/>
              </a:rPr>
              <a:t>소상공인까지 광범위하게 포함되어 정책대상이 </a:t>
            </a:r>
            <a:r>
              <a:rPr lang="ko-KR" altLang="en-US" b="1" dirty="0" err="1" smtClean="0">
                <a:latin typeface="휴먼모음T" panose="02030504000101010101" pitchFamily="18" charset="-127"/>
                <a:ea typeface="휴먼모음T" panose="02030504000101010101" pitchFamily="18" charset="-127"/>
              </a:rPr>
              <a:t>과다인식되어</a:t>
            </a:r>
            <a:r>
              <a:rPr lang="ko-KR" altLang="en-US" b="1" dirty="0" smtClean="0">
                <a:latin typeface="휴먼모음T" panose="02030504000101010101" pitchFamily="18" charset="-127"/>
                <a:ea typeface="휴먼모음T" panose="02030504000101010101" pitchFamily="18" charset="-127"/>
              </a:rPr>
              <a:t> 있음</a:t>
            </a:r>
            <a:r>
              <a:rPr lang="en-US" altLang="ko-KR" b="1" dirty="0" smtClean="0">
                <a:latin typeface="휴먼모음T" panose="02030504000101010101" pitchFamily="18" charset="-127"/>
                <a:ea typeface="휴먼모음T" panose="02030504000101010101" pitchFamily="18" charset="-127"/>
              </a:rPr>
              <a:t>.</a:t>
            </a:r>
            <a:endParaRPr lang="ko-KR" altLang="en-US" b="1" dirty="0">
              <a:latin typeface="휴먼모음T" panose="02030504000101010101" pitchFamily="18" charset="-127"/>
              <a:ea typeface="휴먼모음T" panose="02030504000101010101" pitchFamily="18" charset="-127"/>
            </a:endParaRPr>
          </a:p>
        </p:txBody>
      </p:sp>
      <p:sp>
        <p:nvSpPr>
          <p:cNvPr id="18" name="직사각형 17"/>
          <p:cNvSpPr/>
          <p:nvPr/>
        </p:nvSpPr>
        <p:spPr>
          <a:xfrm>
            <a:off x="179512" y="6569968"/>
            <a:ext cx="8568952" cy="288032"/>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r>
              <a:rPr lang="ko-KR" altLang="en-US" sz="800" dirty="0" smtClean="0">
                <a:solidFill>
                  <a:schemeClr val="tx1"/>
                </a:solidFill>
                <a:latin typeface="+mn-ea"/>
              </a:rPr>
              <a:t>장우현 외</a:t>
            </a:r>
            <a:r>
              <a:rPr lang="en-US" altLang="ko-KR" sz="800" dirty="0" smtClean="0">
                <a:solidFill>
                  <a:schemeClr val="tx1"/>
                </a:solidFill>
                <a:latin typeface="+mn-ea"/>
              </a:rPr>
              <a:t>(2013), </a:t>
            </a:r>
            <a:r>
              <a:rPr lang="ko-KR" altLang="en-US" sz="800" dirty="0" err="1" smtClean="0">
                <a:solidFill>
                  <a:schemeClr val="tx1"/>
                </a:solidFill>
                <a:latin typeface="+mn-ea"/>
              </a:rPr>
              <a:t>경제총조사</a:t>
            </a:r>
            <a:r>
              <a:rPr lang="ko-KR" altLang="en-US" sz="800" dirty="0" smtClean="0">
                <a:solidFill>
                  <a:schemeClr val="tx1"/>
                </a:solidFill>
                <a:latin typeface="+mn-ea"/>
              </a:rPr>
              <a:t> 서비스업의 경우</a:t>
            </a:r>
            <a:endParaRPr lang="ko-KR" altLang="en-US" sz="800" dirty="0">
              <a:solidFill>
                <a:schemeClr val="tx1"/>
              </a:solidFill>
              <a:latin typeface="+mn-ea"/>
            </a:endParaRPr>
          </a:p>
        </p:txBody>
      </p:sp>
      <p:sp>
        <p:nvSpPr>
          <p:cNvPr id="7" name="직사각형 6"/>
          <p:cNvSpPr/>
          <p:nvPr/>
        </p:nvSpPr>
        <p:spPr>
          <a:xfrm>
            <a:off x="1674412" y="2420888"/>
            <a:ext cx="5795176" cy="338554"/>
          </a:xfrm>
          <a:prstGeom prst="rect">
            <a:avLst/>
          </a:prstGeom>
        </p:spPr>
        <p:txBody>
          <a:bodyPr wrap="none">
            <a:spAutoFit/>
          </a:bodyPr>
          <a:lstStyle/>
          <a:p>
            <a:r>
              <a:rPr lang="en-US" altLang="ko-KR" sz="1600" dirty="0" smtClean="0">
                <a:latin typeface="+mn-ea"/>
              </a:rPr>
              <a:t>&lt;</a:t>
            </a:r>
            <a:r>
              <a:rPr lang="ko-KR" altLang="en-US" sz="1600" dirty="0" smtClean="0">
                <a:latin typeface="+mn-ea"/>
              </a:rPr>
              <a:t>표</a:t>
            </a:r>
            <a:r>
              <a:rPr lang="en-US" altLang="ko-KR" sz="1600" dirty="0" smtClean="0">
                <a:latin typeface="+mn-ea"/>
              </a:rPr>
              <a:t>&gt; </a:t>
            </a:r>
            <a:r>
              <a:rPr lang="ko-KR" altLang="en-US" sz="1600" dirty="0" smtClean="0">
                <a:latin typeface="+mn-ea"/>
              </a:rPr>
              <a:t>서비스업 분야의 사업체 특성</a:t>
            </a:r>
            <a:r>
              <a:rPr lang="en-US" altLang="ko-KR" sz="1600" dirty="0" smtClean="0">
                <a:latin typeface="+mn-ea"/>
              </a:rPr>
              <a:t>(2010</a:t>
            </a:r>
            <a:r>
              <a:rPr lang="ko-KR" altLang="en-US" sz="1600" dirty="0" smtClean="0">
                <a:latin typeface="+mn-ea"/>
              </a:rPr>
              <a:t>년 </a:t>
            </a:r>
            <a:r>
              <a:rPr lang="ko-KR" altLang="en-US" sz="1600" dirty="0" err="1" smtClean="0">
                <a:latin typeface="+mn-ea"/>
              </a:rPr>
              <a:t>경제총조사</a:t>
            </a:r>
            <a:r>
              <a:rPr lang="ko-KR" altLang="en-US" sz="1600" dirty="0" smtClean="0">
                <a:latin typeface="+mn-ea"/>
              </a:rPr>
              <a:t> 기준</a:t>
            </a:r>
            <a:r>
              <a:rPr lang="en-US" altLang="ko-KR" sz="1600" dirty="0" smtClean="0">
                <a:latin typeface="+mn-ea"/>
              </a:rPr>
              <a:t>)</a:t>
            </a:r>
            <a:endParaRPr lang="ko-KR" altLang="en-US" sz="1600" dirty="0"/>
          </a:p>
        </p:txBody>
      </p:sp>
    </p:spTree>
    <p:extLst>
      <p:ext uri="{BB962C8B-B14F-4D97-AF65-F5344CB8AC3E}">
        <p14:creationId xmlns:p14="http://schemas.microsoft.com/office/powerpoint/2010/main" val="3106736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12</a:t>
            </a:fld>
            <a:endParaRPr lang="en-US" altLang="en-US"/>
          </a:p>
        </p:txBody>
      </p:sp>
      <p:sp>
        <p:nvSpPr>
          <p:cNvPr id="3" name="제목 2"/>
          <p:cNvSpPr>
            <a:spLocks noGrp="1"/>
          </p:cNvSpPr>
          <p:nvPr>
            <p:ph type="title"/>
          </p:nvPr>
        </p:nvSpPr>
        <p:spPr/>
        <p:txBody>
          <a:bodyPr>
            <a:normAutofit fontScale="90000"/>
          </a:bodyPr>
          <a:lstStyle/>
          <a:p>
            <a:r>
              <a:rPr lang="en-US" altLang="ko-KR" dirty="0" smtClean="0"/>
              <a:t>&lt;</a:t>
            </a:r>
            <a:r>
              <a:rPr lang="ko-KR" altLang="en-US" dirty="0" smtClean="0"/>
              <a:t>참고</a:t>
            </a:r>
            <a:r>
              <a:rPr lang="en-US" altLang="ko-KR" dirty="0" smtClean="0"/>
              <a:t>&gt; </a:t>
            </a:r>
            <a:r>
              <a:rPr lang="ko-KR" altLang="en-US" dirty="0" smtClean="0"/>
              <a:t>대기업 중소기업 임금격차 </a:t>
            </a:r>
            <a:r>
              <a:rPr lang="ko-KR" altLang="en-US" dirty="0" err="1" smtClean="0"/>
              <a:t>분위분석</a:t>
            </a:r>
            <a:r>
              <a:rPr lang="en-US" altLang="ko-KR" dirty="0"/>
              <a:t>: </a:t>
            </a:r>
            <a:r>
              <a:rPr lang="en-US" altLang="ko-KR" dirty="0" smtClean="0"/>
              <a:t/>
            </a:r>
            <a:br>
              <a:rPr lang="en-US" altLang="ko-KR" dirty="0" smtClean="0"/>
            </a:br>
            <a:r>
              <a:rPr lang="en-US" altLang="ko-KR" dirty="0" smtClean="0"/>
              <a:t>2011</a:t>
            </a:r>
            <a:r>
              <a:rPr lang="ko-KR" altLang="en-US" dirty="0"/>
              <a:t>년 </a:t>
            </a:r>
            <a:r>
              <a:rPr lang="ko-KR" altLang="en-US" dirty="0" err="1"/>
              <a:t>경제총조사</a:t>
            </a:r>
            <a:r>
              <a:rPr lang="en-US" altLang="ko-KR" dirty="0"/>
              <a:t>: </a:t>
            </a:r>
            <a:r>
              <a:rPr lang="ko-KR" altLang="en-US" dirty="0" err="1"/>
              <a:t>전산업</a:t>
            </a:r>
            <a:r>
              <a:rPr lang="en-US" altLang="ko-KR" dirty="0"/>
              <a:t>, </a:t>
            </a:r>
            <a:r>
              <a:rPr lang="ko-KR" altLang="en-US" dirty="0"/>
              <a:t>소상공인 제외</a:t>
            </a:r>
          </a:p>
        </p:txBody>
      </p:sp>
      <p:sp>
        <p:nvSpPr>
          <p:cNvPr id="17" name="직사각형 16"/>
          <p:cNvSpPr/>
          <p:nvPr/>
        </p:nvSpPr>
        <p:spPr>
          <a:xfrm>
            <a:off x="467544" y="1556792"/>
            <a:ext cx="8286750" cy="646331"/>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b="1" dirty="0" err="1">
                <a:latin typeface="휴먼모음T" panose="02030504000101010101" pitchFamily="18" charset="-127"/>
                <a:ea typeface="휴먼모음T" panose="02030504000101010101" pitchFamily="18" charset="-127"/>
              </a:rPr>
              <a:t>전산업</a:t>
            </a:r>
            <a:r>
              <a:rPr lang="ko-KR" altLang="en-US" b="1" dirty="0">
                <a:latin typeface="휴먼모음T" panose="02030504000101010101" pitchFamily="18" charset="-127"/>
                <a:ea typeface="휴먼모음T" panose="02030504000101010101" pitchFamily="18" charset="-127"/>
              </a:rPr>
              <a:t> 기준으로 소상공인을 제외할 경우</a:t>
            </a:r>
            <a:r>
              <a:rPr lang="en-US" altLang="ko-KR" b="1" dirty="0">
                <a:latin typeface="휴먼모음T" panose="02030504000101010101" pitchFamily="18" charset="-127"/>
                <a:ea typeface="휴먼모음T" panose="02030504000101010101" pitchFamily="18" charset="-127"/>
              </a:rPr>
              <a:t>, </a:t>
            </a:r>
            <a:r>
              <a:rPr lang="ko-KR" altLang="en-US" b="1" dirty="0">
                <a:latin typeface="휴먼모음T" panose="02030504000101010101" pitchFamily="18" charset="-127"/>
                <a:ea typeface="휴먼모음T" panose="02030504000101010101" pitchFamily="18" charset="-127"/>
              </a:rPr>
              <a:t>중소기업 상위 </a:t>
            </a:r>
            <a:r>
              <a:rPr lang="en-US" altLang="ko-KR" b="1" dirty="0">
                <a:latin typeface="휴먼모음T" panose="02030504000101010101" pitchFamily="18" charset="-127"/>
                <a:ea typeface="휴먼모음T" panose="02030504000101010101" pitchFamily="18" charset="-127"/>
              </a:rPr>
              <a:t>1</a:t>
            </a:r>
            <a:r>
              <a:rPr lang="ko-KR" altLang="en-US" b="1" dirty="0" err="1">
                <a:latin typeface="휴먼모음T" panose="02030504000101010101" pitchFamily="18" charset="-127"/>
                <a:ea typeface="휴먼모음T" panose="02030504000101010101" pitchFamily="18" charset="-127"/>
              </a:rPr>
              <a:t>분위는</a:t>
            </a:r>
            <a:r>
              <a:rPr lang="ko-KR" altLang="en-US" b="1" dirty="0">
                <a:latin typeface="휴먼모음T" panose="02030504000101010101" pitchFamily="18" charset="-127"/>
                <a:ea typeface="휴먼모음T" panose="02030504000101010101" pitchFamily="18" charset="-127"/>
              </a:rPr>
              <a:t> 대기업 상위 </a:t>
            </a:r>
            <a:r>
              <a:rPr lang="en-US" altLang="ko-KR" b="1" dirty="0">
                <a:latin typeface="휴먼모음T" panose="02030504000101010101" pitchFamily="18" charset="-127"/>
                <a:ea typeface="휴먼모음T" panose="02030504000101010101" pitchFamily="18" charset="-127"/>
              </a:rPr>
              <a:t>3</a:t>
            </a:r>
            <a:r>
              <a:rPr lang="ko-KR" altLang="en-US" b="1" dirty="0" err="1">
                <a:latin typeface="휴먼모음T" panose="02030504000101010101" pitchFamily="18" charset="-127"/>
                <a:ea typeface="휴먼모음T" panose="02030504000101010101" pitchFamily="18" charset="-127"/>
              </a:rPr>
              <a:t>분위보다</a:t>
            </a:r>
            <a:r>
              <a:rPr lang="ko-KR" altLang="en-US" b="1" dirty="0">
                <a:latin typeface="휴먼모음T" panose="02030504000101010101" pitchFamily="18" charset="-127"/>
                <a:ea typeface="휴먼모음T" panose="02030504000101010101" pitchFamily="18" charset="-127"/>
              </a:rPr>
              <a:t> 높은 평균 인당 </a:t>
            </a:r>
            <a:r>
              <a:rPr lang="ko-KR" altLang="en-US" b="1" dirty="0" smtClean="0">
                <a:latin typeface="휴먼모음T" panose="02030504000101010101" pitchFamily="18" charset="-127"/>
                <a:ea typeface="휴먼모음T" panose="02030504000101010101" pitchFamily="18" charset="-127"/>
              </a:rPr>
              <a:t>지급액과 </a:t>
            </a:r>
            <a:r>
              <a:rPr lang="ko-KR" altLang="en-US" b="1" dirty="0">
                <a:latin typeface="휴먼모음T" panose="02030504000101010101" pitchFamily="18" charset="-127"/>
                <a:ea typeface="휴먼모음T" panose="02030504000101010101" pitchFamily="18" charset="-127"/>
              </a:rPr>
              <a:t>고</a:t>
            </a:r>
            <a:r>
              <a:rPr lang="ko-KR" altLang="en-US" b="1" dirty="0" smtClean="0">
                <a:latin typeface="휴먼모음T" panose="02030504000101010101" pitchFamily="18" charset="-127"/>
                <a:ea typeface="휴먼모음T" panose="02030504000101010101" pitchFamily="18" charset="-127"/>
              </a:rPr>
              <a:t>용 종사자 수를 나타내고 있음</a:t>
            </a:r>
            <a:r>
              <a:rPr lang="en-US" altLang="ko-KR" b="1" dirty="0" smtClean="0">
                <a:latin typeface="휴먼모음T" panose="02030504000101010101" pitchFamily="18" charset="-127"/>
                <a:ea typeface="휴먼모음T" panose="02030504000101010101" pitchFamily="18" charset="-127"/>
              </a:rPr>
              <a:t>.</a:t>
            </a:r>
            <a:endParaRPr lang="en-US" altLang="ko-KR" b="1" dirty="0">
              <a:latin typeface="휴먼모음T" panose="02030504000101010101" pitchFamily="18" charset="-127"/>
              <a:ea typeface="휴먼모음T" panose="02030504000101010101" pitchFamily="18" charset="-127"/>
            </a:endParaRPr>
          </a:p>
        </p:txBody>
      </p:sp>
      <p:sp>
        <p:nvSpPr>
          <p:cNvPr id="18" name="직사각형 17"/>
          <p:cNvSpPr/>
          <p:nvPr/>
        </p:nvSpPr>
        <p:spPr>
          <a:xfrm>
            <a:off x="91885" y="5464673"/>
            <a:ext cx="8568952" cy="288032"/>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r>
              <a:rPr lang="ko-KR" altLang="en-US" sz="800" dirty="0" smtClean="0">
                <a:solidFill>
                  <a:schemeClr val="tx1"/>
                </a:solidFill>
                <a:latin typeface="+mn-ea"/>
              </a:rPr>
              <a:t>장우현</a:t>
            </a:r>
            <a:r>
              <a:rPr lang="en-US" altLang="ko-KR" sz="800" dirty="0" smtClean="0">
                <a:solidFill>
                  <a:schemeClr val="tx1"/>
                </a:solidFill>
                <a:latin typeface="+mn-ea"/>
              </a:rPr>
              <a:t>(2017), 2011</a:t>
            </a:r>
            <a:r>
              <a:rPr lang="ko-KR" altLang="en-US" sz="800" dirty="0" smtClean="0">
                <a:solidFill>
                  <a:schemeClr val="tx1"/>
                </a:solidFill>
                <a:latin typeface="+mn-ea"/>
              </a:rPr>
              <a:t>년 </a:t>
            </a:r>
            <a:r>
              <a:rPr lang="ko-KR" altLang="en-US" sz="800" dirty="0" err="1" smtClean="0">
                <a:solidFill>
                  <a:schemeClr val="tx1"/>
                </a:solidFill>
                <a:latin typeface="+mn-ea"/>
              </a:rPr>
              <a:t>경제총조사</a:t>
            </a:r>
            <a:r>
              <a:rPr lang="ko-KR" altLang="en-US" sz="800" dirty="0" smtClean="0">
                <a:solidFill>
                  <a:schemeClr val="tx1"/>
                </a:solidFill>
                <a:latin typeface="+mn-ea"/>
              </a:rPr>
              <a:t> 기준</a:t>
            </a:r>
            <a:r>
              <a:rPr lang="en-US" altLang="ko-KR" sz="800" dirty="0" smtClean="0">
                <a:solidFill>
                  <a:schemeClr val="tx1"/>
                </a:solidFill>
                <a:latin typeface="+mn-ea"/>
              </a:rPr>
              <a:t>, </a:t>
            </a:r>
            <a:r>
              <a:rPr lang="ko-KR" altLang="en-US" sz="800" dirty="0" err="1" smtClean="0">
                <a:solidFill>
                  <a:schemeClr val="tx1"/>
                </a:solidFill>
                <a:latin typeface="+mn-ea"/>
              </a:rPr>
              <a:t>전산업</a:t>
            </a:r>
            <a:r>
              <a:rPr lang="en-US" altLang="ko-KR" sz="800" dirty="0" smtClean="0">
                <a:solidFill>
                  <a:schemeClr val="tx1"/>
                </a:solidFill>
                <a:latin typeface="+mn-ea"/>
              </a:rPr>
              <a:t>. </a:t>
            </a:r>
            <a:r>
              <a:rPr lang="ko-KR" altLang="en-US" sz="800" dirty="0" smtClean="0">
                <a:solidFill>
                  <a:schemeClr val="tx1"/>
                </a:solidFill>
                <a:latin typeface="+mn-ea"/>
              </a:rPr>
              <a:t>막대그래프 </a:t>
            </a:r>
            <a:r>
              <a:rPr lang="ko-KR" altLang="en-US" sz="800" dirty="0" err="1" smtClean="0">
                <a:solidFill>
                  <a:schemeClr val="tx1"/>
                </a:solidFill>
                <a:latin typeface="+mn-ea"/>
              </a:rPr>
              <a:t>좌축</a:t>
            </a:r>
            <a:r>
              <a:rPr lang="en-US" altLang="ko-KR" sz="800" dirty="0" smtClean="0">
                <a:solidFill>
                  <a:schemeClr val="tx1"/>
                </a:solidFill>
                <a:latin typeface="+mn-ea"/>
              </a:rPr>
              <a:t>(</a:t>
            </a:r>
            <a:r>
              <a:rPr lang="ko-KR" altLang="en-US" sz="800" dirty="0" smtClean="0">
                <a:solidFill>
                  <a:schemeClr val="tx1"/>
                </a:solidFill>
                <a:latin typeface="+mn-ea"/>
              </a:rPr>
              <a:t>단위</a:t>
            </a:r>
            <a:r>
              <a:rPr lang="en-US" altLang="ko-KR" sz="800" dirty="0" smtClean="0">
                <a:solidFill>
                  <a:schemeClr val="tx1"/>
                </a:solidFill>
                <a:latin typeface="+mn-ea"/>
              </a:rPr>
              <a:t>: </a:t>
            </a:r>
            <a:r>
              <a:rPr lang="ko-KR" altLang="en-US" sz="800" dirty="0" err="1" smtClean="0">
                <a:solidFill>
                  <a:schemeClr val="tx1"/>
                </a:solidFill>
                <a:latin typeface="+mn-ea"/>
              </a:rPr>
              <a:t>백만원</a:t>
            </a:r>
            <a:r>
              <a:rPr lang="en-US" altLang="ko-KR" sz="800" dirty="0" smtClean="0">
                <a:solidFill>
                  <a:schemeClr val="tx1"/>
                </a:solidFill>
                <a:latin typeface="+mn-ea"/>
              </a:rPr>
              <a:t>)</a:t>
            </a:r>
            <a:r>
              <a:rPr lang="ko-KR" altLang="en-US" sz="800" dirty="0" smtClean="0">
                <a:solidFill>
                  <a:schemeClr val="tx1"/>
                </a:solidFill>
                <a:latin typeface="+mn-ea"/>
              </a:rPr>
              <a:t> 선 그래프 </a:t>
            </a:r>
            <a:r>
              <a:rPr lang="ko-KR" altLang="en-US" sz="800" dirty="0" err="1" smtClean="0">
                <a:solidFill>
                  <a:schemeClr val="tx1"/>
                </a:solidFill>
                <a:latin typeface="+mn-ea"/>
              </a:rPr>
              <a:t>우축</a:t>
            </a:r>
            <a:r>
              <a:rPr lang="en-US" altLang="ko-KR" sz="800" dirty="0" smtClean="0">
                <a:solidFill>
                  <a:schemeClr val="tx1"/>
                </a:solidFill>
                <a:latin typeface="+mn-ea"/>
              </a:rPr>
              <a:t>(</a:t>
            </a:r>
            <a:r>
              <a:rPr lang="ko-KR" altLang="en-US" sz="800" dirty="0" smtClean="0">
                <a:solidFill>
                  <a:schemeClr val="tx1"/>
                </a:solidFill>
                <a:latin typeface="+mn-ea"/>
              </a:rPr>
              <a:t>단위</a:t>
            </a:r>
            <a:r>
              <a:rPr lang="en-US" altLang="ko-KR" sz="800" dirty="0" smtClean="0">
                <a:solidFill>
                  <a:schemeClr val="tx1"/>
                </a:solidFill>
                <a:latin typeface="+mn-ea"/>
              </a:rPr>
              <a:t>: </a:t>
            </a:r>
            <a:r>
              <a:rPr lang="ko-KR" altLang="en-US" sz="800" dirty="0" smtClean="0">
                <a:solidFill>
                  <a:schemeClr val="tx1"/>
                </a:solidFill>
                <a:latin typeface="+mn-ea"/>
              </a:rPr>
              <a:t>명</a:t>
            </a:r>
            <a:r>
              <a:rPr lang="en-US" altLang="ko-KR" sz="800" dirty="0" smtClean="0">
                <a:solidFill>
                  <a:schemeClr val="tx1"/>
                </a:solidFill>
                <a:latin typeface="+mn-ea"/>
              </a:rPr>
              <a:t>), </a:t>
            </a:r>
            <a:r>
              <a:rPr lang="ko-KR" altLang="en-US" sz="800" dirty="0" smtClean="0">
                <a:solidFill>
                  <a:schemeClr val="tx1"/>
                </a:solidFill>
                <a:latin typeface="+mn-ea"/>
              </a:rPr>
              <a:t>숫자가 낮은 </a:t>
            </a:r>
            <a:r>
              <a:rPr lang="ko-KR" altLang="en-US" sz="800" dirty="0" err="1" smtClean="0">
                <a:solidFill>
                  <a:schemeClr val="tx1"/>
                </a:solidFill>
                <a:latin typeface="+mn-ea"/>
              </a:rPr>
              <a:t>분위가</a:t>
            </a:r>
            <a:r>
              <a:rPr lang="ko-KR" altLang="en-US" sz="800" dirty="0" smtClean="0">
                <a:solidFill>
                  <a:schemeClr val="tx1"/>
                </a:solidFill>
                <a:latin typeface="+mn-ea"/>
              </a:rPr>
              <a:t> 더 높은 성과를 나타내는 </a:t>
            </a:r>
            <a:r>
              <a:rPr lang="ko-KR" altLang="en-US" sz="800" dirty="0" err="1" smtClean="0">
                <a:solidFill>
                  <a:schemeClr val="tx1"/>
                </a:solidFill>
                <a:latin typeface="+mn-ea"/>
              </a:rPr>
              <a:t>분위임</a:t>
            </a:r>
            <a:r>
              <a:rPr lang="en-US" altLang="ko-KR" sz="800" dirty="0" smtClean="0">
                <a:solidFill>
                  <a:schemeClr val="tx1"/>
                </a:solidFill>
                <a:latin typeface="+mn-ea"/>
              </a:rPr>
              <a:t>.</a:t>
            </a:r>
            <a:r>
              <a:rPr lang="ko-KR" altLang="en-US" sz="800" dirty="0" smtClean="0">
                <a:solidFill>
                  <a:schemeClr val="tx1"/>
                </a:solidFill>
                <a:latin typeface="+mn-ea"/>
              </a:rPr>
              <a:t> </a:t>
            </a:r>
            <a:endParaRPr lang="ko-KR" altLang="en-US" sz="800" dirty="0">
              <a:solidFill>
                <a:schemeClr val="tx1"/>
              </a:solidFill>
              <a:latin typeface="+mn-ea"/>
            </a:endParaRPr>
          </a:p>
        </p:txBody>
      </p:sp>
      <p:pic>
        <p:nvPicPr>
          <p:cNvPr id="8" name="_x189571960" descr="EMB00003d083bf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00" y="2708920"/>
            <a:ext cx="9000000" cy="27135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36829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13</a:t>
            </a:fld>
            <a:endParaRPr lang="en-US" altLang="en-US"/>
          </a:p>
        </p:txBody>
      </p:sp>
      <p:sp>
        <p:nvSpPr>
          <p:cNvPr id="3" name="제목 2"/>
          <p:cNvSpPr>
            <a:spLocks noGrp="1"/>
          </p:cNvSpPr>
          <p:nvPr>
            <p:ph type="title"/>
          </p:nvPr>
        </p:nvSpPr>
        <p:spPr/>
        <p:txBody>
          <a:bodyPr>
            <a:normAutofit fontScale="90000"/>
          </a:bodyPr>
          <a:lstStyle/>
          <a:p>
            <a:r>
              <a:rPr lang="en-US" altLang="ko-KR" dirty="0" smtClean="0"/>
              <a:t>&lt;</a:t>
            </a:r>
            <a:r>
              <a:rPr lang="ko-KR" altLang="en-US" dirty="0" smtClean="0"/>
              <a:t>참고</a:t>
            </a:r>
            <a:r>
              <a:rPr lang="en-US" altLang="ko-KR" dirty="0" smtClean="0"/>
              <a:t>&gt; </a:t>
            </a:r>
            <a:r>
              <a:rPr lang="ko-KR" altLang="en-US" dirty="0" smtClean="0"/>
              <a:t>대기업 중소기업 임금격차 </a:t>
            </a:r>
            <a:r>
              <a:rPr lang="ko-KR" altLang="en-US" dirty="0" err="1" smtClean="0"/>
              <a:t>분위분석</a:t>
            </a:r>
            <a:r>
              <a:rPr lang="en-US" altLang="ko-KR" dirty="0"/>
              <a:t>: </a:t>
            </a:r>
            <a:r>
              <a:rPr lang="en-US" altLang="ko-KR" dirty="0" smtClean="0"/>
              <a:t/>
            </a:r>
            <a:br>
              <a:rPr lang="en-US" altLang="ko-KR" dirty="0" smtClean="0"/>
            </a:br>
            <a:r>
              <a:rPr lang="en-US" altLang="ko-KR" dirty="0" smtClean="0"/>
              <a:t>2011</a:t>
            </a:r>
            <a:r>
              <a:rPr lang="ko-KR" altLang="en-US" dirty="0"/>
              <a:t>년 </a:t>
            </a:r>
            <a:r>
              <a:rPr lang="ko-KR" altLang="en-US" dirty="0" err="1"/>
              <a:t>경제총조사</a:t>
            </a:r>
            <a:r>
              <a:rPr lang="en-US" altLang="ko-KR" dirty="0"/>
              <a:t>: </a:t>
            </a:r>
            <a:r>
              <a:rPr lang="ko-KR" altLang="en-US" dirty="0" err="1"/>
              <a:t>전산업</a:t>
            </a:r>
            <a:r>
              <a:rPr lang="en-US" altLang="ko-KR" dirty="0"/>
              <a:t>, </a:t>
            </a:r>
            <a:r>
              <a:rPr lang="ko-KR" altLang="en-US" dirty="0"/>
              <a:t>소상공인 제외</a:t>
            </a:r>
          </a:p>
        </p:txBody>
      </p:sp>
      <p:sp>
        <p:nvSpPr>
          <p:cNvPr id="17" name="직사각형 16"/>
          <p:cNvSpPr/>
          <p:nvPr/>
        </p:nvSpPr>
        <p:spPr>
          <a:xfrm>
            <a:off x="428625" y="1340768"/>
            <a:ext cx="8286750" cy="1169551"/>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lvl="0">
              <a:lnSpc>
                <a:spcPts val="2800"/>
              </a:lnSpc>
              <a:spcBef>
                <a:spcPct val="20000"/>
              </a:spcBef>
            </a:pPr>
            <a:r>
              <a:rPr lang="ko-KR" altLang="en-US" b="1" dirty="0">
                <a:solidFill>
                  <a:schemeClr val="tx1"/>
                </a:solidFill>
                <a:latin typeface="휴먼모음T" panose="02030504000101010101" pitchFamily="18" charset="-127"/>
                <a:ea typeface="휴먼모음T" panose="02030504000101010101" pitchFamily="18" charset="-127"/>
                <a:cs typeface="함초롬돋움" panose="02030504000101010101" pitchFamily="18" charset="-127"/>
              </a:rPr>
              <a:t>소상공인의 오류</a:t>
            </a:r>
            <a:r>
              <a:rPr lang="en-US" altLang="ko-KR" b="1" dirty="0">
                <a:solidFill>
                  <a:schemeClr val="tx1"/>
                </a:solidFill>
                <a:latin typeface="휴먼모음T" panose="02030504000101010101" pitchFamily="18" charset="-127"/>
                <a:ea typeface="휴먼모음T" panose="02030504000101010101" pitchFamily="18" charset="-127"/>
                <a:cs typeface="함초롬돋움" panose="02030504000101010101" pitchFamily="18" charset="-127"/>
              </a:rPr>
              <a:t>: </a:t>
            </a:r>
            <a:r>
              <a:rPr lang="ko-KR" altLang="en-US" b="1" dirty="0">
                <a:solidFill>
                  <a:schemeClr val="tx1"/>
                </a:solidFill>
                <a:latin typeface="휴먼모음T" panose="02030504000101010101" pitchFamily="18" charset="-127"/>
                <a:ea typeface="휴먼모음T" panose="02030504000101010101" pitchFamily="18" charset="-127"/>
                <a:cs typeface="함초롬돋움" panose="02030504000101010101" pitchFamily="18" charset="-127"/>
              </a:rPr>
              <a:t>절대다수를 차지하는 소상공인을 중소기업에 포함할 경우</a:t>
            </a:r>
            <a:r>
              <a:rPr lang="en-US" altLang="ko-KR" b="1" dirty="0">
                <a:solidFill>
                  <a:schemeClr val="tx1"/>
                </a:solidFill>
                <a:latin typeface="휴먼모음T" panose="02030504000101010101" pitchFamily="18" charset="-127"/>
                <a:ea typeface="휴먼모음T" panose="02030504000101010101" pitchFamily="18" charset="-127"/>
                <a:cs typeface="함초롬돋움" panose="02030504000101010101" pitchFamily="18" charset="-127"/>
              </a:rPr>
              <a:t>, </a:t>
            </a:r>
            <a:r>
              <a:rPr lang="ko-KR" altLang="en-US" b="1" dirty="0">
                <a:solidFill>
                  <a:schemeClr val="tx1"/>
                </a:solidFill>
                <a:latin typeface="휴먼모음T" panose="02030504000101010101" pitchFamily="18" charset="-127"/>
                <a:ea typeface="휴먼모음T" panose="02030504000101010101" pitchFamily="18" charset="-127"/>
                <a:cs typeface="함초롬돋움" panose="02030504000101010101" pitchFamily="18" charset="-127"/>
              </a:rPr>
              <a:t>중소기업 </a:t>
            </a:r>
            <a:r>
              <a:rPr lang="ko-KR" altLang="en-US" b="1" dirty="0" err="1">
                <a:solidFill>
                  <a:schemeClr val="tx1"/>
                </a:solidFill>
                <a:latin typeface="휴먼모음T" panose="02030504000101010101" pitchFamily="18" charset="-127"/>
                <a:ea typeface="휴먼모음T" panose="02030504000101010101" pitchFamily="18" charset="-127"/>
                <a:cs typeface="함초롬돋움" panose="02030504000101010101" pitchFamily="18" charset="-127"/>
              </a:rPr>
              <a:t>분위평균이</a:t>
            </a:r>
            <a:r>
              <a:rPr lang="ko-KR" altLang="en-US" b="1" dirty="0">
                <a:solidFill>
                  <a:schemeClr val="tx1"/>
                </a:solidFill>
                <a:latin typeface="휴먼모음T" panose="02030504000101010101" pitchFamily="18" charset="-127"/>
                <a:ea typeface="휴먼모음T" panose="02030504000101010101" pitchFamily="18" charset="-127"/>
                <a:cs typeface="함초롬돋움" panose="02030504000101010101" pitchFamily="18" charset="-127"/>
              </a:rPr>
              <a:t> 실제와 달리 낮게 표시됨</a:t>
            </a:r>
            <a:r>
              <a:rPr lang="en-US" altLang="ko-KR" b="1" dirty="0" smtClean="0">
                <a:solidFill>
                  <a:schemeClr val="tx1"/>
                </a:solidFill>
                <a:latin typeface="휴먼모음T" panose="02030504000101010101" pitchFamily="18" charset="-127"/>
                <a:ea typeface="휴먼모음T" panose="02030504000101010101" pitchFamily="18" charset="-127"/>
                <a:cs typeface="함초롬돋움" panose="02030504000101010101" pitchFamily="18" charset="-127"/>
              </a:rPr>
              <a:t>. </a:t>
            </a:r>
            <a:r>
              <a:rPr lang="ko-KR" altLang="en-US" b="1" dirty="0" smtClean="0">
                <a:solidFill>
                  <a:schemeClr val="tx1"/>
                </a:solidFill>
                <a:latin typeface="휴먼모음T" panose="02030504000101010101" pitchFamily="18" charset="-127"/>
                <a:ea typeface="휴먼모음T" panose="02030504000101010101" pitchFamily="18" charset="-127"/>
                <a:cs typeface="함초롬돋움" panose="02030504000101010101" pitchFamily="18" charset="-127"/>
              </a:rPr>
              <a:t>그러나</a:t>
            </a:r>
            <a:r>
              <a:rPr lang="en-US" altLang="ko-KR" b="1" dirty="0">
                <a:solidFill>
                  <a:schemeClr val="tx1"/>
                </a:solidFill>
                <a:latin typeface="휴먼모음T" panose="02030504000101010101" pitchFamily="18" charset="-127"/>
                <a:ea typeface="휴먼모음T" panose="02030504000101010101" pitchFamily="18" charset="-127"/>
                <a:cs typeface="함초롬돋움" panose="02030504000101010101" pitchFamily="18" charset="-127"/>
              </a:rPr>
              <a:t>, </a:t>
            </a:r>
            <a:r>
              <a:rPr lang="ko-KR" altLang="en-US" b="1" dirty="0">
                <a:solidFill>
                  <a:schemeClr val="tx1"/>
                </a:solidFill>
                <a:latin typeface="휴먼모음T" panose="02030504000101010101" pitchFamily="18" charset="-127"/>
                <a:ea typeface="휴먼모음T" panose="02030504000101010101" pitchFamily="18" charset="-127"/>
                <a:cs typeface="함초롬돋움" panose="02030504000101010101" pitchFamily="18" charset="-127"/>
              </a:rPr>
              <a:t>이 경우에도 중소기업 </a:t>
            </a:r>
            <a:r>
              <a:rPr lang="en-US" altLang="ko-KR" b="1" dirty="0">
                <a:solidFill>
                  <a:schemeClr val="tx1"/>
                </a:solidFill>
                <a:latin typeface="휴먼모음T" panose="02030504000101010101" pitchFamily="18" charset="-127"/>
                <a:ea typeface="휴먼모음T" panose="02030504000101010101" pitchFamily="18" charset="-127"/>
                <a:cs typeface="함초롬돋움" panose="02030504000101010101" pitchFamily="18" charset="-127"/>
              </a:rPr>
              <a:t>1</a:t>
            </a:r>
            <a:r>
              <a:rPr lang="ko-KR" altLang="en-US" b="1" dirty="0" err="1">
                <a:solidFill>
                  <a:schemeClr val="tx1"/>
                </a:solidFill>
                <a:latin typeface="휴먼모음T" panose="02030504000101010101" pitchFamily="18" charset="-127"/>
                <a:ea typeface="휴먼모음T" panose="02030504000101010101" pitchFamily="18" charset="-127"/>
                <a:cs typeface="함초롬돋움" panose="02030504000101010101" pitchFamily="18" charset="-127"/>
              </a:rPr>
              <a:t>분위의</a:t>
            </a:r>
            <a:r>
              <a:rPr lang="ko-KR" altLang="en-US" b="1" dirty="0">
                <a:solidFill>
                  <a:schemeClr val="tx1"/>
                </a:solidFill>
                <a:latin typeface="휴먼모음T" panose="02030504000101010101" pitchFamily="18" charset="-127"/>
                <a:ea typeface="휴먼모음T" panose="02030504000101010101" pitchFamily="18" charset="-127"/>
                <a:cs typeface="함초롬돋움" panose="02030504000101010101" pitchFamily="18" charset="-127"/>
              </a:rPr>
              <a:t> 인당지급액이 대기업 </a:t>
            </a:r>
            <a:r>
              <a:rPr lang="en-US" altLang="ko-KR" b="1" dirty="0">
                <a:solidFill>
                  <a:schemeClr val="tx1"/>
                </a:solidFill>
                <a:latin typeface="휴먼모음T" panose="02030504000101010101" pitchFamily="18" charset="-127"/>
                <a:ea typeface="휴먼모음T" panose="02030504000101010101" pitchFamily="18" charset="-127"/>
                <a:cs typeface="함초롬돋움" panose="02030504000101010101" pitchFamily="18" charset="-127"/>
              </a:rPr>
              <a:t>5</a:t>
            </a:r>
            <a:r>
              <a:rPr lang="ko-KR" altLang="en-US" b="1" dirty="0" err="1">
                <a:solidFill>
                  <a:schemeClr val="tx1"/>
                </a:solidFill>
                <a:latin typeface="휴먼모음T" panose="02030504000101010101" pitchFamily="18" charset="-127"/>
                <a:ea typeface="휴먼모음T" panose="02030504000101010101" pitchFamily="18" charset="-127"/>
                <a:cs typeface="함초롬돋움" panose="02030504000101010101" pitchFamily="18" charset="-127"/>
              </a:rPr>
              <a:t>분위보다</a:t>
            </a:r>
            <a:r>
              <a:rPr lang="ko-KR" altLang="en-US" b="1" dirty="0">
                <a:solidFill>
                  <a:schemeClr val="tx1"/>
                </a:solidFill>
                <a:latin typeface="휴먼모음T" panose="02030504000101010101" pitchFamily="18" charset="-127"/>
                <a:ea typeface="휴먼모음T" panose="02030504000101010101" pitchFamily="18" charset="-127"/>
                <a:cs typeface="함초롬돋움" panose="02030504000101010101" pitchFamily="18" charset="-127"/>
              </a:rPr>
              <a:t> 높다는 점에 주목할 필요가 있음</a:t>
            </a:r>
            <a:r>
              <a:rPr lang="en-US" altLang="ko-KR" b="1" dirty="0">
                <a:solidFill>
                  <a:schemeClr val="tx1"/>
                </a:solidFill>
                <a:latin typeface="휴먼모음T" panose="02030504000101010101" pitchFamily="18" charset="-127"/>
                <a:ea typeface="휴먼모음T" panose="02030504000101010101" pitchFamily="18" charset="-127"/>
                <a:cs typeface="함초롬돋움" panose="02030504000101010101" pitchFamily="18" charset="-127"/>
              </a:rPr>
              <a:t>. </a:t>
            </a:r>
          </a:p>
        </p:txBody>
      </p:sp>
      <p:sp>
        <p:nvSpPr>
          <p:cNvPr id="18" name="직사각형 17"/>
          <p:cNvSpPr/>
          <p:nvPr/>
        </p:nvSpPr>
        <p:spPr>
          <a:xfrm>
            <a:off x="91885" y="5464673"/>
            <a:ext cx="8568952" cy="288032"/>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r>
              <a:rPr lang="ko-KR" altLang="en-US" sz="800" dirty="0" smtClean="0">
                <a:solidFill>
                  <a:schemeClr val="tx1"/>
                </a:solidFill>
                <a:latin typeface="+mn-ea"/>
              </a:rPr>
              <a:t>장우현</a:t>
            </a:r>
            <a:r>
              <a:rPr lang="en-US" altLang="ko-KR" sz="800" dirty="0" smtClean="0">
                <a:solidFill>
                  <a:schemeClr val="tx1"/>
                </a:solidFill>
                <a:latin typeface="+mn-ea"/>
              </a:rPr>
              <a:t>(2017), </a:t>
            </a:r>
            <a:r>
              <a:rPr lang="ko-KR" altLang="en-US" sz="800" dirty="0" err="1" smtClean="0">
                <a:solidFill>
                  <a:schemeClr val="tx1"/>
                </a:solidFill>
                <a:latin typeface="+mn-ea"/>
              </a:rPr>
              <a:t>경제총조사</a:t>
            </a:r>
            <a:r>
              <a:rPr lang="en-US" altLang="ko-KR" sz="800" dirty="0" smtClean="0">
                <a:solidFill>
                  <a:schemeClr val="tx1"/>
                </a:solidFill>
                <a:latin typeface="+mn-ea"/>
              </a:rPr>
              <a:t>, </a:t>
            </a:r>
            <a:r>
              <a:rPr lang="ko-KR" altLang="en-US" sz="800" dirty="0" err="1" smtClean="0">
                <a:solidFill>
                  <a:schemeClr val="tx1"/>
                </a:solidFill>
                <a:latin typeface="+mn-ea"/>
              </a:rPr>
              <a:t>전산업</a:t>
            </a:r>
            <a:r>
              <a:rPr lang="en-US" altLang="ko-KR" sz="800" dirty="0" smtClean="0">
                <a:solidFill>
                  <a:schemeClr val="tx1"/>
                </a:solidFill>
                <a:latin typeface="+mn-ea"/>
              </a:rPr>
              <a:t>. </a:t>
            </a:r>
            <a:r>
              <a:rPr lang="ko-KR" altLang="en-US" sz="800" dirty="0" smtClean="0">
                <a:solidFill>
                  <a:schemeClr val="tx1"/>
                </a:solidFill>
                <a:latin typeface="+mn-ea"/>
              </a:rPr>
              <a:t>막대그래프 </a:t>
            </a:r>
            <a:r>
              <a:rPr lang="ko-KR" altLang="en-US" sz="800" dirty="0" err="1" smtClean="0">
                <a:solidFill>
                  <a:schemeClr val="tx1"/>
                </a:solidFill>
                <a:latin typeface="+mn-ea"/>
              </a:rPr>
              <a:t>좌축</a:t>
            </a:r>
            <a:r>
              <a:rPr lang="en-US" altLang="ko-KR" sz="800" dirty="0" smtClean="0">
                <a:solidFill>
                  <a:schemeClr val="tx1"/>
                </a:solidFill>
                <a:latin typeface="+mn-ea"/>
              </a:rPr>
              <a:t>(</a:t>
            </a:r>
            <a:r>
              <a:rPr lang="ko-KR" altLang="en-US" sz="800" dirty="0" smtClean="0">
                <a:solidFill>
                  <a:schemeClr val="tx1"/>
                </a:solidFill>
                <a:latin typeface="+mn-ea"/>
              </a:rPr>
              <a:t>단위</a:t>
            </a:r>
            <a:r>
              <a:rPr lang="en-US" altLang="ko-KR" sz="800" dirty="0" smtClean="0">
                <a:solidFill>
                  <a:schemeClr val="tx1"/>
                </a:solidFill>
                <a:latin typeface="+mn-ea"/>
              </a:rPr>
              <a:t>: </a:t>
            </a:r>
            <a:r>
              <a:rPr lang="ko-KR" altLang="en-US" sz="800" dirty="0" err="1" smtClean="0">
                <a:solidFill>
                  <a:schemeClr val="tx1"/>
                </a:solidFill>
                <a:latin typeface="+mn-ea"/>
              </a:rPr>
              <a:t>백만원</a:t>
            </a:r>
            <a:r>
              <a:rPr lang="en-US" altLang="ko-KR" sz="800" dirty="0" smtClean="0">
                <a:solidFill>
                  <a:schemeClr val="tx1"/>
                </a:solidFill>
                <a:latin typeface="+mn-ea"/>
              </a:rPr>
              <a:t>)</a:t>
            </a:r>
            <a:r>
              <a:rPr lang="ko-KR" altLang="en-US" sz="800" dirty="0" smtClean="0">
                <a:solidFill>
                  <a:schemeClr val="tx1"/>
                </a:solidFill>
                <a:latin typeface="+mn-ea"/>
              </a:rPr>
              <a:t> 선 그래프 </a:t>
            </a:r>
            <a:r>
              <a:rPr lang="ko-KR" altLang="en-US" sz="800" dirty="0" err="1" smtClean="0">
                <a:solidFill>
                  <a:schemeClr val="tx1"/>
                </a:solidFill>
                <a:latin typeface="+mn-ea"/>
              </a:rPr>
              <a:t>우축</a:t>
            </a:r>
            <a:r>
              <a:rPr lang="en-US" altLang="ko-KR" sz="800" dirty="0" smtClean="0">
                <a:solidFill>
                  <a:schemeClr val="tx1"/>
                </a:solidFill>
                <a:latin typeface="+mn-ea"/>
              </a:rPr>
              <a:t>(</a:t>
            </a:r>
            <a:r>
              <a:rPr lang="ko-KR" altLang="en-US" sz="800" dirty="0" smtClean="0">
                <a:solidFill>
                  <a:schemeClr val="tx1"/>
                </a:solidFill>
                <a:latin typeface="+mn-ea"/>
              </a:rPr>
              <a:t>단위</a:t>
            </a:r>
            <a:r>
              <a:rPr lang="en-US" altLang="ko-KR" sz="800" dirty="0" smtClean="0">
                <a:solidFill>
                  <a:schemeClr val="tx1"/>
                </a:solidFill>
                <a:latin typeface="+mn-ea"/>
              </a:rPr>
              <a:t>: </a:t>
            </a:r>
            <a:r>
              <a:rPr lang="ko-KR" altLang="en-US" sz="800" dirty="0" smtClean="0">
                <a:solidFill>
                  <a:schemeClr val="tx1"/>
                </a:solidFill>
                <a:latin typeface="+mn-ea"/>
              </a:rPr>
              <a:t>명</a:t>
            </a:r>
            <a:r>
              <a:rPr lang="en-US" altLang="ko-KR" sz="800" dirty="0" smtClean="0">
                <a:solidFill>
                  <a:schemeClr val="tx1"/>
                </a:solidFill>
                <a:latin typeface="+mn-ea"/>
              </a:rPr>
              <a:t>), </a:t>
            </a:r>
            <a:r>
              <a:rPr lang="ko-KR" altLang="en-US" sz="800" dirty="0" smtClean="0">
                <a:solidFill>
                  <a:schemeClr val="tx1"/>
                </a:solidFill>
                <a:latin typeface="+mn-ea"/>
              </a:rPr>
              <a:t>숫자가 낮은 </a:t>
            </a:r>
            <a:r>
              <a:rPr lang="ko-KR" altLang="en-US" sz="800" dirty="0" err="1" smtClean="0">
                <a:solidFill>
                  <a:schemeClr val="tx1"/>
                </a:solidFill>
                <a:latin typeface="+mn-ea"/>
              </a:rPr>
              <a:t>분위가</a:t>
            </a:r>
            <a:r>
              <a:rPr lang="ko-KR" altLang="en-US" sz="800" dirty="0" smtClean="0">
                <a:solidFill>
                  <a:schemeClr val="tx1"/>
                </a:solidFill>
                <a:latin typeface="+mn-ea"/>
              </a:rPr>
              <a:t> 더 높은 성과를 나타내는 </a:t>
            </a:r>
            <a:r>
              <a:rPr lang="ko-KR" altLang="en-US" sz="800" dirty="0" err="1" smtClean="0">
                <a:solidFill>
                  <a:schemeClr val="tx1"/>
                </a:solidFill>
                <a:latin typeface="+mn-ea"/>
              </a:rPr>
              <a:t>분위임</a:t>
            </a:r>
            <a:r>
              <a:rPr lang="en-US" altLang="ko-KR" sz="800" dirty="0" smtClean="0">
                <a:solidFill>
                  <a:schemeClr val="tx1"/>
                </a:solidFill>
                <a:latin typeface="+mn-ea"/>
              </a:rPr>
              <a:t>.</a:t>
            </a:r>
            <a:r>
              <a:rPr lang="ko-KR" altLang="en-US" sz="800" dirty="0" smtClean="0">
                <a:solidFill>
                  <a:schemeClr val="tx1"/>
                </a:solidFill>
                <a:latin typeface="+mn-ea"/>
              </a:rPr>
              <a:t> </a:t>
            </a:r>
            <a:endParaRPr lang="ko-KR" altLang="en-US" sz="800" dirty="0">
              <a:solidFill>
                <a:schemeClr val="tx1"/>
              </a:solidFill>
              <a:latin typeface="+mn-ea"/>
            </a:endParaRPr>
          </a:p>
        </p:txBody>
      </p:sp>
      <p:pic>
        <p:nvPicPr>
          <p:cNvPr id="7" name="_x189570760" descr="EMB00003d083bfb"/>
          <p:cNvPicPr preferRelativeResize="0">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00" y="2708920"/>
            <a:ext cx="9000000" cy="27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96863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8"/>
          <p:cNvSpPr/>
          <p:nvPr/>
        </p:nvSpPr>
        <p:spPr>
          <a:xfrm>
            <a:off x="287524" y="6453336"/>
            <a:ext cx="8568952" cy="288032"/>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r>
              <a:rPr lang="en-US" altLang="ko-KR" sz="800" dirty="0" smtClean="0">
                <a:solidFill>
                  <a:srgbClr val="000000"/>
                </a:solidFill>
                <a:latin typeface="휴먼모음T"/>
              </a:rPr>
              <a:t>Chang(2014), constructed from 2007-2011 Mining and Manufacturing Survey of Statistics Korea. TFP(Total Factor Productivity) is estimated by </a:t>
            </a:r>
            <a:r>
              <a:rPr lang="en-US" altLang="ko-KR" sz="800" dirty="0" err="1" smtClean="0">
                <a:solidFill>
                  <a:srgbClr val="000000"/>
                </a:solidFill>
                <a:latin typeface="휴먼모음T"/>
              </a:rPr>
              <a:t>Levinsohn-Petrin</a:t>
            </a:r>
            <a:r>
              <a:rPr lang="en-US" altLang="ko-KR" sz="800" dirty="0" smtClean="0">
                <a:solidFill>
                  <a:srgbClr val="000000"/>
                </a:solidFill>
                <a:latin typeface="휴먼모음T"/>
              </a:rPr>
              <a:t> Production Function Estimator</a:t>
            </a:r>
            <a:endParaRPr lang="ko-KR" altLang="en-US" sz="800" dirty="0">
              <a:solidFill>
                <a:srgbClr val="000000"/>
              </a:solidFill>
              <a:latin typeface="휴먼모음T"/>
            </a:endParaRPr>
          </a:p>
        </p:txBody>
      </p:sp>
      <p:sp>
        <p:nvSpPr>
          <p:cNvPr id="11" name="제목 10"/>
          <p:cNvSpPr>
            <a:spLocks noGrp="1"/>
          </p:cNvSpPr>
          <p:nvPr>
            <p:ph type="title"/>
          </p:nvPr>
        </p:nvSpPr>
        <p:spPr/>
        <p:txBody>
          <a:bodyPr>
            <a:normAutofit/>
          </a:bodyPr>
          <a:lstStyle/>
          <a:p>
            <a:r>
              <a:rPr lang="ko-KR" altLang="en-US" sz="2400" dirty="0" smtClean="0"/>
              <a:t>한국의 </a:t>
            </a:r>
            <a:r>
              <a:rPr lang="ko-KR" altLang="en-US" sz="2400" dirty="0"/>
              <a:t>사업체 생태계</a:t>
            </a:r>
            <a:r>
              <a:rPr lang="en-US" altLang="ko-KR" sz="2400" dirty="0"/>
              <a:t>: </a:t>
            </a:r>
            <a:r>
              <a:rPr lang="ko-KR" altLang="en-US" sz="2400" dirty="0" err="1"/>
              <a:t>총요소생산성의</a:t>
            </a:r>
            <a:r>
              <a:rPr lang="ko-KR" altLang="en-US" sz="2400" dirty="0"/>
              <a:t> 동태적 변화</a:t>
            </a:r>
            <a:r>
              <a:rPr lang="en-US" altLang="ko-KR" sz="2400" dirty="0"/>
              <a:t/>
            </a:r>
            <a:br>
              <a:rPr lang="en-US" altLang="ko-KR" sz="2400" dirty="0"/>
            </a:br>
            <a:r>
              <a:rPr lang="ko-KR" altLang="en-US" sz="2000" dirty="0"/>
              <a:t>광업과 제조업</a:t>
            </a:r>
            <a:r>
              <a:rPr lang="en-US" altLang="ko-KR" sz="2000" dirty="0"/>
              <a:t>, 10</a:t>
            </a:r>
            <a:r>
              <a:rPr lang="ko-KR" altLang="en-US" sz="2000" dirty="0"/>
              <a:t>인 이상 전체 사업체</a:t>
            </a:r>
            <a:r>
              <a:rPr lang="en-US" altLang="ko-KR" sz="2000" dirty="0"/>
              <a:t> (2007-2011)</a:t>
            </a:r>
            <a:endParaRPr lang="ko-KR" altLang="en-US" dirty="0"/>
          </a:p>
        </p:txBody>
      </p:sp>
      <p:sp>
        <p:nvSpPr>
          <p:cNvPr id="2" name="Rectangle 4"/>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solidFill>
                <a:srgbClr val="000000"/>
              </a:solidFill>
            </a:endParaRP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1339" y="1845102"/>
            <a:ext cx="8337600" cy="45362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직사각형 7"/>
          <p:cNvSpPr/>
          <p:nvPr/>
        </p:nvSpPr>
        <p:spPr>
          <a:xfrm>
            <a:off x="467544" y="1249596"/>
            <a:ext cx="8286750" cy="584775"/>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dirty="0">
                <a:solidFill>
                  <a:schemeClr val="tx1"/>
                </a:solidFill>
                <a:latin typeface="휴먼모음T" panose="02030504000101010101" pitchFamily="18" charset="-127"/>
                <a:ea typeface="휴먼모음T" panose="02030504000101010101" pitchFamily="18" charset="-127"/>
              </a:rPr>
              <a:t>전체 사업체를 분석할 경우</a:t>
            </a:r>
            <a:r>
              <a:rPr lang="en-US" altLang="ko-KR" sz="1600" dirty="0">
                <a:solidFill>
                  <a:schemeClr val="tx1"/>
                </a:solidFill>
                <a:latin typeface="휴먼모음T" panose="02030504000101010101" pitchFamily="18" charset="-127"/>
                <a:ea typeface="휴먼모음T" panose="02030504000101010101" pitchFamily="18" charset="-127"/>
              </a:rPr>
              <a:t>, </a:t>
            </a:r>
            <a:r>
              <a:rPr lang="ko-KR" altLang="en-US" sz="1600" dirty="0">
                <a:solidFill>
                  <a:schemeClr val="tx1"/>
                </a:solidFill>
                <a:latin typeface="휴먼모음T" panose="02030504000101010101" pitchFamily="18" charset="-127"/>
                <a:ea typeface="휴먼모음T" panose="02030504000101010101" pitchFamily="18" charset="-127"/>
              </a:rPr>
              <a:t>부가가치 비중이 높은</a:t>
            </a:r>
            <a:r>
              <a:rPr lang="en-US" altLang="ko-KR" sz="1600" dirty="0">
                <a:solidFill>
                  <a:schemeClr val="tx1"/>
                </a:solidFill>
                <a:latin typeface="휴먼모음T" panose="02030504000101010101" pitchFamily="18" charset="-127"/>
                <a:ea typeface="휴먼모음T" panose="02030504000101010101" pitchFamily="18" charset="-127"/>
              </a:rPr>
              <a:t>(</a:t>
            </a:r>
            <a:r>
              <a:rPr lang="ko-KR" altLang="en-US" sz="1600" dirty="0">
                <a:solidFill>
                  <a:schemeClr val="tx1"/>
                </a:solidFill>
                <a:latin typeface="휴먼모음T" panose="02030504000101010101" pitchFamily="18" charset="-127"/>
                <a:ea typeface="휴먼모음T" panose="02030504000101010101" pitchFamily="18" charset="-127"/>
              </a:rPr>
              <a:t>주요 대기업이 존재하는</a:t>
            </a:r>
            <a:r>
              <a:rPr lang="en-US" altLang="ko-KR" sz="1600" dirty="0">
                <a:solidFill>
                  <a:schemeClr val="tx1"/>
                </a:solidFill>
                <a:latin typeface="휴먼모음T" panose="02030504000101010101" pitchFamily="18" charset="-127"/>
                <a:ea typeface="휴먼모음T" panose="02030504000101010101" pitchFamily="18" charset="-127"/>
              </a:rPr>
              <a:t>)</a:t>
            </a:r>
            <a:r>
              <a:rPr lang="ko-KR" altLang="en-US" sz="1600" dirty="0">
                <a:solidFill>
                  <a:schemeClr val="tx1"/>
                </a:solidFill>
                <a:latin typeface="휴먼모음T" panose="02030504000101010101" pitchFamily="18" charset="-127"/>
                <a:ea typeface="휴먼모음T" panose="02030504000101010101" pitchFamily="18" charset="-127"/>
              </a:rPr>
              <a:t> 산업의 </a:t>
            </a:r>
            <a:endParaRPr lang="en-US" altLang="ko-KR" sz="1600" dirty="0">
              <a:solidFill>
                <a:schemeClr val="tx1"/>
              </a:solidFill>
              <a:latin typeface="휴먼모음T" panose="02030504000101010101" pitchFamily="18" charset="-127"/>
              <a:ea typeface="휴먼모음T" panose="02030504000101010101" pitchFamily="18" charset="-127"/>
            </a:endParaRPr>
          </a:p>
          <a:p>
            <a:pPr algn="ctr"/>
            <a:r>
              <a:rPr lang="ko-KR" altLang="en-US" sz="1600" dirty="0" err="1">
                <a:solidFill>
                  <a:schemeClr val="tx1"/>
                </a:solidFill>
                <a:latin typeface="휴먼모음T" panose="02030504000101010101" pitchFamily="18" charset="-127"/>
                <a:ea typeface="휴먼모음T" panose="02030504000101010101" pitchFamily="18" charset="-127"/>
              </a:rPr>
              <a:t>총요소생산성과</a:t>
            </a:r>
            <a:r>
              <a:rPr lang="ko-KR" altLang="en-US" sz="1600" dirty="0">
                <a:solidFill>
                  <a:schemeClr val="tx1"/>
                </a:solidFill>
                <a:latin typeface="휴먼모음T" panose="02030504000101010101" pitchFamily="18" charset="-127"/>
                <a:ea typeface="휴먼모음T" panose="02030504000101010101" pitchFamily="18" charset="-127"/>
              </a:rPr>
              <a:t> </a:t>
            </a:r>
            <a:r>
              <a:rPr lang="ko-KR" altLang="en-US" sz="1600" dirty="0" err="1">
                <a:solidFill>
                  <a:schemeClr val="tx1"/>
                </a:solidFill>
                <a:latin typeface="휴먼모음T" panose="02030504000101010101" pitchFamily="18" charset="-127"/>
                <a:ea typeface="휴먼모음T" panose="02030504000101010101" pitchFamily="18" charset="-127"/>
              </a:rPr>
              <a:t>총요소</a:t>
            </a:r>
            <a:r>
              <a:rPr lang="ko-KR" altLang="en-US" sz="1600" dirty="0">
                <a:solidFill>
                  <a:schemeClr val="tx1"/>
                </a:solidFill>
                <a:latin typeface="휴먼모음T" panose="02030504000101010101" pitchFamily="18" charset="-127"/>
                <a:ea typeface="휴먼모음T" panose="02030504000101010101" pitchFamily="18" charset="-127"/>
              </a:rPr>
              <a:t> 생산성 증가속도가 모두 높게 나타나는 경향이 </a:t>
            </a:r>
            <a:r>
              <a:rPr lang="ko-KR" altLang="en-US" sz="1600" dirty="0" smtClean="0">
                <a:solidFill>
                  <a:schemeClr val="tx1"/>
                </a:solidFill>
                <a:latin typeface="휴먼모음T" panose="02030504000101010101" pitchFamily="18" charset="-127"/>
                <a:ea typeface="휴먼모음T" panose="02030504000101010101" pitchFamily="18" charset="-127"/>
              </a:rPr>
              <a:t>발견됨</a:t>
            </a:r>
            <a:r>
              <a:rPr lang="en-US" altLang="ko-KR" sz="1600" dirty="0" smtClean="0">
                <a:solidFill>
                  <a:schemeClr val="tx1"/>
                </a:solidFill>
                <a:latin typeface="휴먼모음T" panose="02030504000101010101" pitchFamily="18" charset="-127"/>
                <a:ea typeface="휴먼모음T" panose="02030504000101010101" pitchFamily="18" charset="-127"/>
              </a:rPr>
              <a:t>. </a:t>
            </a:r>
            <a:endParaRPr lang="ko-KR" altLang="en-US" sz="1600" dirty="0">
              <a:solidFill>
                <a:schemeClr val="tx1"/>
              </a:solidFill>
              <a:latin typeface="휴먼모음T" panose="02030504000101010101" pitchFamily="18" charset="-127"/>
              <a:ea typeface="휴먼모음T" panose="02030504000101010101" pitchFamily="18" charset="-127"/>
            </a:endParaRPr>
          </a:p>
        </p:txBody>
      </p:sp>
      <p:sp>
        <p:nvSpPr>
          <p:cNvPr id="7" name="Slide Number Placeholder 3"/>
          <p:cNvSpPr>
            <a:spLocks noGrp="1"/>
          </p:cNvSpPr>
          <p:nvPr>
            <p:ph type="sldNum" sz="quarter" idx="12"/>
          </p:nvPr>
        </p:nvSpPr>
        <p:spPr>
          <a:xfrm>
            <a:off x="7380312" y="6617245"/>
            <a:ext cx="1763688" cy="268139"/>
          </a:xfrm>
        </p:spPr>
        <p:txBody>
          <a:bodyPr/>
          <a:lstStyle/>
          <a:p>
            <a:pPr>
              <a:defRPr/>
            </a:pPr>
            <a:fld id="{0F44D48D-D7FC-4BF8-80E9-F488B0750D02}" type="slidenum">
              <a:rPr lang="en-US" altLang="en-US" smtClean="0"/>
              <a:pPr>
                <a:defRPr/>
              </a:pPr>
              <a:t>14</a:t>
            </a:fld>
            <a:endParaRPr lang="en-US" altLang="en-US"/>
          </a:p>
        </p:txBody>
      </p:sp>
    </p:spTree>
    <p:extLst>
      <p:ext uri="{BB962C8B-B14F-4D97-AF65-F5344CB8AC3E}">
        <p14:creationId xmlns:p14="http://schemas.microsoft.com/office/powerpoint/2010/main" val="12806712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8"/>
          <p:cNvSpPr/>
          <p:nvPr/>
        </p:nvSpPr>
        <p:spPr>
          <a:xfrm>
            <a:off x="287524" y="6453336"/>
            <a:ext cx="8568952" cy="288032"/>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r>
              <a:rPr lang="en-US" altLang="ko-KR" sz="800" dirty="0" smtClean="0">
                <a:solidFill>
                  <a:srgbClr val="000000"/>
                </a:solidFill>
                <a:latin typeface="휴먼모음T"/>
              </a:rPr>
              <a:t>Chang(2014), constructed from 2007-2011 Mining and Manufacturing Survey of Statistics Korea. TFP(Total Factor Productivity) is estimated by </a:t>
            </a:r>
            <a:r>
              <a:rPr lang="en-US" altLang="ko-KR" sz="800" dirty="0" err="1" smtClean="0">
                <a:solidFill>
                  <a:srgbClr val="000000"/>
                </a:solidFill>
                <a:latin typeface="휴먼모음T"/>
              </a:rPr>
              <a:t>Levinsohn-Petrin</a:t>
            </a:r>
            <a:r>
              <a:rPr lang="en-US" altLang="ko-KR" sz="800" dirty="0" smtClean="0">
                <a:solidFill>
                  <a:srgbClr val="000000"/>
                </a:solidFill>
                <a:latin typeface="휴먼모음T"/>
              </a:rPr>
              <a:t> Production Function Estimator</a:t>
            </a:r>
            <a:endParaRPr lang="ko-KR" altLang="en-US" sz="800" dirty="0">
              <a:solidFill>
                <a:srgbClr val="000000"/>
              </a:solidFill>
              <a:latin typeface="휴먼모음T"/>
            </a:endParaRPr>
          </a:p>
        </p:txBody>
      </p:sp>
      <p:sp>
        <p:nvSpPr>
          <p:cNvPr id="11" name="제목 10"/>
          <p:cNvSpPr>
            <a:spLocks noGrp="1"/>
          </p:cNvSpPr>
          <p:nvPr>
            <p:ph type="title"/>
          </p:nvPr>
        </p:nvSpPr>
        <p:spPr/>
        <p:txBody>
          <a:bodyPr>
            <a:normAutofit/>
          </a:bodyPr>
          <a:lstStyle/>
          <a:p>
            <a:r>
              <a:rPr lang="ko-KR" altLang="en-US" sz="2400" dirty="0" smtClean="0"/>
              <a:t>한국의 </a:t>
            </a:r>
            <a:r>
              <a:rPr lang="ko-KR" altLang="en-US" sz="2400" dirty="0"/>
              <a:t>사업체 생태계</a:t>
            </a:r>
            <a:r>
              <a:rPr lang="en-US" altLang="ko-KR" sz="2400" dirty="0"/>
              <a:t>: </a:t>
            </a:r>
            <a:r>
              <a:rPr lang="ko-KR" altLang="en-US" sz="2400" dirty="0" err="1"/>
              <a:t>총요소생산성의</a:t>
            </a:r>
            <a:r>
              <a:rPr lang="ko-KR" altLang="en-US" sz="2400" dirty="0"/>
              <a:t> 동태적 변화</a:t>
            </a:r>
            <a:r>
              <a:rPr lang="en-US" altLang="ko-KR" dirty="0"/>
              <a:t/>
            </a:r>
            <a:br>
              <a:rPr lang="en-US" altLang="ko-KR" dirty="0"/>
            </a:br>
            <a:r>
              <a:rPr lang="ko-KR" altLang="en-US" sz="2000" dirty="0" smtClean="0"/>
              <a:t>광업과 </a:t>
            </a:r>
            <a:r>
              <a:rPr lang="ko-KR" altLang="en-US" sz="2000" dirty="0"/>
              <a:t>제조업</a:t>
            </a:r>
            <a:r>
              <a:rPr lang="en-US" altLang="ko-KR" sz="2000" dirty="0"/>
              <a:t>, </a:t>
            </a:r>
            <a:r>
              <a:rPr lang="ko-KR" altLang="en-US" sz="2000" dirty="0" smtClean="0"/>
              <a:t>대규모 사업체 제외</a:t>
            </a:r>
            <a:r>
              <a:rPr lang="en-US" altLang="ko-KR" sz="2000" dirty="0" smtClean="0"/>
              <a:t> </a:t>
            </a:r>
            <a:r>
              <a:rPr lang="en-US" altLang="ko-KR" sz="2000" dirty="0"/>
              <a:t>(2007-2011)</a:t>
            </a:r>
            <a:endParaRPr lang="ko-KR" altLang="en-US" dirty="0"/>
          </a:p>
        </p:txBody>
      </p:sp>
      <p:sp>
        <p:nvSpPr>
          <p:cNvPr id="2" name="Rectangle 4"/>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solidFill>
                <a:srgbClr val="000000"/>
              </a:solidFill>
            </a:endParaRPr>
          </a:p>
        </p:txBody>
      </p:sp>
      <p:pic>
        <p:nvPicPr>
          <p:cNvPr id="2054"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200" y="1845102"/>
            <a:ext cx="8337600" cy="45362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직사각형 18"/>
          <p:cNvSpPr/>
          <p:nvPr/>
        </p:nvSpPr>
        <p:spPr>
          <a:xfrm>
            <a:off x="467544" y="1249596"/>
            <a:ext cx="8286750" cy="584775"/>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dirty="0">
                <a:solidFill>
                  <a:schemeClr val="tx1"/>
                </a:solidFill>
                <a:latin typeface="휴먼모음T" panose="02030504000101010101" pitchFamily="18" charset="-127"/>
                <a:ea typeface="휴먼모음T" panose="02030504000101010101" pitchFamily="18" charset="-127"/>
              </a:rPr>
              <a:t>그러나</a:t>
            </a:r>
            <a:r>
              <a:rPr lang="en-US" altLang="ko-KR" sz="1600" dirty="0">
                <a:solidFill>
                  <a:schemeClr val="tx1"/>
                </a:solidFill>
                <a:latin typeface="휴먼모음T" panose="02030504000101010101" pitchFamily="18" charset="-127"/>
                <a:ea typeface="휴먼모음T" panose="02030504000101010101" pitchFamily="18" charset="-127"/>
              </a:rPr>
              <a:t>, </a:t>
            </a:r>
            <a:r>
              <a:rPr lang="ko-KR" altLang="en-US" sz="1600" dirty="0">
                <a:solidFill>
                  <a:schemeClr val="tx1"/>
                </a:solidFill>
                <a:latin typeface="휴먼모음T" panose="02030504000101010101" pitchFamily="18" charset="-127"/>
                <a:ea typeface="휴먼모음T" panose="02030504000101010101" pitchFamily="18" charset="-127"/>
              </a:rPr>
              <a:t>대규모 사업체를 제외하고 중소사업체만을 포함해서 분석할 경우</a:t>
            </a:r>
            <a:endParaRPr lang="en-US" altLang="ko-KR" sz="1600" dirty="0">
              <a:solidFill>
                <a:schemeClr val="tx1"/>
              </a:solidFill>
              <a:latin typeface="휴먼모음T" panose="02030504000101010101" pitchFamily="18" charset="-127"/>
              <a:ea typeface="휴먼모음T" panose="02030504000101010101" pitchFamily="18" charset="-127"/>
            </a:endParaRPr>
          </a:p>
          <a:p>
            <a:pPr algn="ctr"/>
            <a:r>
              <a:rPr lang="ko-KR" altLang="en-US" sz="1600" dirty="0" err="1">
                <a:solidFill>
                  <a:schemeClr val="tx1"/>
                </a:solidFill>
                <a:latin typeface="휴먼모음T" panose="02030504000101010101" pitchFamily="18" charset="-127"/>
                <a:ea typeface="휴먼모음T" panose="02030504000101010101" pitchFamily="18" charset="-127"/>
              </a:rPr>
              <a:t>총요소생산성과</a:t>
            </a:r>
            <a:r>
              <a:rPr lang="ko-KR" altLang="en-US" sz="1600" dirty="0">
                <a:solidFill>
                  <a:schemeClr val="tx1"/>
                </a:solidFill>
                <a:latin typeface="휴먼모음T" panose="02030504000101010101" pitchFamily="18" charset="-127"/>
                <a:ea typeface="휴먼모음T" panose="02030504000101010101" pitchFamily="18" charset="-127"/>
              </a:rPr>
              <a:t> </a:t>
            </a:r>
            <a:r>
              <a:rPr lang="ko-KR" altLang="en-US" sz="1600" dirty="0" err="1">
                <a:solidFill>
                  <a:schemeClr val="tx1"/>
                </a:solidFill>
                <a:latin typeface="휴먼모음T" panose="02030504000101010101" pitchFamily="18" charset="-127"/>
                <a:ea typeface="휴먼모음T" panose="02030504000101010101" pitchFamily="18" charset="-127"/>
              </a:rPr>
              <a:t>총요소생산성</a:t>
            </a:r>
            <a:r>
              <a:rPr lang="ko-KR" altLang="en-US" sz="1600" dirty="0">
                <a:solidFill>
                  <a:schemeClr val="tx1"/>
                </a:solidFill>
                <a:latin typeface="휴먼모음T" panose="02030504000101010101" pitchFamily="18" charset="-127"/>
                <a:ea typeface="휴먼모음T" panose="02030504000101010101" pitchFamily="18" charset="-127"/>
              </a:rPr>
              <a:t> 증가속도가 높은 산업들의 부가가치 비중이 높지 </a:t>
            </a:r>
            <a:r>
              <a:rPr lang="ko-KR" altLang="en-US" sz="1600" dirty="0" smtClean="0">
                <a:solidFill>
                  <a:schemeClr val="tx1"/>
                </a:solidFill>
                <a:latin typeface="휴먼모음T" panose="02030504000101010101" pitchFamily="18" charset="-127"/>
                <a:ea typeface="휴먼모음T" panose="02030504000101010101" pitchFamily="18" charset="-127"/>
              </a:rPr>
              <a:t>않음</a:t>
            </a:r>
            <a:r>
              <a:rPr lang="en-US" altLang="ko-KR" sz="1600" dirty="0" smtClean="0">
                <a:solidFill>
                  <a:schemeClr val="tx1"/>
                </a:solidFill>
                <a:latin typeface="휴먼모음T" panose="02030504000101010101" pitchFamily="18" charset="-127"/>
                <a:ea typeface="휴먼모음T" panose="02030504000101010101" pitchFamily="18" charset="-127"/>
              </a:rPr>
              <a:t>. </a:t>
            </a:r>
            <a:endParaRPr lang="ko-KR" altLang="en-US" sz="1600" dirty="0">
              <a:solidFill>
                <a:schemeClr val="tx1"/>
              </a:solidFill>
              <a:latin typeface="휴먼모음T" panose="02030504000101010101" pitchFamily="18" charset="-127"/>
              <a:ea typeface="휴먼모음T" panose="02030504000101010101" pitchFamily="18" charset="-127"/>
            </a:endParaRPr>
          </a:p>
        </p:txBody>
      </p:sp>
      <p:sp>
        <p:nvSpPr>
          <p:cNvPr id="7" name="Slide Number Placeholder 3"/>
          <p:cNvSpPr>
            <a:spLocks noGrp="1"/>
          </p:cNvSpPr>
          <p:nvPr>
            <p:ph type="sldNum" sz="quarter" idx="12"/>
          </p:nvPr>
        </p:nvSpPr>
        <p:spPr>
          <a:xfrm>
            <a:off x="7380312" y="6617245"/>
            <a:ext cx="1763688" cy="268139"/>
          </a:xfrm>
        </p:spPr>
        <p:txBody>
          <a:bodyPr/>
          <a:lstStyle/>
          <a:p>
            <a:pPr>
              <a:defRPr/>
            </a:pPr>
            <a:fld id="{0F44D48D-D7FC-4BF8-80E9-F488B0750D02}" type="slidenum">
              <a:rPr lang="en-US" altLang="en-US" smtClean="0"/>
              <a:pPr>
                <a:defRPr/>
              </a:pPr>
              <a:t>15</a:t>
            </a:fld>
            <a:endParaRPr lang="en-US" altLang="en-US"/>
          </a:p>
        </p:txBody>
      </p:sp>
    </p:spTree>
    <p:extLst>
      <p:ext uri="{BB962C8B-B14F-4D97-AF65-F5344CB8AC3E}">
        <p14:creationId xmlns:p14="http://schemas.microsoft.com/office/powerpoint/2010/main" val="27621502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제목 10"/>
          <p:cNvSpPr>
            <a:spLocks noGrp="1"/>
          </p:cNvSpPr>
          <p:nvPr>
            <p:ph type="title"/>
          </p:nvPr>
        </p:nvSpPr>
        <p:spPr/>
        <p:txBody>
          <a:bodyPr/>
          <a:lstStyle/>
          <a:p>
            <a:r>
              <a:rPr lang="en-US" altLang="ko-KR" dirty="0" smtClean="0"/>
              <a:t>&lt;</a:t>
            </a:r>
            <a:r>
              <a:rPr lang="ko-KR" altLang="en-US" dirty="0" smtClean="0"/>
              <a:t>참고</a:t>
            </a:r>
            <a:r>
              <a:rPr lang="en-US" altLang="ko-KR" dirty="0" smtClean="0"/>
              <a:t>&gt; </a:t>
            </a:r>
            <a:r>
              <a:rPr lang="ko-KR" altLang="en-US" dirty="0" err="1" smtClean="0"/>
              <a:t>총요소</a:t>
            </a:r>
            <a:r>
              <a:rPr lang="ko-KR" altLang="en-US" dirty="0" smtClean="0"/>
              <a:t> 생산성의 추정</a:t>
            </a:r>
            <a:endParaRPr lang="ko-KR" altLang="en-US" dirty="0"/>
          </a:p>
        </p:txBody>
      </p:sp>
      <p:sp>
        <p:nvSpPr>
          <p:cNvPr id="17" name="직사각형 16"/>
          <p:cNvSpPr/>
          <p:nvPr/>
        </p:nvSpPr>
        <p:spPr>
          <a:xfrm>
            <a:off x="287524" y="6021288"/>
            <a:ext cx="8568952" cy="288032"/>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r>
              <a:rPr lang="ko-KR" altLang="en-US" sz="900" dirty="0">
                <a:solidFill>
                  <a:srgbClr val="000000"/>
                </a:solidFill>
              </a:rPr>
              <a:t>주</a:t>
            </a:r>
            <a:r>
              <a:rPr lang="en-US" altLang="ko-KR" sz="900" dirty="0" smtClean="0">
                <a:solidFill>
                  <a:srgbClr val="000000"/>
                </a:solidFill>
              </a:rPr>
              <a:t>: * </a:t>
            </a:r>
            <a:r>
              <a:rPr lang="ko-KR" altLang="en-US" sz="900" dirty="0">
                <a:solidFill>
                  <a:srgbClr val="000000"/>
                </a:solidFill>
              </a:rPr>
              <a:t>장우현 외</a:t>
            </a:r>
            <a:r>
              <a:rPr lang="en-US" altLang="ko-KR" sz="900" dirty="0">
                <a:solidFill>
                  <a:srgbClr val="000000"/>
                </a:solidFill>
              </a:rPr>
              <a:t>(2014)</a:t>
            </a:r>
            <a:r>
              <a:rPr lang="ko-KR" altLang="en-US" sz="900" dirty="0">
                <a:solidFill>
                  <a:srgbClr val="000000"/>
                </a:solidFill>
              </a:rPr>
              <a:t>에 의함</a:t>
            </a:r>
            <a:r>
              <a:rPr lang="en-US" altLang="ko-KR" sz="900" dirty="0">
                <a:solidFill>
                  <a:srgbClr val="000000"/>
                </a:solidFill>
              </a:rPr>
              <a:t>.	</a:t>
            </a:r>
          </a:p>
          <a:p>
            <a:r>
              <a:rPr lang="ko-KR" altLang="en-US" sz="900" dirty="0" smtClean="0">
                <a:solidFill>
                  <a:srgbClr val="000000"/>
                </a:solidFill>
              </a:rPr>
              <a:t>     * </a:t>
            </a:r>
            <a:r>
              <a:rPr lang="en-US" altLang="ko-KR" sz="900" dirty="0">
                <a:solidFill>
                  <a:srgbClr val="000000"/>
                </a:solidFill>
              </a:rPr>
              <a:t>( ) </a:t>
            </a:r>
            <a:r>
              <a:rPr lang="ko-KR" altLang="en-US" sz="900" dirty="0">
                <a:solidFill>
                  <a:srgbClr val="000000"/>
                </a:solidFill>
              </a:rPr>
              <a:t>안 수치는 </a:t>
            </a:r>
            <a:r>
              <a:rPr lang="en-US" altLang="ko-KR" sz="900" dirty="0">
                <a:solidFill>
                  <a:srgbClr val="000000"/>
                </a:solidFill>
              </a:rPr>
              <a:t>P</a:t>
            </a:r>
            <a:r>
              <a:rPr lang="ko-KR" altLang="en-US" sz="900" dirty="0">
                <a:solidFill>
                  <a:srgbClr val="000000"/>
                </a:solidFill>
              </a:rPr>
              <a:t>값으로 </a:t>
            </a:r>
            <a:r>
              <a:rPr lang="en-US" altLang="ko-KR" sz="900" dirty="0">
                <a:solidFill>
                  <a:srgbClr val="000000"/>
                </a:solidFill>
              </a:rPr>
              <a:t>P</a:t>
            </a:r>
            <a:r>
              <a:rPr lang="ko-KR" altLang="en-US" sz="900" dirty="0">
                <a:solidFill>
                  <a:srgbClr val="000000"/>
                </a:solidFill>
              </a:rPr>
              <a:t>값이 낮을수록 통계적으로 유의함</a:t>
            </a:r>
            <a:r>
              <a:rPr lang="en-US" altLang="ko-KR" sz="900" dirty="0">
                <a:solidFill>
                  <a:srgbClr val="000000"/>
                </a:solidFill>
              </a:rPr>
              <a:t>.</a:t>
            </a:r>
            <a:endParaRPr lang="ko-KR" altLang="en-US" sz="900" dirty="0">
              <a:solidFill>
                <a:srgbClr val="000000"/>
              </a:solidFill>
            </a:endParaRPr>
          </a:p>
          <a:p>
            <a:r>
              <a:rPr lang="ko-KR" altLang="en-US" sz="900" dirty="0" smtClean="0">
                <a:solidFill>
                  <a:srgbClr val="000000"/>
                </a:solidFill>
              </a:rPr>
              <a:t>     * </a:t>
            </a:r>
            <a:r>
              <a:rPr lang="ko-KR" altLang="en-US" sz="900" dirty="0">
                <a:solidFill>
                  <a:srgbClr val="000000"/>
                </a:solidFill>
              </a:rPr>
              <a:t>생산함수 추정에 활용된 표본 수는 </a:t>
            </a:r>
            <a:r>
              <a:rPr lang="en-US" altLang="ko-KR" sz="900" dirty="0">
                <a:solidFill>
                  <a:srgbClr val="000000"/>
                </a:solidFill>
              </a:rPr>
              <a:t>2007, 2008, 2009, 2011</a:t>
            </a:r>
            <a:r>
              <a:rPr lang="ko-KR" altLang="en-US" sz="900" dirty="0">
                <a:solidFill>
                  <a:srgbClr val="000000"/>
                </a:solidFill>
              </a:rPr>
              <a:t>년 광업</a:t>
            </a:r>
            <a:r>
              <a:rPr lang="en-US" altLang="ko-KR" sz="900" dirty="0">
                <a:solidFill>
                  <a:srgbClr val="000000"/>
                </a:solidFill>
              </a:rPr>
              <a:t>·</a:t>
            </a:r>
            <a:r>
              <a:rPr lang="ko-KR" altLang="en-US" sz="900" dirty="0">
                <a:solidFill>
                  <a:srgbClr val="000000"/>
                </a:solidFill>
              </a:rPr>
              <a:t>제조업조사 사업체 중 </a:t>
            </a:r>
            <a:r>
              <a:rPr lang="en-US" altLang="ko-KR" sz="900" dirty="0" err="1">
                <a:solidFill>
                  <a:srgbClr val="000000"/>
                </a:solidFill>
              </a:rPr>
              <a:t>Levinsohn-Petrin</a:t>
            </a:r>
            <a:r>
              <a:rPr lang="en-US" altLang="ko-KR" sz="900" dirty="0">
                <a:solidFill>
                  <a:srgbClr val="000000"/>
                </a:solidFill>
              </a:rPr>
              <a:t> </a:t>
            </a:r>
            <a:r>
              <a:rPr lang="ko-KR" altLang="en-US" sz="900" dirty="0">
                <a:solidFill>
                  <a:srgbClr val="000000"/>
                </a:solidFill>
              </a:rPr>
              <a:t>생산함수의 경우 전력 및 용수 데이터가 함께 갖춰진 </a:t>
            </a:r>
            <a:r>
              <a:rPr lang="en-US" altLang="ko-KR" sz="900" dirty="0">
                <a:solidFill>
                  <a:srgbClr val="000000"/>
                </a:solidFill>
              </a:rPr>
              <a:t>134,788</a:t>
            </a:r>
            <a:r>
              <a:rPr lang="ko-KR" altLang="en-US" sz="900" dirty="0">
                <a:solidFill>
                  <a:srgbClr val="000000"/>
                </a:solidFill>
              </a:rPr>
              <a:t>개이며 기타 회귀분석의 경우는 </a:t>
            </a:r>
            <a:r>
              <a:rPr lang="en-US" altLang="ko-KR" sz="900" dirty="0">
                <a:solidFill>
                  <a:srgbClr val="000000"/>
                </a:solidFill>
              </a:rPr>
              <a:t>238,365</a:t>
            </a:r>
            <a:r>
              <a:rPr lang="ko-KR" altLang="en-US" sz="900" dirty="0">
                <a:solidFill>
                  <a:srgbClr val="000000"/>
                </a:solidFill>
              </a:rPr>
              <a:t>개임</a:t>
            </a:r>
            <a:r>
              <a:rPr lang="en-US" altLang="ko-KR" sz="900" dirty="0">
                <a:solidFill>
                  <a:srgbClr val="000000"/>
                </a:solidFill>
              </a:rPr>
              <a:t>.</a:t>
            </a:r>
            <a:endParaRPr lang="ko-KR" altLang="en-US" sz="900" dirty="0">
              <a:solidFill>
                <a:srgbClr val="000000"/>
              </a:solidFill>
            </a:endParaRPr>
          </a:p>
        </p:txBody>
      </p:sp>
      <p:sp>
        <p:nvSpPr>
          <p:cNvPr id="8" name="직사각형 7"/>
          <p:cNvSpPr/>
          <p:nvPr/>
        </p:nvSpPr>
        <p:spPr>
          <a:xfrm>
            <a:off x="971600" y="1844824"/>
            <a:ext cx="720080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wrap="square">
            <a:spAutoFit/>
          </a:bodyPr>
          <a:lstStyle/>
          <a:p>
            <a:pPr algn="ctr"/>
            <a:r>
              <a:rPr lang="ko-KR" altLang="en-US" sz="1600" dirty="0" smtClean="0">
                <a:solidFill>
                  <a:srgbClr val="000000"/>
                </a:solidFill>
                <a:latin typeface="휴먼모음T" panose="02030504000101010101" pitchFamily="18" charset="-127"/>
                <a:ea typeface="휴먼모음T" panose="02030504000101010101" pitchFamily="18" charset="-127"/>
              </a:rPr>
              <a:t> </a:t>
            </a:r>
            <a:r>
              <a:rPr lang="en-US" altLang="ko-KR" sz="1600" dirty="0" smtClean="0">
                <a:solidFill>
                  <a:srgbClr val="000000"/>
                </a:solidFill>
                <a:latin typeface="휴먼모음T" panose="02030504000101010101" pitchFamily="18" charset="-127"/>
                <a:ea typeface="휴먼모음T" panose="02030504000101010101" pitchFamily="18" charset="-127"/>
              </a:rPr>
              <a:t>&lt;</a:t>
            </a:r>
            <a:r>
              <a:rPr lang="ko-KR" altLang="en-US" sz="1600" dirty="0" smtClean="0">
                <a:solidFill>
                  <a:srgbClr val="000000"/>
                </a:solidFill>
                <a:latin typeface="휴먼모음T" panose="02030504000101010101" pitchFamily="18" charset="-127"/>
                <a:ea typeface="휴먼모음T" panose="02030504000101010101" pitchFamily="18" charset="-127"/>
              </a:rPr>
              <a:t>표</a:t>
            </a:r>
            <a:r>
              <a:rPr lang="en-US" altLang="ko-KR" sz="1600" dirty="0" smtClean="0">
                <a:solidFill>
                  <a:srgbClr val="000000"/>
                </a:solidFill>
                <a:latin typeface="휴먼모음T" panose="02030504000101010101" pitchFamily="18" charset="-127"/>
                <a:ea typeface="휴먼모음T" panose="02030504000101010101" pitchFamily="18" charset="-127"/>
              </a:rPr>
              <a:t>-3&gt; </a:t>
            </a:r>
            <a:r>
              <a:rPr lang="ko-KR" altLang="en-US" sz="1600" dirty="0" smtClean="0">
                <a:solidFill>
                  <a:srgbClr val="000000"/>
                </a:solidFill>
                <a:latin typeface="휴먼모음T" panose="02030504000101010101" pitchFamily="18" charset="-127"/>
                <a:ea typeface="휴먼모음T" panose="02030504000101010101" pitchFamily="18" charset="-127"/>
              </a:rPr>
              <a:t> </a:t>
            </a:r>
            <a:r>
              <a:rPr lang="ko-KR" altLang="en-US" sz="1600" dirty="0">
                <a:solidFill>
                  <a:srgbClr val="000000"/>
                </a:solidFill>
                <a:latin typeface="휴먼모음T" panose="02030504000101010101" pitchFamily="18" charset="-127"/>
                <a:ea typeface="휴먼모음T" panose="02030504000101010101" pitchFamily="18" charset="-127"/>
              </a:rPr>
              <a:t>생산함수 추정 결과</a:t>
            </a:r>
          </a:p>
        </p:txBody>
      </p:sp>
      <p:graphicFrame>
        <p:nvGraphicFramePr>
          <p:cNvPr id="3" name="표 2"/>
          <p:cNvGraphicFramePr>
            <a:graphicFrameLocks noGrp="1"/>
          </p:cNvGraphicFramePr>
          <p:nvPr>
            <p:extLst>
              <p:ext uri="{D42A27DB-BD31-4B8C-83A1-F6EECF244321}">
                <p14:modId xmlns:p14="http://schemas.microsoft.com/office/powerpoint/2010/main" val="1167631228"/>
              </p:ext>
            </p:extLst>
          </p:nvPr>
        </p:nvGraphicFramePr>
        <p:xfrm>
          <a:off x="1332000" y="2529000"/>
          <a:ext cx="6480001" cy="1800001"/>
        </p:xfrm>
        <a:graphic>
          <a:graphicData uri="http://schemas.openxmlformats.org/drawingml/2006/table">
            <a:tbl>
              <a:tblPr/>
              <a:tblGrid>
                <a:gridCol w="1609355"/>
                <a:gridCol w="1609355"/>
                <a:gridCol w="1651936"/>
                <a:gridCol w="1609355"/>
              </a:tblGrid>
              <a:tr h="222021">
                <a:tc>
                  <a:txBody>
                    <a:bodyPr/>
                    <a:lstStyle/>
                    <a:p>
                      <a:pPr algn="ctr" fontAlgn="ctr"/>
                      <a:r>
                        <a:rPr lang="ko-KR" altLang="en-US" sz="1200" b="0" i="0" u="none" strike="noStrike" dirty="0">
                          <a:solidFill>
                            <a:srgbClr val="000000"/>
                          </a:solidFill>
                          <a:effectLst/>
                          <a:latin typeface="+mn-ea"/>
                          <a:ea typeface="+mn-ea"/>
                        </a:rPr>
                        <a:t>　</a:t>
                      </a:r>
                    </a:p>
                  </a:txBody>
                  <a:tcPr marL="0" marR="0" marT="0" marB="0" anchor="ctr">
                    <a:lnL>
                      <a:noFill/>
                    </a:lnL>
                    <a:lnR w="3556" cap="flat" cmpd="sng" algn="ctr">
                      <a:solidFill>
                        <a:srgbClr val="000000"/>
                      </a:solidFill>
                      <a:prstDash val="solid"/>
                      <a:round/>
                      <a:headEnd type="none" w="med" len="med"/>
                      <a:tailEnd type="none" w="med" len="med"/>
                    </a:lnR>
                    <a:lnT w="17907"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solidFill>
                      <a:srgbClr val="D8D8D8"/>
                    </a:solidFill>
                  </a:tcPr>
                </a:tc>
                <a:tc>
                  <a:txBody>
                    <a:bodyPr/>
                    <a:lstStyle/>
                    <a:p>
                      <a:pPr algn="ctr" fontAlgn="ctr"/>
                      <a:r>
                        <a:rPr lang="en-US" sz="1200" b="0" i="0" u="none" strike="noStrike">
                          <a:solidFill>
                            <a:srgbClr val="000000"/>
                          </a:solidFill>
                          <a:effectLst/>
                          <a:latin typeface="+mn-ea"/>
                          <a:ea typeface="+mn-ea"/>
                        </a:rPr>
                        <a:t>Levinsohn-Petrin</a:t>
                      </a:r>
                    </a:p>
                  </a:txBody>
                  <a:tcPr marL="0" marR="0" marT="0" marB="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17907"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solidFill>
                      <a:srgbClr val="D8D8D8"/>
                    </a:solidFill>
                  </a:tcPr>
                </a:tc>
                <a:tc>
                  <a:txBody>
                    <a:bodyPr/>
                    <a:lstStyle/>
                    <a:p>
                      <a:pPr algn="ctr" fontAlgn="ctr"/>
                      <a:r>
                        <a:rPr lang="ko-KR" altLang="en-US" sz="1200" b="0" i="0" u="none" strike="noStrike">
                          <a:solidFill>
                            <a:srgbClr val="000000"/>
                          </a:solidFill>
                          <a:effectLst/>
                          <a:latin typeface="+mn-ea"/>
                          <a:ea typeface="+mn-ea"/>
                        </a:rPr>
                        <a:t>회귀분석</a:t>
                      </a:r>
                      <a:r>
                        <a:rPr lang="en-US" altLang="ko-KR" sz="1200" b="0" i="0" u="none" strike="noStrike">
                          <a:solidFill>
                            <a:srgbClr val="000000"/>
                          </a:solidFill>
                          <a:effectLst/>
                          <a:latin typeface="+mn-ea"/>
                          <a:ea typeface="+mn-ea"/>
                        </a:rPr>
                        <a:t>(</a:t>
                      </a:r>
                      <a:r>
                        <a:rPr lang="en-US" sz="1200" b="0" i="0" u="none" strike="noStrike">
                          <a:solidFill>
                            <a:srgbClr val="000000"/>
                          </a:solidFill>
                          <a:effectLst/>
                          <a:latin typeface="+mn-ea"/>
                          <a:ea typeface="+mn-ea"/>
                        </a:rPr>
                        <a:t>OLS)</a:t>
                      </a:r>
                    </a:p>
                  </a:txBody>
                  <a:tcPr marL="0" marR="0" marT="0" marB="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17907"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solidFill>
                      <a:srgbClr val="D8D8D8"/>
                    </a:solidFill>
                  </a:tcPr>
                </a:tc>
                <a:tc>
                  <a:txBody>
                    <a:bodyPr/>
                    <a:lstStyle/>
                    <a:p>
                      <a:pPr algn="ctr" fontAlgn="ctr"/>
                      <a:r>
                        <a:rPr lang="ko-KR" altLang="en-US" sz="1200" b="0" i="0" u="none" strike="noStrike">
                          <a:solidFill>
                            <a:srgbClr val="000000"/>
                          </a:solidFill>
                          <a:effectLst/>
                          <a:latin typeface="+mn-ea"/>
                          <a:ea typeface="+mn-ea"/>
                        </a:rPr>
                        <a:t>제약 하 회귀분석</a:t>
                      </a:r>
                    </a:p>
                  </a:txBody>
                  <a:tcPr marL="0" marR="0" marT="0" marB="0" anchor="ctr">
                    <a:lnL w="3556" cap="flat" cmpd="sng" algn="ctr">
                      <a:solidFill>
                        <a:srgbClr val="000000"/>
                      </a:solidFill>
                      <a:prstDash val="solid"/>
                      <a:round/>
                      <a:headEnd type="none" w="med" len="med"/>
                      <a:tailEnd type="none" w="med" len="med"/>
                    </a:lnL>
                    <a:lnR>
                      <a:noFill/>
                    </a:lnR>
                    <a:lnT w="17907"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solidFill>
                      <a:srgbClr val="D8D8D8"/>
                    </a:solidFill>
                  </a:tcPr>
                </a:tc>
              </a:tr>
              <a:tr h="788990">
                <a:tc>
                  <a:txBody>
                    <a:bodyPr/>
                    <a:lstStyle/>
                    <a:p>
                      <a:pPr algn="ctr" fontAlgn="ctr"/>
                      <a:r>
                        <a:rPr lang="ko-KR" altLang="en-US" sz="1200" b="0" i="0" u="none" strike="noStrike" dirty="0">
                          <a:solidFill>
                            <a:srgbClr val="000000"/>
                          </a:solidFill>
                          <a:effectLst/>
                          <a:latin typeface="+mn-ea"/>
                          <a:ea typeface="+mn-ea"/>
                        </a:rPr>
                        <a:t>로그 </a:t>
                      </a:r>
                      <a:r>
                        <a:rPr lang="ko-KR" altLang="en-US" sz="1200" b="0" i="0" u="none" strike="noStrike" dirty="0" smtClean="0">
                          <a:solidFill>
                            <a:srgbClr val="000000"/>
                          </a:solidFill>
                          <a:effectLst/>
                          <a:latin typeface="+mn-ea"/>
                          <a:ea typeface="+mn-ea"/>
                        </a:rPr>
                        <a:t>노동계수</a:t>
                      </a:r>
                      <a:r>
                        <a:rPr lang="en-US" altLang="ko-KR" sz="1200" b="0" i="0" u="none" strike="noStrike" dirty="0" smtClean="0">
                          <a:solidFill>
                            <a:srgbClr val="000000"/>
                          </a:solidFill>
                          <a:effectLst/>
                          <a:latin typeface="+mn-ea"/>
                          <a:ea typeface="+mn-ea"/>
                        </a:rPr>
                        <a:t>(</a:t>
                      </a:r>
                      <a:r>
                        <a:rPr lang="el-GR" altLang="ko-KR" sz="1200" b="0" i="0" u="none" strike="noStrike" dirty="0" smtClean="0">
                          <a:solidFill>
                            <a:srgbClr val="000000"/>
                          </a:solidFill>
                          <a:effectLst/>
                          <a:latin typeface="+mn-ea"/>
                          <a:ea typeface="+mn-ea"/>
                        </a:rPr>
                        <a:t>α</a:t>
                      </a:r>
                      <a:r>
                        <a:rPr lang="en-US" altLang="ko-KR" sz="1200" b="0" i="0" u="none" strike="noStrike" dirty="0" smtClean="0">
                          <a:solidFill>
                            <a:srgbClr val="000000"/>
                          </a:solidFill>
                          <a:effectLst/>
                          <a:latin typeface="+mn-ea"/>
                          <a:ea typeface="+mn-ea"/>
                        </a:rPr>
                        <a:t>)</a:t>
                      </a:r>
                    </a:p>
                  </a:txBody>
                  <a:tcPr marL="0" marR="0" marT="0" marB="0" anchor="ctr">
                    <a:lnL>
                      <a:noFill/>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mn-ea"/>
                          <a:ea typeface="+mn-ea"/>
                        </a:rPr>
                        <a:t>0.7579718</a:t>
                      </a:r>
                    </a:p>
                    <a:p>
                      <a:pPr algn="ctr" fontAlgn="ctr"/>
                      <a:r>
                        <a:rPr lang="en-US" sz="1200" b="0" i="0" u="none" strike="noStrike" dirty="0" smtClean="0">
                          <a:solidFill>
                            <a:srgbClr val="000000"/>
                          </a:solidFill>
                          <a:effectLst/>
                          <a:latin typeface="+mn-ea"/>
                          <a:ea typeface="+mn-ea"/>
                        </a:rPr>
                        <a:t>(0.000)</a:t>
                      </a:r>
                      <a:endParaRPr lang="en-US" sz="1200" b="0" i="0" u="none" strike="noStrike" dirty="0">
                        <a:solidFill>
                          <a:srgbClr val="000000"/>
                        </a:solidFill>
                        <a:effectLst/>
                        <a:latin typeface="+mn-ea"/>
                        <a:ea typeface="+mn-ea"/>
                      </a:endParaRPr>
                    </a:p>
                  </a:txBody>
                  <a:tcPr marL="0" marR="0" marT="0" marB="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mn-ea"/>
                          <a:ea typeface="+mn-ea"/>
                        </a:rPr>
                        <a:t>0.944986</a:t>
                      </a:r>
                    </a:p>
                    <a:p>
                      <a:pPr algn="ctr" fontAlgn="ctr"/>
                      <a:r>
                        <a:rPr lang="en-US" altLang="ko-KR" sz="1200" b="0" i="0" u="none" strike="noStrike" dirty="0" smtClean="0">
                          <a:solidFill>
                            <a:srgbClr val="000000"/>
                          </a:solidFill>
                          <a:effectLst/>
                          <a:latin typeface="+mn-ea"/>
                          <a:ea typeface="+mn-ea"/>
                        </a:rPr>
                        <a:t>(0.000)</a:t>
                      </a:r>
                      <a:endParaRPr lang="en-US" sz="1200" b="0" i="0" u="none" strike="noStrike" dirty="0">
                        <a:solidFill>
                          <a:srgbClr val="000000"/>
                        </a:solidFill>
                        <a:effectLst/>
                        <a:latin typeface="+mn-ea"/>
                        <a:ea typeface="+mn-ea"/>
                      </a:endParaRPr>
                    </a:p>
                  </a:txBody>
                  <a:tcPr marL="0" marR="0" marT="0" marB="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mn-ea"/>
                          <a:ea typeface="+mn-ea"/>
                        </a:rPr>
                        <a:t>0.7688762</a:t>
                      </a:r>
                    </a:p>
                    <a:p>
                      <a:pPr algn="ctr" fontAlgn="ctr"/>
                      <a:r>
                        <a:rPr lang="en-US" altLang="ko-KR" sz="1200" b="0" i="0" u="none" strike="noStrike" dirty="0" smtClean="0">
                          <a:solidFill>
                            <a:srgbClr val="000000"/>
                          </a:solidFill>
                          <a:effectLst/>
                          <a:latin typeface="+mn-ea"/>
                          <a:ea typeface="+mn-ea"/>
                        </a:rPr>
                        <a:t>(0.000)</a:t>
                      </a:r>
                      <a:endParaRPr lang="en-US" sz="1200" b="0" i="0" u="none" strike="noStrike" dirty="0">
                        <a:solidFill>
                          <a:srgbClr val="000000"/>
                        </a:solidFill>
                        <a:effectLst/>
                        <a:latin typeface="+mn-ea"/>
                        <a:ea typeface="+mn-ea"/>
                      </a:endParaRPr>
                    </a:p>
                  </a:txBody>
                  <a:tcPr marL="0" marR="0" marT="0" marB="0" anchor="ctr">
                    <a:lnL w="3556" cap="flat" cmpd="sng" algn="ctr">
                      <a:solidFill>
                        <a:srgbClr val="000000"/>
                      </a:solidFill>
                      <a:prstDash val="solid"/>
                      <a:round/>
                      <a:headEnd type="none" w="med" len="med"/>
                      <a:tailEnd type="none" w="med" len="med"/>
                    </a:lnL>
                    <a:lnR>
                      <a:noFill/>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788990">
                <a:tc>
                  <a:txBody>
                    <a:bodyPr/>
                    <a:lstStyle/>
                    <a:p>
                      <a:pPr algn="ctr" fontAlgn="ctr"/>
                      <a:r>
                        <a:rPr lang="ko-KR" altLang="en-US" sz="1200" b="0" i="0" u="none" strike="noStrike" dirty="0">
                          <a:solidFill>
                            <a:srgbClr val="000000"/>
                          </a:solidFill>
                          <a:effectLst/>
                          <a:latin typeface="+mn-ea"/>
                          <a:ea typeface="+mn-ea"/>
                        </a:rPr>
                        <a:t>로그 자본계수</a:t>
                      </a:r>
                      <a:r>
                        <a:rPr lang="en-US" altLang="ko-KR" sz="1200" b="0" i="0" u="none" strike="noStrike" dirty="0" smtClean="0">
                          <a:solidFill>
                            <a:srgbClr val="000000"/>
                          </a:solidFill>
                          <a:effectLst/>
                          <a:latin typeface="+mn-ea"/>
                          <a:ea typeface="+mn-ea"/>
                        </a:rPr>
                        <a:t>(</a:t>
                      </a:r>
                      <a:r>
                        <a:rPr lang="el-GR" altLang="ko-KR" sz="1200" b="0" i="0" u="none" strike="noStrike" dirty="0" smtClean="0">
                          <a:solidFill>
                            <a:srgbClr val="000000"/>
                          </a:solidFill>
                          <a:effectLst/>
                          <a:latin typeface="+mn-ea"/>
                          <a:ea typeface="+mn-ea"/>
                        </a:rPr>
                        <a:t>α</a:t>
                      </a:r>
                      <a:r>
                        <a:rPr lang="en-US" altLang="ko-KR" sz="1200" b="0" i="0" u="none" strike="noStrike" dirty="0" smtClean="0">
                          <a:solidFill>
                            <a:srgbClr val="000000"/>
                          </a:solidFill>
                          <a:effectLst/>
                          <a:latin typeface="+mn-ea"/>
                          <a:ea typeface="+mn-ea"/>
                        </a:rPr>
                        <a:t>)</a:t>
                      </a:r>
                      <a:endParaRPr lang="ko-KR" altLang="en-US" sz="2000" b="0" i="0" u="none" strike="noStrike" dirty="0">
                        <a:solidFill>
                          <a:srgbClr val="000000"/>
                        </a:solidFill>
                        <a:effectLst/>
                        <a:latin typeface="+mn-ea"/>
                        <a:ea typeface="+mn-ea"/>
                      </a:endParaRPr>
                    </a:p>
                  </a:txBody>
                  <a:tcPr marL="0" marR="0" marT="0" marB="0" anchor="ctr">
                    <a:lnL>
                      <a:noFill/>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17907" cap="flat" cmpd="sng" algn="ctr">
                      <a:solidFill>
                        <a:srgbClr val="000000"/>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mn-ea"/>
                          <a:ea typeface="+mn-ea"/>
                        </a:rPr>
                        <a:t>0.186479</a:t>
                      </a:r>
                    </a:p>
                    <a:p>
                      <a:pPr algn="ctr" fontAlgn="ctr"/>
                      <a:r>
                        <a:rPr lang="en-US" altLang="ko-KR" sz="1200" b="0" i="0" u="none" strike="noStrike" dirty="0" smtClean="0">
                          <a:solidFill>
                            <a:srgbClr val="000000"/>
                          </a:solidFill>
                          <a:effectLst/>
                          <a:latin typeface="+mn-ea"/>
                          <a:ea typeface="+mn-ea"/>
                        </a:rPr>
                        <a:t>(0.000)</a:t>
                      </a:r>
                      <a:endParaRPr lang="en-US" sz="1200" b="0" i="0" u="none" strike="noStrike" dirty="0">
                        <a:solidFill>
                          <a:srgbClr val="000000"/>
                        </a:solidFill>
                        <a:effectLst/>
                        <a:latin typeface="+mn-ea"/>
                        <a:ea typeface="+mn-ea"/>
                      </a:endParaRPr>
                    </a:p>
                  </a:txBody>
                  <a:tcPr marL="0" marR="0" marT="0" marB="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17907" cap="flat" cmpd="sng" algn="ctr">
                      <a:solidFill>
                        <a:srgbClr val="000000"/>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mn-ea"/>
                          <a:ea typeface="+mn-ea"/>
                        </a:rPr>
                        <a:t>0.2185751</a:t>
                      </a:r>
                    </a:p>
                    <a:p>
                      <a:pPr algn="ctr" fontAlgn="ctr"/>
                      <a:r>
                        <a:rPr lang="en-US" altLang="ko-KR" sz="1200" b="0" i="0" u="none" strike="noStrike" dirty="0" smtClean="0">
                          <a:solidFill>
                            <a:srgbClr val="000000"/>
                          </a:solidFill>
                          <a:effectLst/>
                          <a:latin typeface="+mn-ea"/>
                          <a:ea typeface="+mn-ea"/>
                        </a:rPr>
                        <a:t>(0.000)</a:t>
                      </a:r>
                      <a:endParaRPr lang="en-US" sz="1200" b="0" i="0" u="none" strike="noStrike" dirty="0">
                        <a:solidFill>
                          <a:srgbClr val="000000"/>
                        </a:solidFill>
                        <a:effectLst/>
                        <a:latin typeface="+mn-ea"/>
                        <a:ea typeface="+mn-ea"/>
                      </a:endParaRPr>
                    </a:p>
                  </a:txBody>
                  <a:tcPr marL="0" marR="0" marT="0" marB="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17907" cap="flat" cmpd="sng" algn="ctr">
                      <a:solidFill>
                        <a:srgbClr val="000000"/>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mn-ea"/>
                          <a:ea typeface="+mn-ea"/>
                        </a:rPr>
                        <a:t>0.2311238</a:t>
                      </a:r>
                    </a:p>
                    <a:p>
                      <a:pPr algn="ctr" fontAlgn="ctr"/>
                      <a:r>
                        <a:rPr lang="en-US" altLang="ko-KR" sz="1200" b="0" i="0" u="none" strike="noStrike" dirty="0" smtClean="0">
                          <a:solidFill>
                            <a:srgbClr val="000000"/>
                          </a:solidFill>
                          <a:effectLst/>
                          <a:latin typeface="+mn-ea"/>
                          <a:ea typeface="+mn-ea"/>
                        </a:rPr>
                        <a:t>(0.000)</a:t>
                      </a:r>
                      <a:endParaRPr lang="en-US" sz="1200" b="0" i="0" u="none" strike="noStrike" dirty="0">
                        <a:solidFill>
                          <a:srgbClr val="000000"/>
                        </a:solidFill>
                        <a:effectLst/>
                        <a:latin typeface="+mn-ea"/>
                        <a:ea typeface="+mn-ea"/>
                      </a:endParaRPr>
                    </a:p>
                  </a:txBody>
                  <a:tcPr marL="0" marR="0" marT="0" marB="0" anchor="ctr">
                    <a:lnL w="3556" cap="flat" cmpd="sng" algn="ctr">
                      <a:solidFill>
                        <a:srgbClr val="000000"/>
                      </a:solidFill>
                      <a:prstDash val="solid"/>
                      <a:round/>
                      <a:headEnd type="none" w="med" len="med"/>
                      <a:tailEnd type="none" w="med" len="med"/>
                    </a:lnL>
                    <a:lnR>
                      <a:noFill/>
                    </a:lnR>
                    <a:lnT w="3556" cap="flat" cmpd="sng" algn="ctr">
                      <a:solidFill>
                        <a:srgbClr val="000000"/>
                      </a:solidFill>
                      <a:prstDash val="solid"/>
                      <a:round/>
                      <a:headEnd type="none" w="med" len="med"/>
                      <a:tailEnd type="none" w="med" len="med"/>
                    </a:lnT>
                    <a:lnB w="17907" cap="flat" cmpd="sng" algn="ctr">
                      <a:solidFill>
                        <a:srgbClr val="000000"/>
                      </a:solidFill>
                      <a:prstDash val="solid"/>
                      <a:round/>
                      <a:headEnd type="none" w="med" len="med"/>
                      <a:tailEnd type="none" w="med" len="med"/>
                    </a:lnB>
                  </a:tcPr>
                </a:tc>
              </a:tr>
            </a:tbl>
          </a:graphicData>
        </a:graphic>
      </p:graphicFrame>
      <p:sp>
        <p:nvSpPr>
          <p:cNvPr id="7" name="Slide Number Placeholder 3"/>
          <p:cNvSpPr>
            <a:spLocks noGrp="1"/>
          </p:cNvSpPr>
          <p:nvPr>
            <p:ph type="sldNum" sz="quarter" idx="12"/>
          </p:nvPr>
        </p:nvSpPr>
        <p:spPr>
          <a:xfrm>
            <a:off x="7380312" y="6453336"/>
            <a:ext cx="1763688" cy="268139"/>
          </a:xfrm>
        </p:spPr>
        <p:txBody>
          <a:bodyPr/>
          <a:lstStyle/>
          <a:p>
            <a:pPr>
              <a:defRPr/>
            </a:pPr>
            <a:fld id="{0F44D48D-D7FC-4BF8-80E9-F488B0750D02}" type="slidenum">
              <a:rPr lang="en-US" altLang="en-US" smtClean="0"/>
              <a:pPr>
                <a:defRPr/>
              </a:pPr>
              <a:t>16</a:t>
            </a:fld>
            <a:endParaRPr lang="en-US" altLang="en-US"/>
          </a:p>
        </p:txBody>
      </p:sp>
    </p:spTree>
    <p:extLst>
      <p:ext uri="{BB962C8B-B14F-4D97-AF65-F5344CB8AC3E}">
        <p14:creationId xmlns:p14="http://schemas.microsoft.com/office/powerpoint/2010/main" val="18010847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제목 10"/>
          <p:cNvSpPr>
            <a:spLocks noGrp="1"/>
          </p:cNvSpPr>
          <p:nvPr>
            <p:ph type="title"/>
          </p:nvPr>
        </p:nvSpPr>
        <p:spPr>
          <a:noFill/>
          <a:ln w="9525">
            <a:noFill/>
            <a:miter lim="800000"/>
            <a:headEnd/>
            <a:tailEnd/>
          </a:ln>
        </p:spPr>
        <p:txBody>
          <a:bodyPr vert="horz" wrap="square" lIns="91440" tIns="45720" rIns="91440" bIns="45720" numCol="1" anchor="ctr" anchorCtr="0" compatLnSpc="1">
            <a:prstTxWarp prst="textNoShape">
              <a:avLst/>
            </a:prstTxWarp>
            <a:normAutofit/>
          </a:bodyPr>
          <a:lstStyle/>
          <a:p>
            <a:r>
              <a:rPr lang="ko-KR" altLang="en-US" sz="2400" b="1" dirty="0" smtClean="0">
                <a:latin typeface="휴먼모음T" panose="02030504000101010101" pitchFamily="18" charset="-127"/>
                <a:ea typeface="휴먼모음T" panose="02030504000101010101" pitchFamily="18" charset="-127"/>
              </a:rPr>
              <a:t>대기업중심 성장의 한계와 중소기업과 대기업간 생산성 격차 증가</a:t>
            </a:r>
            <a:endParaRPr lang="ko-KR" altLang="en-US" sz="2400" b="1" dirty="0">
              <a:latin typeface="휴먼모음T" panose="02030504000101010101" pitchFamily="18" charset="-127"/>
              <a:ea typeface="휴먼모음T" panose="02030504000101010101" pitchFamily="18" charset="-127"/>
            </a:endParaRPr>
          </a:p>
        </p:txBody>
      </p:sp>
      <p:sp>
        <p:nvSpPr>
          <p:cNvPr id="2" name="Rectangle 4"/>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solidFill>
                <a:srgbClr val="000000"/>
              </a:solidFill>
            </a:endParaRPr>
          </a:p>
        </p:txBody>
      </p:sp>
      <p:sp>
        <p:nvSpPr>
          <p:cNvPr id="8" name="직사각형 7"/>
          <p:cNvSpPr/>
          <p:nvPr/>
        </p:nvSpPr>
        <p:spPr>
          <a:xfrm>
            <a:off x="467544" y="1340768"/>
            <a:ext cx="8286750" cy="584775"/>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r>
              <a:rPr lang="ko-KR" altLang="en-US" sz="1600" dirty="0" smtClean="0">
                <a:latin typeface="휴먼모음T" panose="02030504000101010101" pitchFamily="18" charset="-127"/>
                <a:ea typeface="휴먼모음T" panose="02030504000101010101" pitchFamily="18" charset="-127"/>
              </a:rPr>
              <a:t>실제로 최근 </a:t>
            </a:r>
            <a:r>
              <a:rPr lang="ko-KR" altLang="en-US" sz="1600" dirty="0">
                <a:latin typeface="휴먼모음T" panose="02030504000101010101" pitchFamily="18" charset="-127"/>
                <a:ea typeface="휴먼모음T" panose="02030504000101010101" pitchFamily="18" charset="-127"/>
              </a:rPr>
              <a:t>기업생태계의 수익창출능력이 지속적으로 약화하는 가운데</a:t>
            </a:r>
            <a:r>
              <a:rPr lang="en-US" altLang="ko-KR" sz="1600" dirty="0">
                <a:latin typeface="휴먼모음T" panose="02030504000101010101" pitchFamily="18" charset="-127"/>
                <a:ea typeface="휴먼모음T" panose="02030504000101010101" pitchFamily="18" charset="-127"/>
              </a:rPr>
              <a:t>, </a:t>
            </a:r>
            <a:r>
              <a:rPr lang="ko-KR" altLang="en-US" sz="1600" dirty="0">
                <a:latin typeface="휴먼모음T" panose="02030504000101010101" pitchFamily="18" charset="-127"/>
                <a:ea typeface="휴먼모음T" panose="02030504000101010101" pitchFamily="18" charset="-127"/>
              </a:rPr>
              <a:t>중소기업과 대기업의 생산성 격차는 더욱 벌어지고 </a:t>
            </a:r>
            <a:r>
              <a:rPr lang="ko-KR" altLang="en-US" sz="1600" dirty="0" smtClean="0">
                <a:latin typeface="휴먼모음T" panose="02030504000101010101" pitchFamily="18" charset="-127"/>
                <a:ea typeface="휴먼모음T" panose="02030504000101010101" pitchFamily="18" charset="-127"/>
              </a:rPr>
              <a:t>있음이 발견됨</a:t>
            </a:r>
            <a:r>
              <a:rPr lang="en-US" altLang="ko-KR" sz="1600" dirty="0" smtClean="0">
                <a:latin typeface="휴먼모음T" panose="02030504000101010101" pitchFamily="18" charset="-127"/>
                <a:ea typeface="휴먼모음T" panose="02030504000101010101" pitchFamily="18" charset="-127"/>
              </a:rPr>
              <a:t>.</a:t>
            </a:r>
            <a:endParaRPr lang="en-US" altLang="ko-KR" sz="1600" dirty="0">
              <a:latin typeface="휴먼모음T" panose="02030504000101010101" pitchFamily="18" charset="-127"/>
              <a:ea typeface="휴먼모음T" panose="02030504000101010101" pitchFamily="18" charset="-127"/>
            </a:endParaRPr>
          </a:p>
        </p:txBody>
      </p:sp>
      <p:sp>
        <p:nvSpPr>
          <p:cNvPr id="10" name="Content Placeholder 2"/>
          <p:cNvSpPr>
            <a:spLocks noGrp="1"/>
          </p:cNvSpPr>
          <p:nvPr>
            <p:ph idx="1"/>
          </p:nvPr>
        </p:nvSpPr>
        <p:spPr>
          <a:xfrm>
            <a:off x="467544" y="1927373"/>
            <a:ext cx="8208912" cy="4525963"/>
          </a:xfrm>
        </p:spPr>
        <p:txBody>
          <a:bodyPr>
            <a:normAutofit/>
          </a:bodyPr>
          <a:lstStyle/>
          <a:p>
            <a:pPr>
              <a:buFont typeface="Wingdings" pitchFamily="2" charset="2"/>
              <a:buChar char="§"/>
            </a:pPr>
            <a:endParaRPr lang="en-US" altLang="ko-KR" sz="2000" b="1" kern="1200" dirty="0" smtClean="0">
              <a:latin typeface="+mn-ea"/>
            </a:endParaRPr>
          </a:p>
          <a:p>
            <a:pPr>
              <a:buFont typeface="Wingdings" pitchFamily="2" charset="2"/>
              <a:buChar char="§"/>
            </a:pPr>
            <a:r>
              <a:rPr lang="en-US" altLang="ko-KR" sz="1800" dirty="0" smtClean="0">
                <a:latin typeface="휴먼모음T" panose="02030504000101010101" pitchFamily="18" charset="-127"/>
                <a:ea typeface="휴먼모음T" panose="02030504000101010101" pitchFamily="18" charset="-127"/>
              </a:rPr>
              <a:t>2004</a:t>
            </a:r>
            <a:r>
              <a:rPr lang="ko-KR" altLang="en-US" sz="1800" dirty="0">
                <a:latin typeface="휴먼모음T" panose="02030504000101010101" pitchFamily="18" charset="-127"/>
                <a:ea typeface="휴먼모음T" panose="02030504000101010101" pitchFamily="18" charset="-127"/>
              </a:rPr>
              <a:t>년에서 </a:t>
            </a:r>
            <a:r>
              <a:rPr lang="en-US" altLang="ko-KR" sz="1800" dirty="0">
                <a:latin typeface="휴먼모음T" panose="02030504000101010101" pitchFamily="18" charset="-127"/>
                <a:ea typeface="휴먼모음T" panose="02030504000101010101" pitchFamily="18" charset="-127"/>
              </a:rPr>
              <a:t>2006</a:t>
            </a:r>
            <a:r>
              <a:rPr lang="ko-KR" altLang="en-US" sz="1800" dirty="0">
                <a:latin typeface="휴먼모음T" panose="02030504000101010101" pitchFamily="18" charset="-127"/>
                <a:ea typeface="휴먼모음T" panose="02030504000101010101" pitchFamily="18" charset="-127"/>
              </a:rPr>
              <a:t>년까지 영업이익률은 </a:t>
            </a:r>
            <a:r>
              <a:rPr lang="en-US" altLang="ko-KR" sz="1800" dirty="0">
                <a:latin typeface="휴먼모음T" panose="02030504000101010101" pitchFamily="18" charset="-127"/>
                <a:ea typeface="휴먼모음T" panose="02030504000101010101" pitchFamily="18" charset="-127"/>
              </a:rPr>
              <a:t>6% </a:t>
            </a:r>
            <a:r>
              <a:rPr lang="ko-KR" altLang="en-US" sz="1800" dirty="0">
                <a:latin typeface="휴먼모음T" panose="02030504000101010101" pitchFamily="18" charset="-127"/>
                <a:ea typeface="휴먼모음T" panose="02030504000101010101" pitchFamily="18" charset="-127"/>
              </a:rPr>
              <a:t>대를 유지하였으나</a:t>
            </a:r>
            <a:r>
              <a:rPr lang="en-US" altLang="ko-KR" sz="1800" dirty="0">
                <a:latin typeface="휴먼모음T" panose="02030504000101010101" pitchFamily="18" charset="-127"/>
                <a:ea typeface="휴먼모음T" panose="02030504000101010101" pitchFamily="18" charset="-127"/>
              </a:rPr>
              <a:t>, 2014</a:t>
            </a:r>
            <a:r>
              <a:rPr lang="ko-KR" altLang="en-US" sz="1800" dirty="0">
                <a:latin typeface="휴먼모음T" panose="02030504000101010101" pitchFamily="18" charset="-127"/>
                <a:ea typeface="휴먼모음T" panose="02030504000101010101" pitchFamily="18" charset="-127"/>
              </a:rPr>
              <a:t>년 현재는 </a:t>
            </a:r>
            <a:r>
              <a:rPr lang="en-US" altLang="ko-KR" sz="1800" dirty="0">
                <a:latin typeface="휴먼모음T" panose="02030504000101010101" pitchFamily="18" charset="-127"/>
                <a:ea typeface="휴먼모음T" panose="02030504000101010101" pitchFamily="18" charset="-127"/>
              </a:rPr>
              <a:t>4%</a:t>
            </a:r>
            <a:r>
              <a:rPr lang="ko-KR" altLang="en-US" sz="1800" dirty="0">
                <a:latin typeface="휴먼모음T" panose="02030504000101010101" pitchFamily="18" charset="-127"/>
                <a:ea typeface="휴먼모음T" panose="02030504000101010101" pitchFamily="18" charset="-127"/>
              </a:rPr>
              <a:t>대까지 하락하여</a:t>
            </a:r>
            <a:r>
              <a:rPr lang="en-US" altLang="ko-KR" sz="1800" dirty="0">
                <a:latin typeface="휴먼모음T" panose="02030504000101010101" pitchFamily="18" charset="-127"/>
                <a:ea typeface="휴먼모음T" panose="02030504000101010101" pitchFamily="18" charset="-127"/>
              </a:rPr>
              <a:t>, </a:t>
            </a:r>
            <a:r>
              <a:rPr lang="ko-KR" altLang="en-US" sz="1800" dirty="0">
                <a:latin typeface="휴먼모음T" panose="02030504000101010101" pitchFamily="18" charset="-127"/>
                <a:ea typeface="휴먼모음T" panose="02030504000101010101" pitchFamily="18" charset="-127"/>
              </a:rPr>
              <a:t>전체 매출 대비 수익성의 품질이 </a:t>
            </a:r>
            <a:r>
              <a:rPr lang="ko-KR" altLang="en-US" sz="1800" dirty="0" smtClean="0">
                <a:latin typeface="휴먼모음T" panose="02030504000101010101" pitchFamily="18" charset="-127"/>
                <a:ea typeface="휴먼모음T" panose="02030504000101010101" pitchFamily="18" charset="-127"/>
              </a:rPr>
              <a:t>악화함</a:t>
            </a:r>
            <a:r>
              <a:rPr lang="en-US" altLang="ko-KR" sz="1800" dirty="0" smtClean="0">
                <a:latin typeface="휴먼모음T" panose="02030504000101010101" pitchFamily="18" charset="-127"/>
                <a:ea typeface="휴먼모음T" panose="02030504000101010101" pitchFamily="18" charset="-127"/>
              </a:rPr>
              <a:t>.(KIS-Data)</a:t>
            </a:r>
            <a:endParaRPr lang="ko-KR" altLang="en-US" sz="1800" dirty="0">
              <a:latin typeface="휴먼모음T" panose="02030504000101010101" pitchFamily="18" charset="-127"/>
              <a:ea typeface="휴먼모음T" panose="02030504000101010101" pitchFamily="18" charset="-127"/>
            </a:endParaRPr>
          </a:p>
          <a:p>
            <a:pPr>
              <a:buFont typeface="Wingdings" pitchFamily="2" charset="2"/>
              <a:buChar char="§"/>
            </a:pPr>
            <a:r>
              <a:rPr lang="ko-KR" altLang="en-US" sz="1800" dirty="0" smtClean="0">
                <a:latin typeface="휴먼모음T" panose="02030504000101010101" pitchFamily="18" charset="-127"/>
                <a:ea typeface="휴먼모음T" panose="02030504000101010101" pitchFamily="18" charset="-127"/>
              </a:rPr>
              <a:t>산업 </a:t>
            </a:r>
            <a:r>
              <a:rPr lang="ko-KR" altLang="en-US" sz="1800" dirty="0">
                <a:latin typeface="휴먼모음T" panose="02030504000101010101" pitchFamily="18" charset="-127"/>
                <a:ea typeface="휴먼모음T" panose="02030504000101010101" pitchFamily="18" charset="-127"/>
              </a:rPr>
              <a:t>전체의 영업이익 금액 자체도 </a:t>
            </a:r>
            <a:r>
              <a:rPr lang="en-US" altLang="ko-KR" sz="1800" dirty="0">
                <a:latin typeface="휴먼모음T" panose="02030504000101010101" pitchFamily="18" charset="-127"/>
                <a:ea typeface="휴먼모음T" panose="02030504000101010101" pitchFamily="18" charset="-127"/>
              </a:rPr>
              <a:t>2013</a:t>
            </a:r>
            <a:r>
              <a:rPr lang="ko-KR" altLang="en-US" sz="1800" dirty="0">
                <a:latin typeface="휴먼모음T" panose="02030504000101010101" pitchFamily="18" charset="-127"/>
                <a:ea typeface="휴먼모음T" panose="02030504000101010101" pitchFamily="18" charset="-127"/>
              </a:rPr>
              <a:t>년과 </a:t>
            </a:r>
            <a:r>
              <a:rPr lang="en-US" altLang="ko-KR" sz="1800" dirty="0">
                <a:latin typeface="휴먼모음T" panose="02030504000101010101" pitchFamily="18" charset="-127"/>
                <a:ea typeface="휴먼모음T" panose="02030504000101010101" pitchFamily="18" charset="-127"/>
              </a:rPr>
              <a:t>2014</a:t>
            </a:r>
            <a:r>
              <a:rPr lang="ko-KR" altLang="en-US" sz="1800" dirty="0">
                <a:latin typeface="휴먼모음T" panose="02030504000101010101" pitchFamily="18" charset="-127"/>
                <a:ea typeface="휴먼모음T" panose="02030504000101010101" pitchFamily="18" charset="-127"/>
              </a:rPr>
              <a:t>년에 걸쳐 절대적인 수준에서 지속적 하락</a:t>
            </a:r>
          </a:p>
          <a:p>
            <a:pPr>
              <a:buFont typeface="Wingdings" pitchFamily="2" charset="2"/>
              <a:buChar char="§"/>
            </a:pPr>
            <a:r>
              <a:rPr lang="ko-KR" altLang="en-US" sz="1800" dirty="0" smtClean="0">
                <a:latin typeface="휴먼모음T" panose="02030504000101010101" pitchFamily="18" charset="-127"/>
                <a:ea typeface="휴먼모음T" panose="02030504000101010101" pitchFamily="18" charset="-127"/>
              </a:rPr>
              <a:t>전 </a:t>
            </a:r>
            <a:r>
              <a:rPr lang="ko-KR" altLang="en-US" sz="1800" dirty="0">
                <a:latin typeface="휴먼모음T" panose="02030504000101010101" pitchFamily="18" charset="-127"/>
                <a:ea typeface="휴먼모음T" panose="02030504000101010101" pitchFamily="18" charset="-127"/>
              </a:rPr>
              <a:t>세계적인 경기불황의 여파와 함께 국내 산업구조 변화 및 재편이 전통적 주력산업 약세화와 </a:t>
            </a:r>
            <a:r>
              <a:rPr lang="ko-KR" altLang="en-US" sz="1800" dirty="0" err="1">
                <a:latin typeface="휴먼모음T" panose="02030504000101010101" pitchFamily="18" charset="-127"/>
                <a:ea typeface="휴먼모음T" panose="02030504000101010101" pitchFamily="18" charset="-127"/>
              </a:rPr>
              <a:t>신산업</a:t>
            </a:r>
            <a:r>
              <a:rPr lang="ko-KR" altLang="en-US" sz="1800" dirty="0">
                <a:latin typeface="휴먼모음T" panose="02030504000101010101" pitchFamily="18" charset="-127"/>
                <a:ea typeface="휴먼모음T" panose="02030504000101010101" pitchFamily="18" charset="-127"/>
              </a:rPr>
              <a:t> 성장부진에 영향</a:t>
            </a:r>
          </a:p>
          <a:p>
            <a:pPr>
              <a:buFont typeface="Wingdings" pitchFamily="2" charset="2"/>
              <a:buChar char="§"/>
            </a:pPr>
            <a:r>
              <a:rPr lang="ko-KR" altLang="en-US" sz="1800" dirty="0" smtClean="0">
                <a:latin typeface="휴먼모음T" panose="02030504000101010101" pitchFamily="18" charset="-127"/>
                <a:ea typeface="휴먼모음T" panose="02030504000101010101" pitchFamily="18" charset="-127"/>
              </a:rPr>
              <a:t>제조업의 </a:t>
            </a:r>
            <a:r>
              <a:rPr lang="ko-KR" altLang="en-US" sz="1800" dirty="0">
                <a:latin typeface="휴먼모음T" panose="02030504000101010101" pitchFamily="18" charset="-127"/>
                <a:ea typeface="휴먼모음T" panose="02030504000101010101" pitchFamily="18" charset="-127"/>
              </a:rPr>
              <a:t>경우</a:t>
            </a:r>
            <a:r>
              <a:rPr lang="en-US" altLang="ko-KR" sz="1800" dirty="0">
                <a:latin typeface="휴먼모음T" panose="02030504000101010101" pitchFamily="18" charset="-127"/>
                <a:ea typeface="휴먼모음T" panose="02030504000101010101" pitchFamily="18" charset="-127"/>
              </a:rPr>
              <a:t>, </a:t>
            </a:r>
            <a:r>
              <a:rPr lang="ko-KR" altLang="en-US" sz="1800" dirty="0">
                <a:latin typeface="휴먼모음T" panose="02030504000101010101" pitchFamily="18" charset="-127"/>
                <a:ea typeface="휴먼모음T" panose="02030504000101010101" pitchFamily="18" charset="-127"/>
              </a:rPr>
              <a:t>대사업체의 인당 부가가치 대비 중소사업체의 인당 부가가치비율 </a:t>
            </a:r>
            <a:r>
              <a:rPr lang="ko-KR" altLang="en-US" sz="1800" dirty="0" smtClean="0">
                <a:latin typeface="휴먼모음T" panose="02030504000101010101" pitchFamily="18" charset="-127"/>
                <a:ea typeface="휴먼모음T" panose="02030504000101010101" pitchFamily="18" charset="-127"/>
              </a:rPr>
              <a:t>하락세</a:t>
            </a:r>
            <a:endParaRPr lang="en-US" altLang="ko-KR" sz="1800" dirty="0">
              <a:latin typeface="휴먼모음T" panose="02030504000101010101" pitchFamily="18" charset="-127"/>
              <a:ea typeface="휴먼모음T" panose="02030504000101010101" pitchFamily="18" charset="-127"/>
            </a:endParaRPr>
          </a:p>
          <a:p>
            <a:pPr>
              <a:buFont typeface="Wingdings" pitchFamily="2" charset="2"/>
              <a:buChar char="§"/>
            </a:pPr>
            <a:r>
              <a:rPr lang="ko-KR" altLang="en-US" sz="1800" dirty="0" smtClean="0">
                <a:latin typeface="휴먼모음T" panose="02030504000101010101" pitchFamily="18" charset="-127"/>
                <a:ea typeface="휴먼모음T" panose="02030504000101010101" pitchFamily="18" charset="-127"/>
              </a:rPr>
              <a:t>제조업과 광업의 경우에도</a:t>
            </a:r>
            <a:r>
              <a:rPr lang="en-US" altLang="ko-KR" sz="1800" dirty="0" smtClean="0">
                <a:latin typeface="휴먼모음T" panose="02030504000101010101" pitchFamily="18" charset="-127"/>
                <a:ea typeface="휴먼모음T" panose="02030504000101010101" pitchFamily="18" charset="-127"/>
              </a:rPr>
              <a:t> </a:t>
            </a:r>
            <a:r>
              <a:rPr lang="ko-KR" altLang="en-US" sz="1800" dirty="0">
                <a:latin typeface="휴먼모음T" panose="02030504000101010101" pitchFamily="18" charset="-127"/>
                <a:ea typeface="휴먼모음T" panose="02030504000101010101" pitchFamily="18" charset="-127"/>
              </a:rPr>
              <a:t>중소사업체의 수가 월등히 많음에도 불구</a:t>
            </a:r>
            <a:r>
              <a:rPr lang="en-US" altLang="ko-KR" sz="1800" dirty="0">
                <a:latin typeface="휴먼모음T" panose="02030504000101010101" pitchFamily="18" charset="-127"/>
                <a:ea typeface="휴먼모음T" panose="02030504000101010101" pitchFamily="18" charset="-127"/>
              </a:rPr>
              <a:t>, </a:t>
            </a:r>
            <a:r>
              <a:rPr lang="ko-KR" altLang="en-US" sz="1800" dirty="0" smtClean="0">
                <a:latin typeface="휴먼모음T" panose="02030504000101010101" pitchFamily="18" charset="-127"/>
                <a:ea typeface="휴먼모음T" panose="02030504000101010101" pitchFamily="18" charset="-127"/>
              </a:rPr>
              <a:t>대규모 산업체 </a:t>
            </a:r>
            <a:r>
              <a:rPr lang="ko-KR" altLang="en-US" sz="1800" dirty="0">
                <a:latin typeface="휴먼모음T" panose="02030504000101010101" pitchFamily="18" charset="-127"/>
                <a:ea typeface="휴먼모음T" panose="02030504000101010101" pitchFamily="18" charset="-127"/>
              </a:rPr>
              <a:t>대비 중소사업체의 생산액 비중 </a:t>
            </a:r>
            <a:r>
              <a:rPr lang="ko-KR" altLang="en-US" sz="1800" dirty="0" smtClean="0">
                <a:latin typeface="휴먼모음T" panose="02030504000101010101" pitchFamily="18" charset="-127"/>
                <a:ea typeface="휴먼모음T" panose="02030504000101010101" pitchFamily="18" charset="-127"/>
              </a:rPr>
              <a:t>정체</a:t>
            </a:r>
            <a:endParaRPr lang="en-US" altLang="ko-KR" sz="1800" kern="1200" dirty="0">
              <a:latin typeface="휴먼모음T" panose="02030504000101010101" pitchFamily="18" charset="-127"/>
              <a:ea typeface="휴먼모음T" panose="02030504000101010101" pitchFamily="18" charset="-127"/>
            </a:endParaRPr>
          </a:p>
        </p:txBody>
      </p:sp>
      <p:sp>
        <p:nvSpPr>
          <p:cNvPr id="7" name="Slide Number Placeholder 3"/>
          <p:cNvSpPr>
            <a:spLocks noGrp="1"/>
          </p:cNvSpPr>
          <p:nvPr>
            <p:ph type="sldNum" sz="quarter" idx="12"/>
          </p:nvPr>
        </p:nvSpPr>
        <p:spPr>
          <a:xfrm>
            <a:off x="7380312" y="6453336"/>
            <a:ext cx="1763688" cy="268139"/>
          </a:xfrm>
        </p:spPr>
        <p:txBody>
          <a:bodyPr/>
          <a:lstStyle/>
          <a:p>
            <a:pPr>
              <a:defRPr/>
            </a:pPr>
            <a:fld id="{0F44D48D-D7FC-4BF8-80E9-F488B0750D02}" type="slidenum">
              <a:rPr lang="en-US" altLang="en-US" smtClean="0"/>
              <a:pPr>
                <a:defRPr/>
              </a:pPr>
              <a:t>17</a:t>
            </a:fld>
            <a:endParaRPr lang="en-US" altLang="en-US" dirty="0"/>
          </a:p>
        </p:txBody>
      </p:sp>
    </p:spTree>
    <p:extLst>
      <p:ext uri="{BB962C8B-B14F-4D97-AF65-F5344CB8AC3E}">
        <p14:creationId xmlns:p14="http://schemas.microsoft.com/office/powerpoint/2010/main" val="11888055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제목 10"/>
          <p:cNvSpPr>
            <a:spLocks noGrp="1"/>
          </p:cNvSpPr>
          <p:nvPr>
            <p:ph type="title"/>
          </p:nvPr>
        </p:nvSpPr>
        <p:spPr>
          <a:noFill/>
          <a:ln w="9525">
            <a:noFill/>
            <a:miter lim="800000"/>
            <a:headEnd/>
            <a:tailEnd/>
          </a:ln>
        </p:spPr>
        <p:txBody>
          <a:bodyPr vert="horz" wrap="square" lIns="91440" tIns="45720" rIns="91440" bIns="45720" numCol="1" anchor="ctr" anchorCtr="0" compatLnSpc="1">
            <a:prstTxWarp prst="textNoShape">
              <a:avLst/>
            </a:prstTxWarp>
          </a:bodyPr>
          <a:lstStyle/>
          <a:p>
            <a:r>
              <a:rPr lang="ko-KR" altLang="en-US" sz="2400" dirty="0">
                <a:latin typeface="휴먼모음T" panose="02030504000101010101" pitchFamily="18" charset="-127"/>
                <a:ea typeface="휴먼모음T" panose="02030504000101010101" pitchFamily="18" charset="-127"/>
              </a:rPr>
              <a:t>대기업중심 성장의 한계와 중소기업과 대기업간 생산성 격차 증가</a:t>
            </a:r>
            <a:endParaRPr lang="ko-KR" altLang="en-US" sz="2400" b="1" dirty="0">
              <a:latin typeface="휴먼모음T" panose="02030504000101010101" pitchFamily="18" charset="-127"/>
              <a:ea typeface="휴먼모음T" panose="02030504000101010101" pitchFamily="18" charset="-127"/>
            </a:endParaRPr>
          </a:p>
        </p:txBody>
      </p:sp>
      <p:sp>
        <p:nvSpPr>
          <p:cNvPr id="2" name="Rectangle 4"/>
          <p:cNvSpPr>
            <a:spLocks noChangeArrowheads="1"/>
          </p:cNvSpPr>
          <p:nvPr/>
        </p:nvSpPr>
        <p:spPr bwMode="auto">
          <a:xfrm>
            <a:off x="0" y="433995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solidFill>
                <a:srgbClr val="000000"/>
              </a:solidFill>
            </a:endParaRPr>
          </a:p>
        </p:txBody>
      </p:sp>
      <p:sp>
        <p:nvSpPr>
          <p:cNvPr id="8" name="직사각형 7"/>
          <p:cNvSpPr/>
          <p:nvPr/>
        </p:nvSpPr>
        <p:spPr>
          <a:xfrm>
            <a:off x="467544" y="1340768"/>
            <a:ext cx="8286750" cy="584775"/>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r>
              <a:rPr lang="ko-KR" altLang="en-US" sz="1600" dirty="0" smtClean="0">
                <a:latin typeface="휴먼모음T" panose="02030504000101010101" pitchFamily="18" charset="-127"/>
                <a:ea typeface="휴먼모음T" panose="02030504000101010101" pitchFamily="18" charset="-127"/>
              </a:rPr>
              <a:t>실제로 최근 </a:t>
            </a:r>
            <a:r>
              <a:rPr lang="ko-KR" altLang="en-US" sz="1600" dirty="0">
                <a:latin typeface="휴먼모음T" panose="02030504000101010101" pitchFamily="18" charset="-127"/>
                <a:ea typeface="휴먼모음T" panose="02030504000101010101" pitchFamily="18" charset="-127"/>
              </a:rPr>
              <a:t>기업생태계의 수익창출능력이 지속적으로 약화하는 가운데</a:t>
            </a:r>
            <a:r>
              <a:rPr lang="en-US" altLang="ko-KR" sz="1600" dirty="0">
                <a:latin typeface="휴먼모음T" panose="02030504000101010101" pitchFamily="18" charset="-127"/>
                <a:ea typeface="휴먼모음T" panose="02030504000101010101" pitchFamily="18" charset="-127"/>
              </a:rPr>
              <a:t>, </a:t>
            </a:r>
            <a:r>
              <a:rPr lang="ko-KR" altLang="en-US" sz="1600" dirty="0">
                <a:latin typeface="휴먼모음T" panose="02030504000101010101" pitchFamily="18" charset="-127"/>
                <a:ea typeface="휴먼모음T" panose="02030504000101010101" pitchFamily="18" charset="-127"/>
              </a:rPr>
              <a:t>중소기업과 대기업의 생산성 격차는 더욱 벌어지고 </a:t>
            </a:r>
            <a:r>
              <a:rPr lang="ko-KR" altLang="en-US" sz="1600" dirty="0" smtClean="0">
                <a:latin typeface="휴먼모음T" panose="02030504000101010101" pitchFamily="18" charset="-127"/>
                <a:ea typeface="휴먼모음T" panose="02030504000101010101" pitchFamily="18" charset="-127"/>
              </a:rPr>
              <a:t>있음이 발견됨</a:t>
            </a:r>
            <a:r>
              <a:rPr lang="en-US" altLang="ko-KR" sz="1600" dirty="0" smtClean="0">
                <a:latin typeface="휴먼모음T" panose="02030504000101010101" pitchFamily="18" charset="-127"/>
                <a:ea typeface="휴먼모음T" panose="02030504000101010101" pitchFamily="18" charset="-127"/>
              </a:rPr>
              <a:t>.</a:t>
            </a:r>
            <a:endParaRPr lang="en-US" altLang="ko-KR" sz="1600" dirty="0">
              <a:latin typeface="휴먼모음T" panose="02030504000101010101" pitchFamily="18" charset="-127"/>
              <a:ea typeface="휴먼모음T" panose="02030504000101010101" pitchFamily="18" charset="-127"/>
            </a:endParaRPr>
          </a:p>
        </p:txBody>
      </p:sp>
      <p:sp>
        <p:nvSpPr>
          <p:cNvPr id="7" name="Slide Number Placeholder 3"/>
          <p:cNvSpPr>
            <a:spLocks noGrp="1"/>
          </p:cNvSpPr>
          <p:nvPr>
            <p:ph type="sldNum" sz="quarter" idx="12"/>
          </p:nvPr>
        </p:nvSpPr>
        <p:spPr>
          <a:xfrm>
            <a:off x="7380312" y="6453336"/>
            <a:ext cx="1763688" cy="268139"/>
          </a:xfrm>
        </p:spPr>
        <p:txBody>
          <a:bodyPr/>
          <a:lstStyle/>
          <a:p>
            <a:pPr>
              <a:defRPr/>
            </a:pPr>
            <a:fld id="{0F44D48D-D7FC-4BF8-80E9-F488B0750D02}" type="slidenum">
              <a:rPr lang="en-US" altLang="en-US" smtClean="0"/>
              <a:pPr>
                <a:defRPr/>
              </a:pPr>
              <a:t>18</a:t>
            </a:fld>
            <a:endParaRPr lang="en-US" altLang="en-US" dirty="0"/>
          </a:p>
        </p:txBody>
      </p:sp>
      <p:sp>
        <p:nvSpPr>
          <p:cNvPr id="6" name="Rectangle 5"/>
          <p:cNvSpPr>
            <a:spLocks noChangeArrowheads="1"/>
          </p:cNvSpPr>
          <p:nvPr/>
        </p:nvSpPr>
        <p:spPr bwMode="auto">
          <a:xfrm>
            <a:off x="2723577" y="1867907"/>
            <a:ext cx="402385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fontAlgn="base">
              <a:spcBef>
                <a:spcPct val="0"/>
              </a:spcBef>
              <a:spcAft>
                <a:spcPct val="0"/>
              </a:spcAft>
              <a:defRPr kumimoji="1">
                <a:solidFill>
                  <a:schemeClr val="tx1"/>
                </a:solidFill>
                <a:latin typeface="굴림" pitchFamily="50" charset="-127"/>
                <a:ea typeface="굴림" pitchFamily="50" charset="-127"/>
                <a:cs typeface="굴림" pitchFamily="50" charset="-127"/>
              </a:defRPr>
            </a:lvl1pPr>
            <a:lvl2pPr fontAlgn="base">
              <a:spcBef>
                <a:spcPct val="0"/>
              </a:spcBef>
              <a:spcAft>
                <a:spcPct val="0"/>
              </a:spcAft>
              <a:defRPr kumimoji="1">
                <a:solidFill>
                  <a:schemeClr val="tx1"/>
                </a:solidFill>
                <a:latin typeface="굴림" pitchFamily="50" charset="-127"/>
                <a:ea typeface="굴림" pitchFamily="50" charset="-127"/>
                <a:cs typeface="굴림" pitchFamily="50" charset="-127"/>
              </a:defRPr>
            </a:lvl2pPr>
            <a:lvl3pPr fontAlgn="base">
              <a:spcBef>
                <a:spcPct val="0"/>
              </a:spcBef>
              <a:spcAft>
                <a:spcPct val="0"/>
              </a:spcAft>
              <a:defRPr kumimoji="1">
                <a:solidFill>
                  <a:schemeClr val="tx1"/>
                </a:solidFill>
                <a:latin typeface="굴림" pitchFamily="50" charset="-127"/>
                <a:ea typeface="굴림" pitchFamily="50" charset="-127"/>
                <a:cs typeface="굴림" pitchFamily="50" charset="-127"/>
              </a:defRPr>
            </a:lvl3pPr>
            <a:lvl4pPr fontAlgn="base">
              <a:spcBef>
                <a:spcPct val="0"/>
              </a:spcBef>
              <a:spcAft>
                <a:spcPct val="0"/>
              </a:spcAft>
              <a:defRPr kumimoji="1">
                <a:solidFill>
                  <a:schemeClr val="tx1"/>
                </a:solidFill>
                <a:latin typeface="굴림" pitchFamily="50" charset="-127"/>
                <a:ea typeface="굴림" pitchFamily="50" charset="-127"/>
                <a:cs typeface="굴림" pitchFamily="50" charset="-127"/>
              </a:defRPr>
            </a:lvl4pPr>
            <a:lvl5pPr fontAlgn="base">
              <a:spcBef>
                <a:spcPct val="0"/>
              </a:spcBef>
              <a:spcAft>
                <a:spcPct val="0"/>
              </a:spcAft>
              <a:defRPr kumimoji="1">
                <a:solidFill>
                  <a:schemeClr val="tx1"/>
                </a:solidFill>
                <a:latin typeface="굴림" pitchFamily="50" charset="-127"/>
                <a:ea typeface="굴림" pitchFamily="50" charset="-127"/>
                <a:cs typeface="굴림" pitchFamily="50" charset="-127"/>
              </a:defRPr>
            </a:lvl5pPr>
            <a:lvl6pPr fontAlgn="base">
              <a:spcBef>
                <a:spcPct val="0"/>
              </a:spcBef>
              <a:spcAft>
                <a:spcPct val="0"/>
              </a:spcAft>
              <a:defRPr kumimoji="1">
                <a:solidFill>
                  <a:schemeClr val="tx1"/>
                </a:solidFill>
                <a:latin typeface="굴림" pitchFamily="50" charset="-127"/>
                <a:ea typeface="굴림" pitchFamily="50" charset="-127"/>
                <a:cs typeface="굴림" pitchFamily="50" charset="-127"/>
              </a:defRPr>
            </a:lvl6pPr>
            <a:lvl7pPr fontAlgn="base">
              <a:spcBef>
                <a:spcPct val="0"/>
              </a:spcBef>
              <a:spcAft>
                <a:spcPct val="0"/>
              </a:spcAft>
              <a:defRPr kumimoji="1">
                <a:solidFill>
                  <a:schemeClr val="tx1"/>
                </a:solidFill>
                <a:latin typeface="굴림" pitchFamily="50" charset="-127"/>
                <a:ea typeface="굴림" pitchFamily="50" charset="-127"/>
                <a:cs typeface="굴림" pitchFamily="50" charset="-127"/>
              </a:defRPr>
            </a:lvl7pPr>
            <a:lvl8pPr fontAlgn="base">
              <a:spcBef>
                <a:spcPct val="0"/>
              </a:spcBef>
              <a:spcAft>
                <a:spcPct val="0"/>
              </a:spcAft>
              <a:defRPr kumimoji="1">
                <a:solidFill>
                  <a:schemeClr val="tx1"/>
                </a:solidFill>
                <a:latin typeface="굴림" pitchFamily="50" charset="-127"/>
                <a:ea typeface="굴림" pitchFamily="50" charset="-127"/>
                <a:cs typeface="굴림" pitchFamily="50" charset="-127"/>
              </a:defRPr>
            </a:lvl8pPr>
            <a:lvl9pPr fontAlgn="base">
              <a:spcBef>
                <a:spcPct val="0"/>
              </a:spcBef>
              <a:spcAft>
                <a:spcPct val="0"/>
              </a:spcAft>
              <a:defRPr kumimoji="1">
                <a:solidFill>
                  <a:schemeClr val="tx1"/>
                </a:solidFill>
                <a:latin typeface="굴림" pitchFamily="50" charset="-127"/>
                <a:ea typeface="굴림" pitchFamily="50" charset="-127"/>
                <a:cs typeface="굴림" pitchFamily="50" charset="-127"/>
              </a:defRPr>
            </a:lvl9pPr>
          </a:lstStyle>
          <a:p>
            <a:pPr marL="0" marR="0" lvl="0" indent="0" algn="l" defTabSz="914400" rtl="0" eaLnBrk="1" fontAlgn="base" latinLnBrk="1" hangingPunct="1">
              <a:lnSpc>
                <a:spcPct val="100000"/>
              </a:lnSpc>
              <a:spcBef>
                <a:spcPct val="0"/>
              </a:spcBef>
              <a:spcAft>
                <a:spcPct val="0"/>
              </a:spcAft>
              <a:buClrTx/>
              <a:buSzTx/>
              <a:buFontTx/>
              <a:buNone/>
              <a:tabLst/>
            </a:pPr>
            <a:r>
              <a:rPr kumimoji="1" lang="ko-KR" altLang="ko-KR" sz="1200" b="1" i="0" u="none" strike="noStrike" cap="none" normalizeH="0" baseline="0" dirty="0" smtClean="0">
                <a:ln>
                  <a:noFill/>
                </a:ln>
                <a:solidFill>
                  <a:srgbClr val="000000"/>
                </a:solidFill>
                <a:effectLst/>
                <a:latin typeface="+mn-ea"/>
                <a:ea typeface="+mn-ea"/>
                <a:cs typeface="함초롬바탕" pitchFamily="18" charset="-127"/>
              </a:rPr>
              <a:t> </a:t>
            </a:r>
            <a:endParaRPr kumimoji="1" lang="ko-KR" altLang="ko-KR" sz="1200" b="1" i="0" u="none" strike="noStrike" cap="none" normalizeH="0" baseline="0" dirty="0" smtClean="0">
              <a:ln>
                <a:noFill/>
              </a:ln>
              <a:solidFill>
                <a:schemeClr val="tx1"/>
              </a:solidFill>
              <a:effectLst/>
              <a:latin typeface="+mn-ea"/>
              <a:ea typeface="+mn-ea"/>
            </a:endParaRP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ko-KR" sz="1200" b="1" i="0" u="none" strike="noStrike" cap="none" normalizeH="0" baseline="0" dirty="0" smtClean="0">
                <a:ln>
                  <a:noFill/>
                </a:ln>
                <a:solidFill>
                  <a:srgbClr val="000000"/>
                </a:solidFill>
                <a:effectLst/>
                <a:latin typeface="+mn-ea"/>
                <a:ea typeface="+mn-ea"/>
              </a:rPr>
              <a:t>&lt;</a:t>
            </a:r>
            <a:r>
              <a:rPr kumimoji="1" lang="ko-KR" altLang="en-US" sz="1200" b="1" i="0" u="none" strike="noStrike" cap="none" normalizeH="0" baseline="0" dirty="0" smtClean="0">
                <a:ln>
                  <a:noFill/>
                </a:ln>
                <a:solidFill>
                  <a:srgbClr val="000000"/>
                </a:solidFill>
                <a:effectLst/>
                <a:latin typeface="+mn-ea"/>
                <a:ea typeface="+mn-ea"/>
              </a:rPr>
              <a:t>표</a:t>
            </a:r>
            <a:r>
              <a:rPr kumimoji="1" lang="en-US" altLang="ko-KR" sz="1200" b="1" i="0" u="none" strike="noStrike" cap="none" normalizeH="0" baseline="0" dirty="0" smtClean="0">
                <a:ln>
                  <a:noFill/>
                </a:ln>
                <a:solidFill>
                  <a:srgbClr val="000000"/>
                </a:solidFill>
                <a:effectLst/>
                <a:latin typeface="+mn-ea"/>
                <a:ea typeface="+mn-ea"/>
              </a:rPr>
              <a:t>&gt; </a:t>
            </a:r>
            <a:r>
              <a:rPr kumimoji="1" lang="ko-KR" altLang="en-US" sz="1200" b="1" i="0" u="none" strike="noStrike" cap="none" normalizeH="0" baseline="0" dirty="0" err="1" smtClean="0">
                <a:ln>
                  <a:noFill/>
                </a:ln>
                <a:solidFill>
                  <a:srgbClr val="000000"/>
                </a:solidFill>
                <a:effectLst/>
                <a:latin typeface="+mn-ea"/>
                <a:ea typeface="+mn-ea"/>
              </a:rPr>
              <a:t>전산업</a:t>
            </a:r>
            <a:r>
              <a:rPr kumimoji="1" lang="ko-KR" altLang="en-US" sz="1200" b="1" i="0" u="none" strike="noStrike" cap="none" normalizeH="0" baseline="0" dirty="0" smtClean="0">
                <a:ln>
                  <a:noFill/>
                </a:ln>
                <a:solidFill>
                  <a:srgbClr val="000000"/>
                </a:solidFill>
                <a:effectLst/>
                <a:latin typeface="+mn-ea"/>
                <a:ea typeface="+mn-ea"/>
              </a:rPr>
              <a:t> 영업이익과 영업이익률 추이</a:t>
            </a:r>
            <a:r>
              <a:rPr kumimoji="1" lang="en-US" altLang="ko-KR" sz="1200" b="1" i="0" u="none" strike="noStrike" cap="none" normalizeH="0" baseline="0" dirty="0" smtClean="0">
                <a:ln>
                  <a:noFill/>
                </a:ln>
                <a:solidFill>
                  <a:srgbClr val="000000"/>
                </a:solidFill>
                <a:effectLst/>
                <a:latin typeface="+mn-ea"/>
                <a:ea typeface="+mn-ea"/>
              </a:rPr>
              <a:t>(2000~2014)</a:t>
            </a:r>
            <a:endParaRPr kumimoji="1" lang="en-US" altLang="ko-KR" sz="1200" b="1" i="0" u="none" strike="noStrike" cap="none" normalizeH="0" baseline="0" dirty="0" smtClean="0">
              <a:ln>
                <a:noFill/>
              </a:ln>
              <a:solidFill>
                <a:schemeClr val="tx1"/>
              </a:solidFill>
              <a:effectLst/>
              <a:latin typeface="+mn-ea"/>
              <a:ea typeface="+mn-ea"/>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1" lang="en-US" altLang="ko-KR" sz="1200" b="1" i="0" u="none" strike="noStrike" cap="none" normalizeH="0" baseline="0" dirty="0" smtClean="0">
              <a:ln>
                <a:noFill/>
              </a:ln>
              <a:solidFill>
                <a:schemeClr val="tx1"/>
              </a:solidFill>
              <a:effectLst/>
              <a:latin typeface="+mn-ea"/>
              <a:ea typeface="+mn-ea"/>
            </a:endParaRPr>
          </a:p>
        </p:txBody>
      </p:sp>
      <p:pic>
        <p:nvPicPr>
          <p:cNvPr id="2052" name="_x226483112" descr="EMB000025e40ca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1740" y="2286885"/>
            <a:ext cx="4680520" cy="3662395"/>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6"/>
          <p:cNvSpPr>
            <a:spLocks noChangeArrowheads="1"/>
          </p:cNvSpPr>
          <p:nvPr/>
        </p:nvSpPr>
        <p:spPr bwMode="auto">
          <a:xfrm>
            <a:off x="2483768" y="6021288"/>
            <a:ext cx="389561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fontAlgn="base">
              <a:spcBef>
                <a:spcPct val="0"/>
              </a:spcBef>
              <a:spcAft>
                <a:spcPct val="0"/>
              </a:spcAft>
              <a:defRPr kumimoji="1">
                <a:solidFill>
                  <a:schemeClr val="tx1"/>
                </a:solidFill>
                <a:latin typeface="굴림" pitchFamily="50" charset="-127"/>
                <a:ea typeface="굴림" pitchFamily="50" charset="-127"/>
                <a:cs typeface="굴림" pitchFamily="50" charset="-127"/>
              </a:defRPr>
            </a:lvl1pPr>
            <a:lvl2pPr fontAlgn="base">
              <a:spcBef>
                <a:spcPct val="0"/>
              </a:spcBef>
              <a:spcAft>
                <a:spcPct val="0"/>
              </a:spcAft>
              <a:defRPr kumimoji="1">
                <a:solidFill>
                  <a:schemeClr val="tx1"/>
                </a:solidFill>
                <a:latin typeface="굴림" pitchFamily="50" charset="-127"/>
                <a:ea typeface="굴림" pitchFamily="50" charset="-127"/>
                <a:cs typeface="굴림" pitchFamily="50" charset="-127"/>
              </a:defRPr>
            </a:lvl2pPr>
            <a:lvl3pPr fontAlgn="base">
              <a:spcBef>
                <a:spcPct val="0"/>
              </a:spcBef>
              <a:spcAft>
                <a:spcPct val="0"/>
              </a:spcAft>
              <a:defRPr kumimoji="1">
                <a:solidFill>
                  <a:schemeClr val="tx1"/>
                </a:solidFill>
                <a:latin typeface="굴림" pitchFamily="50" charset="-127"/>
                <a:ea typeface="굴림" pitchFamily="50" charset="-127"/>
                <a:cs typeface="굴림" pitchFamily="50" charset="-127"/>
              </a:defRPr>
            </a:lvl3pPr>
            <a:lvl4pPr fontAlgn="base">
              <a:spcBef>
                <a:spcPct val="0"/>
              </a:spcBef>
              <a:spcAft>
                <a:spcPct val="0"/>
              </a:spcAft>
              <a:defRPr kumimoji="1">
                <a:solidFill>
                  <a:schemeClr val="tx1"/>
                </a:solidFill>
                <a:latin typeface="굴림" pitchFamily="50" charset="-127"/>
                <a:ea typeface="굴림" pitchFamily="50" charset="-127"/>
                <a:cs typeface="굴림" pitchFamily="50" charset="-127"/>
              </a:defRPr>
            </a:lvl4pPr>
            <a:lvl5pPr fontAlgn="base">
              <a:spcBef>
                <a:spcPct val="0"/>
              </a:spcBef>
              <a:spcAft>
                <a:spcPct val="0"/>
              </a:spcAft>
              <a:defRPr kumimoji="1">
                <a:solidFill>
                  <a:schemeClr val="tx1"/>
                </a:solidFill>
                <a:latin typeface="굴림" pitchFamily="50" charset="-127"/>
                <a:ea typeface="굴림" pitchFamily="50" charset="-127"/>
                <a:cs typeface="굴림" pitchFamily="50" charset="-127"/>
              </a:defRPr>
            </a:lvl5pPr>
            <a:lvl6pPr fontAlgn="base">
              <a:spcBef>
                <a:spcPct val="0"/>
              </a:spcBef>
              <a:spcAft>
                <a:spcPct val="0"/>
              </a:spcAft>
              <a:defRPr kumimoji="1">
                <a:solidFill>
                  <a:schemeClr val="tx1"/>
                </a:solidFill>
                <a:latin typeface="굴림" pitchFamily="50" charset="-127"/>
                <a:ea typeface="굴림" pitchFamily="50" charset="-127"/>
                <a:cs typeface="굴림" pitchFamily="50" charset="-127"/>
              </a:defRPr>
            </a:lvl6pPr>
            <a:lvl7pPr fontAlgn="base">
              <a:spcBef>
                <a:spcPct val="0"/>
              </a:spcBef>
              <a:spcAft>
                <a:spcPct val="0"/>
              </a:spcAft>
              <a:defRPr kumimoji="1">
                <a:solidFill>
                  <a:schemeClr val="tx1"/>
                </a:solidFill>
                <a:latin typeface="굴림" pitchFamily="50" charset="-127"/>
                <a:ea typeface="굴림" pitchFamily="50" charset="-127"/>
                <a:cs typeface="굴림" pitchFamily="50" charset="-127"/>
              </a:defRPr>
            </a:lvl7pPr>
            <a:lvl8pPr fontAlgn="base">
              <a:spcBef>
                <a:spcPct val="0"/>
              </a:spcBef>
              <a:spcAft>
                <a:spcPct val="0"/>
              </a:spcAft>
              <a:defRPr kumimoji="1">
                <a:solidFill>
                  <a:schemeClr val="tx1"/>
                </a:solidFill>
                <a:latin typeface="굴림" pitchFamily="50" charset="-127"/>
                <a:ea typeface="굴림" pitchFamily="50" charset="-127"/>
                <a:cs typeface="굴림" pitchFamily="50" charset="-127"/>
              </a:defRPr>
            </a:lvl8pPr>
            <a:lvl9pPr fontAlgn="base">
              <a:spcBef>
                <a:spcPct val="0"/>
              </a:spcBef>
              <a:spcAft>
                <a:spcPct val="0"/>
              </a:spcAft>
              <a:defRPr kumimoji="1">
                <a:solidFill>
                  <a:schemeClr val="tx1"/>
                </a:solidFill>
                <a:latin typeface="굴림" pitchFamily="50" charset="-127"/>
                <a:ea typeface="굴림" pitchFamily="50" charset="-127"/>
                <a:cs typeface="굴림" pitchFamily="50" charset="-127"/>
              </a:defRPr>
            </a:lvl9pPr>
          </a:lstStyle>
          <a:p>
            <a:pPr marL="0" marR="0" lvl="0" indent="0" algn="just" defTabSz="914400" rtl="0" eaLnBrk="1" fontAlgn="base" latinLnBrk="1" hangingPunct="1">
              <a:lnSpc>
                <a:spcPct val="100000"/>
              </a:lnSpc>
              <a:spcBef>
                <a:spcPct val="0"/>
              </a:spcBef>
              <a:spcAft>
                <a:spcPct val="0"/>
              </a:spcAft>
              <a:buClrTx/>
              <a:buSzTx/>
              <a:buFontTx/>
              <a:buNone/>
              <a:tabLst/>
            </a:pPr>
            <a:r>
              <a:rPr kumimoji="1" lang="ko-KR" altLang="ko-KR"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주</a:t>
            </a:r>
            <a:r>
              <a:rPr kumimoji="1" lang="en-US" altLang="ko-KR"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 </a:t>
            </a:r>
            <a:r>
              <a:rPr kumimoji="1" lang="ko-KR" altLang="en-US"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영업이익 </a:t>
            </a:r>
            <a:r>
              <a:rPr kumimoji="1" lang="ko-KR" altLang="en-US" sz="800" b="0" i="0" u="none" strike="noStrike" cap="none" normalizeH="0" baseline="0" dirty="0" err="1" smtClean="0">
                <a:ln>
                  <a:noFill/>
                </a:ln>
                <a:solidFill>
                  <a:srgbClr val="000000"/>
                </a:solidFill>
                <a:effectLst/>
                <a:latin typeface="굴림" pitchFamily="50" charset="-127"/>
                <a:ea typeface="휴먼명조" pitchFamily="2" charset="-127"/>
                <a:cs typeface="굴림" pitchFamily="50" charset="-127"/>
              </a:rPr>
              <a:t>좌축</a:t>
            </a:r>
            <a:r>
              <a:rPr kumimoji="1" lang="en-US" altLang="ko-KR"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 </a:t>
            </a:r>
            <a:r>
              <a:rPr kumimoji="1" lang="ko-KR" altLang="en-US"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영업이익률은 </a:t>
            </a:r>
            <a:r>
              <a:rPr kumimoji="1" lang="ko-KR" altLang="en-US" sz="800" b="0" i="0" u="none" strike="noStrike" cap="none" normalizeH="0" baseline="0" dirty="0" err="1" smtClean="0">
                <a:ln>
                  <a:noFill/>
                </a:ln>
                <a:solidFill>
                  <a:srgbClr val="000000"/>
                </a:solidFill>
                <a:effectLst/>
                <a:latin typeface="굴림" pitchFamily="50" charset="-127"/>
                <a:ea typeface="휴먼명조" pitchFamily="2" charset="-127"/>
                <a:cs typeface="굴림" pitchFamily="50" charset="-127"/>
              </a:rPr>
              <a:t>우축으로</a:t>
            </a:r>
            <a:r>
              <a:rPr kumimoji="1" lang="ko-KR" altLang="en-US"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 당해 연도 포함 최근 </a:t>
            </a:r>
            <a:r>
              <a:rPr kumimoji="1" lang="en-US" altLang="ko-KR"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3</a:t>
            </a:r>
            <a:r>
              <a:rPr kumimoji="1" lang="ko-KR" altLang="en-US"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년간 평균값임</a:t>
            </a:r>
            <a:r>
              <a:rPr kumimoji="1" lang="en-US" altLang="ko-KR"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 </a:t>
            </a:r>
            <a:endParaRPr kumimoji="1" lang="en-US" altLang="ko-KR" sz="600" b="0" i="0" u="none" strike="noStrike" cap="none" normalizeH="0" baseline="0" dirty="0" smtClean="0">
              <a:ln>
                <a:noFill/>
              </a:ln>
              <a:solidFill>
                <a:schemeClr val="tx1"/>
              </a:solidFill>
              <a:effectLst/>
              <a:latin typeface="굴림" pitchFamily="50" charset="-127"/>
              <a:ea typeface="굴림" pitchFamily="50" charset="-127"/>
              <a:cs typeface="굴림" pitchFamily="50" charset="-127"/>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1" lang="ko-KR" altLang="en-US"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금액 단위는 </a:t>
            </a:r>
            <a:r>
              <a:rPr kumimoji="1" lang="en-US" altLang="ko-KR"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1</a:t>
            </a:r>
            <a:r>
              <a:rPr kumimoji="1" lang="ko-KR" altLang="en-US"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조원이며 </a:t>
            </a:r>
            <a:r>
              <a:rPr kumimoji="1" lang="en-US" altLang="ko-KR"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2010</a:t>
            </a:r>
            <a:r>
              <a:rPr kumimoji="1" lang="ko-KR" altLang="en-US"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년 불변가격으로 환산하였음</a:t>
            </a:r>
            <a:endParaRPr kumimoji="1" lang="en-US" altLang="ko-KR" sz="600" b="0" i="0" u="none" strike="noStrike" cap="none" normalizeH="0" baseline="0" dirty="0" smtClean="0">
              <a:ln>
                <a:noFill/>
              </a:ln>
              <a:solidFill>
                <a:schemeClr val="tx1"/>
              </a:solidFill>
              <a:effectLst/>
              <a:latin typeface="굴림" pitchFamily="50" charset="-127"/>
              <a:ea typeface="굴림" pitchFamily="50" charset="-127"/>
              <a:cs typeface="굴림" pitchFamily="50" charset="-127"/>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1" lang="en-US" altLang="ko-KR" sz="800" b="0" i="0" u="none" strike="noStrike" cap="none" normalizeH="0" baseline="0" dirty="0" err="1" smtClean="0">
                <a:ln>
                  <a:noFill/>
                </a:ln>
                <a:solidFill>
                  <a:srgbClr val="000000"/>
                </a:solidFill>
                <a:effectLst/>
                <a:latin typeface="굴림" pitchFamily="50" charset="-127"/>
                <a:ea typeface="휴먼명조" pitchFamily="2" charset="-127"/>
                <a:cs typeface="굴림" pitchFamily="50" charset="-127"/>
              </a:rPr>
              <a:t>KISData</a:t>
            </a:r>
            <a:r>
              <a:rPr kumimoji="1" lang="en-US" altLang="ko-KR"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 </a:t>
            </a:r>
            <a:r>
              <a:rPr kumimoji="1" lang="ko-KR" altLang="en-US"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종사자기준 상위 </a:t>
            </a:r>
            <a:r>
              <a:rPr kumimoji="1" lang="en-US" altLang="ko-KR"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120</a:t>
            </a:r>
            <a:r>
              <a:rPr kumimoji="1" lang="ko-KR" altLang="en-US"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개 산업을 포함함</a:t>
            </a:r>
            <a:r>
              <a:rPr kumimoji="1" lang="en-US" altLang="ko-KR"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 </a:t>
            </a:r>
            <a:endParaRPr kumimoji="1" lang="en-US" altLang="ko-KR" sz="600" b="0" i="0" u="none" strike="noStrike" cap="none" normalizeH="0" baseline="0" dirty="0" smtClean="0">
              <a:ln>
                <a:noFill/>
              </a:ln>
              <a:solidFill>
                <a:schemeClr val="tx1"/>
              </a:solidFill>
              <a:effectLst/>
              <a:latin typeface="굴림" pitchFamily="50" charset="-127"/>
              <a:ea typeface="굴림" pitchFamily="50" charset="-127"/>
              <a:cs typeface="굴림" pitchFamily="50" charset="-127"/>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1" lang="ko-KR" altLang="en-US"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자료</a:t>
            </a:r>
            <a:r>
              <a:rPr kumimoji="1" lang="en-US" altLang="ko-KR"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 </a:t>
            </a:r>
            <a:r>
              <a:rPr kumimoji="1" lang="ko-KR" altLang="en-US"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장우현</a:t>
            </a:r>
            <a:r>
              <a:rPr kumimoji="1" lang="en-US" altLang="ko-KR"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(2015)</a:t>
            </a:r>
            <a:r>
              <a:rPr kumimoji="1" lang="ko-KR" altLang="en-US"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에 의함</a:t>
            </a:r>
            <a:r>
              <a:rPr kumimoji="1" lang="en-US" altLang="ko-KR" sz="800" b="0" i="0" u="none" strike="noStrike" cap="none" normalizeH="0" baseline="0" dirty="0" smtClean="0">
                <a:ln>
                  <a:noFill/>
                </a:ln>
                <a:solidFill>
                  <a:srgbClr val="000000"/>
                </a:solidFill>
                <a:effectLst/>
                <a:latin typeface="굴림" pitchFamily="50" charset="-127"/>
                <a:ea typeface="휴먼명조" pitchFamily="2" charset="-127"/>
                <a:cs typeface="굴림" pitchFamily="50" charset="-127"/>
              </a:rPr>
              <a:t>.</a:t>
            </a:r>
            <a:endParaRPr kumimoji="1" lang="en-US" altLang="ko-KR" sz="1800" b="0" i="0" u="none" strike="noStrike" cap="none" normalizeH="0" baseline="0" dirty="0" smtClean="0">
              <a:ln>
                <a:noFill/>
              </a:ln>
              <a:solidFill>
                <a:schemeClr val="tx1"/>
              </a:solidFill>
              <a:effectLst/>
              <a:latin typeface="굴림" pitchFamily="50" charset="-127"/>
              <a:ea typeface="굴림" pitchFamily="50" charset="-127"/>
              <a:cs typeface="굴림" pitchFamily="50" charset="-127"/>
            </a:endParaRPr>
          </a:p>
        </p:txBody>
      </p:sp>
      <p:sp>
        <p:nvSpPr>
          <p:cNvPr id="3" name="직사각형 2"/>
          <p:cNvSpPr/>
          <p:nvPr/>
        </p:nvSpPr>
        <p:spPr>
          <a:xfrm>
            <a:off x="1321651" y="2278033"/>
            <a:ext cx="995785" cy="430887"/>
          </a:xfrm>
          <a:prstGeom prst="rect">
            <a:avLst/>
          </a:prstGeom>
        </p:spPr>
        <p:txBody>
          <a:bodyPr wrap="none">
            <a:spAutoFit/>
          </a:bodyPr>
          <a:lstStyle/>
          <a:p>
            <a:pPr algn="r"/>
            <a:r>
              <a:rPr kumimoji="1" lang="ko-KR" altLang="en-US" sz="1100" dirty="0" smtClean="0">
                <a:solidFill>
                  <a:srgbClr val="000000"/>
                </a:solidFill>
                <a:latin typeface="+mj-ea"/>
                <a:ea typeface="+mj-ea"/>
                <a:cs typeface="굴림" pitchFamily="50" charset="-127"/>
              </a:rPr>
              <a:t>영업이익</a:t>
            </a:r>
            <a:endParaRPr kumimoji="1" lang="en-US" altLang="ko-KR" sz="1100" dirty="0" smtClean="0">
              <a:solidFill>
                <a:srgbClr val="000000"/>
              </a:solidFill>
              <a:latin typeface="+mj-ea"/>
              <a:ea typeface="+mj-ea"/>
              <a:cs typeface="굴림" pitchFamily="50" charset="-127"/>
            </a:endParaRPr>
          </a:p>
          <a:p>
            <a:pPr algn="r"/>
            <a:r>
              <a:rPr lang="en-US" altLang="ko-KR" sz="1100" dirty="0" smtClean="0">
                <a:latin typeface="+mj-ea"/>
                <a:ea typeface="+mj-ea"/>
              </a:rPr>
              <a:t>(</a:t>
            </a:r>
            <a:r>
              <a:rPr lang="ko-KR" altLang="en-US" sz="1100" dirty="0" smtClean="0">
                <a:latin typeface="+mj-ea"/>
                <a:ea typeface="+mj-ea"/>
              </a:rPr>
              <a:t>단위</a:t>
            </a:r>
            <a:r>
              <a:rPr lang="en-US" altLang="ko-KR" sz="1100" dirty="0" smtClean="0">
                <a:latin typeface="+mj-ea"/>
                <a:ea typeface="+mj-ea"/>
              </a:rPr>
              <a:t>: </a:t>
            </a:r>
            <a:r>
              <a:rPr lang="ko-KR" altLang="en-US" sz="1100" dirty="0" smtClean="0">
                <a:latin typeface="+mj-ea"/>
                <a:ea typeface="+mj-ea"/>
              </a:rPr>
              <a:t>조 원</a:t>
            </a:r>
            <a:r>
              <a:rPr lang="en-US" altLang="ko-KR" sz="1100" dirty="0" smtClean="0">
                <a:latin typeface="+mj-ea"/>
                <a:ea typeface="+mj-ea"/>
              </a:rPr>
              <a:t>)</a:t>
            </a:r>
            <a:endParaRPr lang="ko-KR" altLang="en-US" sz="1100" dirty="0">
              <a:latin typeface="+mj-ea"/>
              <a:ea typeface="+mj-ea"/>
            </a:endParaRPr>
          </a:p>
        </p:txBody>
      </p:sp>
      <p:sp>
        <p:nvSpPr>
          <p:cNvPr id="10" name="직사각형 9"/>
          <p:cNvSpPr/>
          <p:nvPr/>
        </p:nvSpPr>
        <p:spPr>
          <a:xfrm>
            <a:off x="6893921" y="2278033"/>
            <a:ext cx="889987" cy="430887"/>
          </a:xfrm>
          <a:prstGeom prst="rect">
            <a:avLst/>
          </a:prstGeom>
        </p:spPr>
        <p:txBody>
          <a:bodyPr wrap="none">
            <a:spAutoFit/>
          </a:bodyPr>
          <a:lstStyle/>
          <a:p>
            <a:r>
              <a:rPr lang="ko-KR" altLang="en-US" sz="1100" dirty="0" smtClean="0">
                <a:latin typeface="+mj-ea"/>
                <a:ea typeface="+mj-ea"/>
              </a:rPr>
              <a:t>영업이익률</a:t>
            </a:r>
            <a:endParaRPr lang="en-US" altLang="ko-KR" sz="1100" dirty="0" smtClean="0">
              <a:latin typeface="+mj-ea"/>
              <a:ea typeface="+mj-ea"/>
            </a:endParaRPr>
          </a:p>
          <a:p>
            <a:r>
              <a:rPr lang="en-US" altLang="ko-KR" sz="1100" dirty="0" smtClean="0">
                <a:latin typeface="+mj-ea"/>
                <a:ea typeface="+mj-ea"/>
              </a:rPr>
              <a:t>(%)</a:t>
            </a:r>
            <a:endParaRPr lang="ko-KR" altLang="en-US" sz="1100" dirty="0">
              <a:latin typeface="+mj-ea"/>
              <a:ea typeface="+mj-ea"/>
            </a:endParaRPr>
          </a:p>
        </p:txBody>
      </p:sp>
    </p:spTree>
    <p:extLst>
      <p:ext uri="{BB962C8B-B14F-4D97-AF65-F5344CB8AC3E}">
        <p14:creationId xmlns:p14="http://schemas.microsoft.com/office/powerpoint/2010/main" val="8021776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제목 10"/>
          <p:cNvSpPr>
            <a:spLocks noGrp="1"/>
          </p:cNvSpPr>
          <p:nvPr>
            <p:ph type="title"/>
          </p:nvPr>
        </p:nvSpPr>
        <p:spPr>
          <a:noFill/>
          <a:ln w="9525">
            <a:noFill/>
            <a:miter lim="800000"/>
            <a:headEnd/>
            <a:tailEnd/>
          </a:ln>
        </p:spPr>
        <p:txBody>
          <a:bodyPr vert="horz" wrap="square" lIns="91440" tIns="45720" rIns="91440" bIns="45720" numCol="1" anchor="ctr" anchorCtr="0" compatLnSpc="1">
            <a:prstTxWarp prst="textNoShape">
              <a:avLst/>
            </a:prstTxWarp>
          </a:bodyPr>
          <a:lstStyle/>
          <a:p>
            <a:r>
              <a:rPr lang="ko-KR" altLang="en-US" sz="2400" dirty="0">
                <a:latin typeface="휴먼모음T" panose="02030504000101010101" pitchFamily="18" charset="-127"/>
                <a:ea typeface="휴먼모음T" panose="02030504000101010101" pitchFamily="18" charset="-127"/>
              </a:rPr>
              <a:t>대기업중심 성장의 한계와 중소기업과 대기업간 생산성 격차 증가</a:t>
            </a:r>
            <a:endParaRPr lang="ko-KR" altLang="en-US" sz="2400" b="1" dirty="0">
              <a:latin typeface="휴먼모음T" panose="02030504000101010101" pitchFamily="18" charset="-127"/>
              <a:ea typeface="휴먼모음T" panose="02030504000101010101" pitchFamily="18" charset="-127"/>
            </a:endParaRPr>
          </a:p>
        </p:txBody>
      </p:sp>
      <p:sp>
        <p:nvSpPr>
          <p:cNvPr id="2" name="Rectangle 4"/>
          <p:cNvSpPr>
            <a:spLocks noChangeArrowheads="1"/>
          </p:cNvSpPr>
          <p:nvPr/>
        </p:nvSpPr>
        <p:spPr bwMode="auto">
          <a:xfrm>
            <a:off x="0" y="433995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solidFill>
                <a:srgbClr val="000000"/>
              </a:solidFill>
            </a:endParaRPr>
          </a:p>
        </p:txBody>
      </p:sp>
      <p:sp>
        <p:nvSpPr>
          <p:cNvPr id="8" name="직사각형 7"/>
          <p:cNvSpPr/>
          <p:nvPr/>
        </p:nvSpPr>
        <p:spPr>
          <a:xfrm>
            <a:off x="467544" y="1340768"/>
            <a:ext cx="8286750" cy="584775"/>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r>
              <a:rPr lang="ko-KR" altLang="en-US" sz="1600" dirty="0" smtClean="0">
                <a:latin typeface="휴먼모음T" panose="02030504000101010101" pitchFamily="18" charset="-127"/>
                <a:ea typeface="휴먼모음T" panose="02030504000101010101" pitchFamily="18" charset="-127"/>
              </a:rPr>
              <a:t>실제로 최근 </a:t>
            </a:r>
            <a:r>
              <a:rPr lang="ko-KR" altLang="en-US" sz="1600" dirty="0">
                <a:latin typeface="휴먼모음T" panose="02030504000101010101" pitchFamily="18" charset="-127"/>
                <a:ea typeface="휴먼모음T" panose="02030504000101010101" pitchFamily="18" charset="-127"/>
              </a:rPr>
              <a:t>기업생태계의 수익창출능력이 지속적으로 약화하는 가운데</a:t>
            </a:r>
            <a:r>
              <a:rPr lang="en-US" altLang="ko-KR" sz="1600" dirty="0">
                <a:latin typeface="휴먼모음T" panose="02030504000101010101" pitchFamily="18" charset="-127"/>
                <a:ea typeface="휴먼모음T" panose="02030504000101010101" pitchFamily="18" charset="-127"/>
              </a:rPr>
              <a:t>, </a:t>
            </a:r>
            <a:r>
              <a:rPr lang="ko-KR" altLang="en-US" sz="1600" dirty="0">
                <a:latin typeface="휴먼모음T" panose="02030504000101010101" pitchFamily="18" charset="-127"/>
                <a:ea typeface="휴먼모음T" panose="02030504000101010101" pitchFamily="18" charset="-127"/>
              </a:rPr>
              <a:t>중소기업과 대기업의 생산성 격차는 더욱 벌어지고 </a:t>
            </a:r>
            <a:r>
              <a:rPr lang="ko-KR" altLang="en-US" sz="1600" dirty="0" smtClean="0">
                <a:latin typeface="휴먼모음T" panose="02030504000101010101" pitchFamily="18" charset="-127"/>
                <a:ea typeface="휴먼모음T" panose="02030504000101010101" pitchFamily="18" charset="-127"/>
              </a:rPr>
              <a:t>있음이 발견됨</a:t>
            </a:r>
            <a:r>
              <a:rPr lang="en-US" altLang="ko-KR" sz="1600" dirty="0" smtClean="0">
                <a:latin typeface="휴먼모음T" panose="02030504000101010101" pitchFamily="18" charset="-127"/>
                <a:ea typeface="휴먼모음T" panose="02030504000101010101" pitchFamily="18" charset="-127"/>
              </a:rPr>
              <a:t>.</a:t>
            </a:r>
            <a:endParaRPr lang="en-US" altLang="ko-KR" sz="1600" dirty="0">
              <a:latin typeface="휴먼모음T" panose="02030504000101010101" pitchFamily="18" charset="-127"/>
              <a:ea typeface="휴먼모음T" panose="02030504000101010101" pitchFamily="18" charset="-127"/>
            </a:endParaRPr>
          </a:p>
        </p:txBody>
      </p:sp>
      <p:sp>
        <p:nvSpPr>
          <p:cNvPr id="7" name="Slide Number Placeholder 3"/>
          <p:cNvSpPr>
            <a:spLocks noGrp="1"/>
          </p:cNvSpPr>
          <p:nvPr>
            <p:ph type="sldNum" sz="quarter" idx="12"/>
          </p:nvPr>
        </p:nvSpPr>
        <p:spPr>
          <a:xfrm>
            <a:off x="7380312" y="6453336"/>
            <a:ext cx="1763688" cy="268139"/>
          </a:xfrm>
        </p:spPr>
        <p:txBody>
          <a:bodyPr/>
          <a:lstStyle/>
          <a:p>
            <a:pPr>
              <a:defRPr/>
            </a:pPr>
            <a:fld id="{0F44D48D-D7FC-4BF8-80E9-F488B0750D02}" type="slidenum">
              <a:rPr lang="en-US" altLang="en-US" smtClean="0"/>
              <a:pPr>
                <a:defRPr/>
              </a:pPr>
              <a:t>19</a:t>
            </a:fld>
            <a:endParaRPr lang="en-US" altLang="en-US" dirty="0"/>
          </a:p>
        </p:txBody>
      </p:sp>
      <p:sp>
        <p:nvSpPr>
          <p:cNvPr id="5"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pic>
        <p:nvPicPr>
          <p:cNvPr id="3076" name="_x226509776" descr="EMB000025e40ca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2414440"/>
            <a:ext cx="6336704" cy="3462832"/>
          </a:xfrm>
          <a:prstGeom prst="rect">
            <a:avLst/>
          </a:prstGeom>
          <a:noFill/>
          <a:extLst>
            <a:ext uri="{909E8E84-426E-40DD-AFC4-6F175D3DCCD1}">
              <a14:hiddenFill xmlns:a14="http://schemas.microsoft.com/office/drawing/2010/main">
                <a:solidFill>
                  <a:srgbClr val="FFFFFF"/>
                </a:solidFill>
              </a14:hiddenFill>
            </a:ext>
          </a:extLst>
        </p:spPr>
      </p:pic>
      <p:sp>
        <p:nvSpPr>
          <p:cNvPr id="10" name="직사각형 9"/>
          <p:cNvSpPr/>
          <p:nvPr/>
        </p:nvSpPr>
        <p:spPr>
          <a:xfrm>
            <a:off x="1849990" y="2143889"/>
            <a:ext cx="5444021" cy="276999"/>
          </a:xfrm>
          <a:prstGeom prst="rect">
            <a:avLst/>
          </a:prstGeom>
        </p:spPr>
        <p:txBody>
          <a:bodyPr wrap="square">
            <a:spAutoFit/>
          </a:bodyPr>
          <a:lstStyle/>
          <a:p>
            <a:pPr fontAlgn="base"/>
            <a:r>
              <a:rPr lang="en-US" altLang="ko-KR" sz="1200" b="1" dirty="0" smtClean="0">
                <a:latin typeface="+mn-ea"/>
              </a:rPr>
              <a:t>&lt;</a:t>
            </a:r>
            <a:r>
              <a:rPr lang="ko-KR" altLang="en-US" sz="1200" b="1" dirty="0" smtClean="0">
                <a:latin typeface="+mn-ea"/>
              </a:rPr>
              <a:t>표</a:t>
            </a:r>
            <a:r>
              <a:rPr lang="en-US" altLang="ko-KR" sz="1200" b="1" dirty="0" smtClean="0">
                <a:latin typeface="+mn-ea"/>
              </a:rPr>
              <a:t>&gt; </a:t>
            </a:r>
            <a:r>
              <a:rPr lang="ko-KR" altLang="en-US" sz="1200" b="1" dirty="0" smtClean="0">
                <a:latin typeface="+mn-ea"/>
              </a:rPr>
              <a:t>제조업 </a:t>
            </a:r>
            <a:r>
              <a:rPr lang="ko-KR" altLang="en-US" sz="1200" b="1" dirty="0">
                <a:latin typeface="+mn-ea"/>
              </a:rPr>
              <a:t>대사업체 인당 부가가치 대비 중소사업체 인당 부가가치 비율</a:t>
            </a:r>
          </a:p>
        </p:txBody>
      </p:sp>
      <p:sp>
        <p:nvSpPr>
          <p:cNvPr id="12" name="직사각형 11"/>
          <p:cNvSpPr/>
          <p:nvPr/>
        </p:nvSpPr>
        <p:spPr>
          <a:xfrm>
            <a:off x="1547664" y="5877272"/>
            <a:ext cx="4572000" cy="246221"/>
          </a:xfrm>
          <a:prstGeom prst="rect">
            <a:avLst/>
          </a:prstGeom>
        </p:spPr>
        <p:txBody>
          <a:bodyPr>
            <a:spAutoFit/>
          </a:bodyPr>
          <a:lstStyle/>
          <a:p>
            <a:pPr fontAlgn="base"/>
            <a:r>
              <a:rPr lang="ko-KR" altLang="en-US" sz="1000" dirty="0"/>
              <a:t>주</a:t>
            </a:r>
            <a:r>
              <a:rPr lang="en-US" altLang="ko-KR" sz="1000" dirty="0"/>
              <a:t>: </a:t>
            </a:r>
            <a:r>
              <a:rPr lang="ko-KR" altLang="en-US" sz="1000" dirty="0" smtClean="0"/>
              <a:t>김민호</a:t>
            </a:r>
            <a:r>
              <a:rPr lang="en-US" altLang="ko-KR" sz="1000" dirty="0"/>
              <a:t>(2016)</a:t>
            </a:r>
            <a:r>
              <a:rPr lang="ko-KR" altLang="en-US" sz="1000" dirty="0"/>
              <a:t>에 의함</a:t>
            </a:r>
            <a:r>
              <a:rPr lang="en-US" altLang="ko-KR" sz="1000" dirty="0"/>
              <a:t>. </a:t>
            </a:r>
            <a:r>
              <a:rPr lang="ko-KR" altLang="en-US" sz="1000" dirty="0"/>
              <a:t>통계청 광업</a:t>
            </a:r>
            <a:r>
              <a:rPr lang="en-US" altLang="ko-KR" sz="1000" dirty="0"/>
              <a:t>·</a:t>
            </a:r>
            <a:r>
              <a:rPr lang="ko-KR" altLang="en-US" sz="1000" dirty="0"/>
              <a:t>제조업조사 활용</a:t>
            </a:r>
          </a:p>
        </p:txBody>
      </p:sp>
    </p:spTree>
    <p:extLst>
      <p:ext uri="{BB962C8B-B14F-4D97-AF65-F5344CB8AC3E}">
        <p14:creationId xmlns:p14="http://schemas.microsoft.com/office/powerpoint/2010/main" val="26895278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467544"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 name="직사각형 5"/>
          <p:cNvSpPr/>
          <p:nvPr/>
        </p:nvSpPr>
        <p:spPr>
          <a:xfrm>
            <a:off x="0" y="1412776"/>
            <a:ext cx="467544" cy="9361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 name="Text Box 2"/>
          <p:cNvSpPr txBox="1">
            <a:spLocks noChangeArrowheads="1"/>
          </p:cNvSpPr>
          <p:nvPr/>
        </p:nvSpPr>
        <p:spPr bwMode="auto">
          <a:xfrm>
            <a:off x="539552" y="1484784"/>
            <a:ext cx="8208912" cy="683264"/>
          </a:xfrm>
          <a:prstGeom prst="rect">
            <a:avLst/>
          </a:prstGeom>
          <a:noFill/>
          <a:ln w="9525">
            <a:noFill/>
            <a:miter lim="800000"/>
            <a:headEnd/>
            <a:tailEnd/>
          </a:ln>
        </p:spPr>
        <p:txBody>
          <a:bodyPr wrap="square">
            <a:spAutoFit/>
          </a:bodyPr>
          <a:lstStyle/>
          <a:p>
            <a:pPr>
              <a:lnSpc>
                <a:spcPct val="160000"/>
              </a:lnSpc>
              <a:spcBef>
                <a:spcPts val="600"/>
              </a:spcBef>
            </a:pPr>
            <a:r>
              <a:rPr lang="en-US" altLang="ko-KR" sz="2400" dirty="0" smtClean="0">
                <a:ln>
                  <a:solidFill>
                    <a:schemeClr val="tx1"/>
                  </a:solidFill>
                </a:ln>
                <a:latin typeface="+mn-ea"/>
              </a:rPr>
              <a:t>II. </a:t>
            </a:r>
            <a:r>
              <a:rPr lang="ko-KR" altLang="en-US" sz="2400" dirty="0" smtClean="0">
                <a:ln>
                  <a:solidFill>
                    <a:schemeClr val="tx1"/>
                  </a:solidFill>
                </a:ln>
                <a:latin typeface="+mn-ea"/>
              </a:rPr>
              <a:t>중소기업 지원정</a:t>
            </a:r>
            <a:r>
              <a:rPr lang="ko-KR" altLang="en-US" sz="2400" dirty="0">
                <a:ln>
                  <a:solidFill>
                    <a:schemeClr val="tx1"/>
                  </a:solidFill>
                </a:ln>
                <a:latin typeface="+mn-ea"/>
              </a:rPr>
              <a:t>책</a:t>
            </a:r>
            <a:r>
              <a:rPr lang="ko-KR" altLang="en-US" sz="2400" dirty="0" smtClean="0">
                <a:ln>
                  <a:solidFill>
                    <a:schemeClr val="tx1"/>
                  </a:solidFill>
                </a:ln>
                <a:latin typeface="+mn-ea"/>
              </a:rPr>
              <a:t>의 현황과 문제점</a:t>
            </a:r>
            <a:endParaRPr lang="en-US" altLang="ko-KR" sz="2400" dirty="0">
              <a:ln>
                <a:solidFill>
                  <a:schemeClr val="tx1"/>
                </a:solidFill>
              </a:ln>
              <a:latin typeface="+mn-ea"/>
            </a:endParaRPr>
          </a:p>
        </p:txBody>
      </p:sp>
    </p:spTree>
    <p:extLst>
      <p:ext uri="{BB962C8B-B14F-4D97-AF65-F5344CB8AC3E}">
        <p14:creationId xmlns:p14="http://schemas.microsoft.com/office/powerpoint/2010/main" val="121294195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a:bodyPr>
          <a:lstStyle/>
          <a:p>
            <a:r>
              <a:rPr lang="ko-KR" altLang="en-US" kern="0" dirty="0" smtClean="0"/>
              <a:t>중소기업지원정책의 관리범위</a:t>
            </a:r>
            <a:endParaRPr lang="ko-KR" altLang="en-US" dirty="0"/>
          </a:p>
        </p:txBody>
      </p:sp>
      <p:sp>
        <p:nvSpPr>
          <p:cNvPr id="194" name="직사각형 193"/>
          <p:cNvSpPr/>
          <p:nvPr/>
        </p:nvSpPr>
        <p:spPr>
          <a:xfrm>
            <a:off x="5851314" y="2803258"/>
            <a:ext cx="3000396" cy="396000"/>
          </a:xfrm>
          <a:prstGeom prst="rect">
            <a:avLst/>
          </a:prstGeom>
          <a:ln>
            <a:noFill/>
          </a:ln>
          <a:effectLst/>
        </p:spPr>
        <p:style>
          <a:lnRef idx="1">
            <a:schemeClr val="dk1"/>
          </a:lnRef>
          <a:fillRef idx="2">
            <a:schemeClr val="dk1"/>
          </a:fillRef>
          <a:effectRef idx="1">
            <a:schemeClr val="dk1"/>
          </a:effectRef>
          <a:fontRef idx="minor">
            <a:schemeClr val="dk1"/>
          </a:fontRef>
        </p:style>
        <p:txBody>
          <a:bodyPr rtlCol="0" anchor="ctr"/>
          <a:lstStyle/>
          <a:p>
            <a:endParaRPr lang="ko-KR" altLang="en-US" sz="1100" dirty="0">
              <a:ln>
                <a:solidFill>
                  <a:srgbClr val="000000"/>
                </a:solidFill>
              </a:ln>
              <a:solidFill>
                <a:srgbClr val="000000"/>
              </a:solidFill>
            </a:endParaRPr>
          </a:p>
        </p:txBody>
      </p:sp>
      <p:sp>
        <p:nvSpPr>
          <p:cNvPr id="195" name="직사각형 194"/>
          <p:cNvSpPr/>
          <p:nvPr/>
        </p:nvSpPr>
        <p:spPr>
          <a:xfrm>
            <a:off x="5851314" y="2408845"/>
            <a:ext cx="3000396" cy="396000"/>
          </a:xfrm>
          <a:prstGeom prst="rect">
            <a:avLst/>
          </a:prstGeom>
          <a:ln>
            <a:noFill/>
          </a:ln>
          <a:effectLst/>
        </p:spPr>
        <p:style>
          <a:lnRef idx="1">
            <a:schemeClr val="dk1"/>
          </a:lnRef>
          <a:fillRef idx="2">
            <a:schemeClr val="dk1"/>
          </a:fillRef>
          <a:effectRef idx="1">
            <a:schemeClr val="dk1"/>
          </a:effectRef>
          <a:fontRef idx="minor">
            <a:schemeClr val="dk1"/>
          </a:fontRef>
        </p:style>
        <p:txBody>
          <a:bodyPr rtlCol="0" anchor="ctr"/>
          <a:lstStyle/>
          <a:p>
            <a:endParaRPr lang="ko-KR" altLang="en-US" sz="1100" dirty="0">
              <a:ln>
                <a:solidFill>
                  <a:srgbClr val="000000"/>
                </a:solidFill>
              </a:ln>
              <a:solidFill>
                <a:srgbClr val="000000"/>
              </a:solidFill>
            </a:endParaRPr>
          </a:p>
        </p:txBody>
      </p:sp>
      <p:sp>
        <p:nvSpPr>
          <p:cNvPr id="196" name="직사각형 195"/>
          <p:cNvSpPr/>
          <p:nvPr/>
        </p:nvSpPr>
        <p:spPr>
          <a:xfrm>
            <a:off x="5826616" y="2408845"/>
            <a:ext cx="2000264" cy="792000"/>
          </a:xfrm>
          <a:prstGeom prst="rect">
            <a:avLst/>
          </a:prstGeom>
          <a:ln>
            <a:noFill/>
          </a:ln>
          <a:effectLst/>
        </p:spPr>
        <p:style>
          <a:lnRef idx="1">
            <a:schemeClr val="accent5"/>
          </a:lnRef>
          <a:fillRef idx="2">
            <a:schemeClr val="accent5"/>
          </a:fillRef>
          <a:effectRef idx="1">
            <a:schemeClr val="accent5"/>
          </a:effectRef>
          <a:fontRef idx="minor">
            <a:schemeClr val="dk1"/>
          </a:fontRef>
        </p:style>
        <p:txBody>
          <a:bodyPr rtlCol="0" anchor="ctr"/>
          <a:lstStyle/>
          <a:p>
            <a:endParaRPr lang="ko-KR" altLang="en-US" sz="1100" dirty="0">
              <a:ln>
                <a:solidFill>
                  <a:srgbClr val="000000"/>
                </a:solidFill>
              </a:ln>
              <a:solidFill>
                <a:srgbClr val="000000"/>
              </a:solidFill>
            </a:endParaRPr>
          </a:p>
        </p:txBody>
      </p:sp>
      <p:grpSp>
        <p:nvGrpSpPr>
          <p:cNvPr id="197" name="그룹 18"/>
          <p:cNvGrpSpPr/>
          <p:nvPr/>
        </p:nvGrpSpPr>
        <p:grpSpPr>
          <a:xfrm>
            <a:off x="3029513" y="2833346"/>
            <a:ext cx="3071834" cy="2571768"/>
            <a:chOff x="2857488" y="2857496"/>
            <a:chExt cx="3071834" cy="2571768"/>
          </a:xfrm>
        </p:grpSpPr>
        <p:sp>
          <p:nvSpPr>
            <p:cNvPr id="198" name="육각형 197"/>
            <p:cNvSpPr/>
            <p:nvPr/>
          </p:nvSpPr>
          <p:spPr>
            <a:xfrm>
              <a:off x="2857488" y="2857496"/>
              <a:ext cx="3071834" cy="2571768"/>
            </a:xfrm>
            <a:prstGeom prst="hexagon">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rgbClr val="FFFFFF"/>
                </a:solidFill>
              </a:endParaRPr>
            </a:p>
          </p:txBody>
        </p:sp>
        <p:grpSp>
          <p:nvGrpSpPr>
            <p:cNvPr id="199" name="그룹 16"/>
            <p:cNvGrpSpPr/>
            <p:nvPr/>
          </p:nvGrpSpPr>
          <p:grpSpPr>
            <a:xfrm>
              <a:off x="3393273" y="3208098"/>
              <a:ext cx="2000264" cy="1944216"/>
              <a:chOff x="3428992" y="3100941"/>
              <a:chExt cx="2000264" cy="1944216"/>
            </a:xfrm>
          </p:grpSpPr>
          <p:sp>
            <p:nvSpPr>
              <p:cNvPr id="200" name="타원 199"/>
              <p:cNvSpPr/>
              <p:nvPr/>
            </p:nvSpPr>
            <p:spPr>
              <a:xfrm>
                <a:off x="3428992" y="3100941"/>
                <a:ext cx="2000264" cy="1944216"/>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rgbClr val="FFFFFF"/>
                  </a:solidFill>
                  <a:latin typeface="휴먼모음T"/>
                </a:endParaRPr>
              </a:p>
            </p:txBody>
          </p:sp>
          <p:sp>
            <p:nvSpPr>
              <p:cNvPr id="201" name="TextBox 200"/>
              <p:cNvSpPr txBox="1">
                <a:spLocks/>
              </p:cNvSpPr>
              <p:nvPr>
                <p:custDataLst>
                  <p:tags r:id="rId1"/>
                </p:custDataLst>
              </p:nvPr>
            </p:nvSpPr>
            <p:spPr>
              <a:xfrm>
                <a:off x="3714744" y="3930198"/>
                <a:ext cx="1395542" cy="394879"/>
              </a:xfrm>
              <a:prstGeom prst="rect">
                <a:avLst/>
              </a:prstGeom>
              <a:noFill/>
              <a:ln w="9525">
                <a:noFill/>
              </a:ln>
            </p:spPr>
            <p:style>
              <a:lnRef idx="2">
                <a:schemeClr val="accent4">
                  <a:shade val="50000"/>
                </a:schemeClr>
              </a:lnRef>
              <a:fillRef idx="1">
                <a:schemeClr val="accent4"/>
              </a:fillRef>
              <a:effectRef idx="0">
                <a:schemeClr val="accent4"/>
              </a:effectRef>
              <a:fontRef idx="minor">
                <a:schemeClr val="lt1"/>
              </a:fontRef>
            </p:style>
            <p:txBody>
              <a:bodyPr wrap="none" lIns="93296" tIns="46648" rIns="93296" bIns="46648" rtlCol="0">
                <a:noAutofit/>
              </a:bodyPr>
              <a:lstStyle/>
              <a:p>
                <a:pPr algn="ctr"/>
                <a:r>
                  <a:rPr lang="ko-KR" altLang="en-US" sz="1600" dirty="0" smtClean="0">
                    <a:ln>
                      <a:solidFill>
                        <a:srgbClr val="FFFFFF"/>
                      </a:solidFill>
                    </a:ln>
                    <a:solidFill>
                      <a:srgbClr val="FFFFFF"/>
                    </a:solidFill>
                    <a:latin typeface="휴먼모음T"/>
                  </a:rPr>
                  <a:t>중소기업 대상 정책</a:t>
                </a:r>
                <a:endParaRPr lang="ko-KR" altLang="en-US" sz="1600" dirty="0">
                  <a:ln>
                    <a:solidFill>
                      <a:srgbClr val="FFFFFF"/>
                    </a:solidFill>
                  </a:ln>
                  <a:solidFill>
                    <a:srgbClr val="FFFFFF"/>
                  </a:solidFill>
                  <a:latin typeface="휴먼모음T"/>
                </a:endParaRPr>
              </a:p>
            </p:txBody>
          </p:sp>
        </p:grpSp>
      </p:grpSp>
      <p:sp>
        <p:nvSpPr>
          <p:cNvPr id="202" name="직사각형 201"/>
          <p:cNvSpPr/>
          <p:nvPr/>
        </p:nvSpPr>
        <p:spPr>
          <a:xfrm>
            <a:off x="6279942" y="3762040"/>
            <a:ext cx="2761200" cy="792000"/>
          </a:xfrm>
          <a:prstGeom prst="rect">
            <a:avLst/>
          </a:prstGeom>
          <a:ln>
            <a:noFill/>
          </a:ln>
          <a:effectLst/>
        </p:spPr>
        <p:style>
          <a:lnRef idx="1">
            <a:schemeClr val="dk1"/>
          </a:lnRef>
          <a:fillRef idx="2">
            <a:schemeClr val="dk1"/>
          </a:fillRef>
          <a:effectRef idx="1">
            <a:schemeClr val="dk1"/>
          </a:effectRef>
          <a:fontRef idx="minor">
            <a:schemeClr val="dk1"/>
          </a:fontRef>
        </p:style>
        <p:txBody>
          <a:bodyPr rtlCol="0" anchor="ctr"/>
          <a:lstStyle/>
          <a:p>
            <a:endParaRPr lang="ko-KR" altLang="en-US" sz="1100" dirty="0">
              <a:ln>
                <a:solidFill>
                  <a:srgbClr val="000000"/>
                </a:solidFill>
              </a:ln>
              <a:solidFill>
                <a:srgbClr val="000000"/>
              </a:solidFill>
            </a:endParaRPr>
          </a:p>
        </p:txBody>
      </p:sp>
      <p:sp>
        <p:nvSpPr>
          <p:cNvPr id="203" name="직사각형 202"/>
          <p:cNvSpPr/>
          <p:nvPr/>
        </p:nvSpPr>
        <p:spPr>
          <a:xfrm>
            <a:off x="6279942" y="3762040"/>
            <a:ext cx="1904400" cy="792000"/>
          </a:xfrm>
          <a:prstGeom prst="rect">
            <a:avLst/>
          </a:prstGeom>
          <a:ln>
            <a:noFill/>
          </a:ln>
          <a:effectLst/>
        </p:spPr>
        <p:style>
          <a:lnRef idx="1">
            <a:schemeClr val="accent5"/>
          </a:lnRef>
          <a:fillRef idx="2">
            <a:schemeClr val="accent5"/>
          </a:fillRef>
          <a:effectRef idx="1">
            <a:schemeClr val="accent5"/>
          </a:effectRef>
          <a:fontRef idx="minor">
            <a:schemeClr val="dk1"/>
          </a:fontRef>
        </p:style>
        <p:txBody>
          <a:bodyPr rtlCol="0" anchor="ctr"/>
          <a:lstStyle/>
          <a:p>
            <a:endParaRPr lang="ko-KR" altLang="en-US" sz="1100" dirty="0">
              <a:ln>
                <a:solidFill>
                  <a:srgbClr val="000000"/>
                </a:solidFill>
              </a:ln>
              <a:solidFill>
                <a:srgbClr val="000000"/>
              </a:solidFill>
            </a:endParaRPr>
          </a:p>
        </p:txBody>
      </p:sp>
      <p:sp>
        <p:nvSpPr>
          <p:cNvPr id="204" name="직사각형 203"/>
          <p:cNvSpPr/>
          <p:nvPr/>
        </p:nvSpPr>
        <p:spPr>
          <a:xfrm>
            <a:off x="6279942" y="3762040"/>
            <a:ext cx="928694" cy="792000"/>
          </a:xfrm>
          <a:prstGeom prst="rect">
            <a:avLst/>
          </a:prstGeom>
          <a:ln>
            <a:noFill/>
          </a:ln>
          <a:effectLst/>
        </p:spPr>
        <p:style>
          <a:lnRef idx="1">
            <a:schemeClr val="accent1"/>
          </a:lnRef>
          <a:fillRef idx="2">
            <a:schemeClr val="accent1"/>
          </a:fillRef>
          <a:effectRef idx="1">
            <a:schemeClr val="accent1"/>
          </a:effectRef>
          <a:fontRef idx="minor">
            <a:schemeClr val="dk1"/>
          </a:fontRef>
        </p:style>
        <p:txBody>
          <a:bodyPr rtlCol="0" anchor="ctr"/>
          <a:lstStyle/>
          <a:p>
            <a:endParaRPr lang="ko-KR" altLang="en-US" sz="1100" dirty="0">
              <a:ln>
                <a:solidFill>
                  <a:srgbClr val="000000"/>
                </a:solidFill>
              </a:ln>
              <a:solidFill>
                <a:srgbClr val="000000"/>
              </a:solidFill>
            </a:endParaRPr>
          </a:p>
        </p:txBody>
      </p:sp>
      <p:sp>
        <p:nvSpPr>
          <p:cNvPr id="205" name="직사각형 204"/>
          <p:cNvSpPr/>
          <p:nvPr/>
        </p:nvSpPr>
        <p:spPr>
          <a:xfrm>
            <a:off x="6351380" y="3762040"/>
            <a:ext cx="785818" cy="792000"/>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ko-KR" altLang="en-US" sz="1100" dirty="0" smtClean="0">
                <a:ln>
                  <a:solidFill>
                    <a:srgbClr val="000000"/>
                  </a:solidFill>
                </a:ln>
                <a:solidFill>
                  <a:srgbClr val="000000"/>
                </a:solidFill>
              </a:rPr>
              <a:t>조달청</a:t>
            </a:r>
            <a:endParaRPr lang="ko-KR" altLang="en-US" sz="1100" dirty="0">
              <a:ln>
                <a:solidFill>
                  <a:srgbClr val="000000"/>
                </a:solidFill>
              </a:ln>
              <a:solidFill>
                <a:srgbClr val="000000"/>
              </a:solidFill>
            </a:endParaRPr>
          </a:p>
        </p:txBody>
      </p:sp>
      <p:sp>
        <p:nvSpPr>
          <p:cNvPr id="206" name="직사각형 205"/>
          <p:cNvSpPr/>
          <p:nvPr/>
        </p:nvSpPr>
        <p:spPr>
          <a:xfrm>
            <a:off x="5637000" y="3762040"/>
            <a:ext cx="642942" cy="792000"/>
          </a:xfrm>
          <a:prstGeom prst="rect">
            <a:avLst/>
          </a:prstGeom>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ko-KR" altLang="en-US" sz="1200" dirty="0" smtClean="0">
                <a:ln>
                  <a:solidFill>
                    <a:srgbClr val="FFFFFF"/>
                  </a:solidFill>
                </a:ln>
                <a:solidFill>
                  <a:srgbClr val="FFFFFF"/>
                </a:solidFill>
              </a:rPr>
              <a:t>조달</a:t>
            </a:r>
            <a:endParaRPr lang="en-US" altLang="ko-KR" sz="1200" dirty="0" smtClean="0">
              <a:ln>
                <a:solidFill>
                  <a:srgbClr val="FFFFFF"/>
                </a:solidFill>
              </a:ln>
              <a:solidFill>
                <a:srgbClr val="FFFFFF"/>
              </a:solidFill>
            </a:endParaRPr>
          </a:p>
          <a:p>
            <a:pPr algn="ctr"/>
            <a:r>
              <a:rPr lang="ko-KR" altLang="en-US" sz="1200" dirty="0" smtClean="0">
                <a:ln>
                  <a:solidFill>
                    <a:srgbClr val="FFFFFF"/>
                  </a:solidFill>
                </a:ln>
                <a:solidFill>
                  <a:srgbClr val="FFFFFF"/>
                </a:solidFill>
              </a:rPr>
              <a:t>사업</a:t>
            </a:r>
            <a:endParaRPr lang="ko-KR" altLang="en-US" sz="1200" dirty="0">
              <a:ln>
                <a:solidFill>
                  <a:srgbClr val="FFFFFF"/>
                </a:solidFill>
              </a:ln>
              <a:solidFill>
                <a:srgbClr val="FFFFFF"/>
              </a:solidFill>
            </a:endParaRPr>
          </a:p>
        </p:txBody>
      </p:sp>
      <p:sp>
        <p:nvSpPr>
          <p:cNvPr id="207" name="직사각형 206"/>
          <p:cNvSpPr/>
          <p:nvPr/>
        </p:nvSpPr>
        <p:spPr>
          <a:xfrm>
            <a:off x="3365272" y="5110005"/>
            <a:ext cx="642942" cy="792000"/>
          </a:xfrm>
          <a:prstGeom prst="rect">
            <a:avLst/>
          </a:prstGeom>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ko-KR" altLang="en-US" sz="1200" dirty="0" smtClean="0">
                <a:ln>
                  <a:solidFill>
                    <a:srgbClr val="FFFFFF"/>
                  </a:solidFill>
                </a:ln>
                <a:solidFill>
                  <a:srgbClr val="FFFFFF"/>
                </a:solidFill>
              </a:rPr>
              <a:t>공정</a:t>
            </a:r>
            <a:endParaRPr lang="en-US" altLang="ko-KR" sz="1200" dirty="0" smtClean="0">
              <a:ln>
                <a:solidFill>
                  <a:srgbClr val="FFFFFF"/>
                </a:solidFill>
              </a:ln>
              <a:solidFill>
                <a:srgbClr val="FFFFFF"/>
              </a:solidFill>
            </a:endParaRPr>
          </a:p>
          <a:p>
            <a:pPr algn="ctr"/>
            <a:r>
              <a:rPr lang="ko-KR" altLang="en-US" sz="1200" dirty="0" smtClean="0">
                <a:ln>
                  <a:solidFill>
                    <a:srgbClr val="FFFFFF"/>
                  </a:solidFill>
                </a:ln>
                <a:solidFill>
                  <a:srgbClr val="FFFFFF"/>
                </a:solidFill>
              </a:rPr>
              <a:t>거래</a:t>
            </a:r>
            <a:endParaRPr lang="en-US" altLang="ko-KR" sz="1200" dirty="0" smtClean="0">
              <a:ln>
                <a:solidFill>
                  <a:srgbClr val="FFFFFF"/>
                </a:solidFill>
              </a:ln>
              <a:solidFill>
                <a:srgbClr val="FFFFFF"/>
              </a:solidFill>
            </a:endParaRPr>
          </a:p>
        </p:txBody>
      </p:sp>
      <p:sp>
        <p:nvSpPr>
          <p:cNvPr id="208" name="직사각형 207"/>
          <p:cNvSpPr/>
          <p:nvPr/>
        </p:nvSpPr>
        <p:spPr>
          <a:xfrm>
            <a:off x="362970" y="5110005"/>
            <a:ext cx="3000396" cy="792000"/>
          </a:xfrm>
          <a:prstGeom prst="rect">
            <a:avLst/>
          </a:prstGeom>
          <a:ln>
            <a:noFill/>
          </a:ln>
          <a:effectLst/>
        </p:spPr>
        <p:style>
          <a:lnRef idx="1">
            <a:schemeClr val="dk1"/>
          </a:lnRef>
          <a:fillRef idx="2">
            <a:schemeClr val="dk1"/>
          </a:fillRef>
          <a:effectRef idx="1">
            <a:schemeClr val="dk1"/>
          </a:effectRef>
          <a:fontRef idx="minor">
            <a:schemeClr val="dk1"/>
          </a:fontRef>
        </p:style>
        <p:txBody>
          <a:bodyPr rtlCol="0" anchor="ctr"/>
          <a:lstStyle/>
          <a:p>
            <a:endParaRPr lang="ko-KR" altLang="en-US" sz="1100" dirty="0">
              <a:ln>
                <a:solidFill>
                  <a:srgbClr val="000000"/>
                </a:solidFill>
              </a:ln>
              <a:solidFill>
                <a:srgbClr val="000000"/>
              </a:solidFill>
            </a:endParaRPr>
          </a:p>
        </p:txBody>
      </p:sp>
      <p:sp>
        <p:nvSpPr>
          <p:cNvPr id="209" name="직사각형 208"/>
          <p:cNvSpPr/>
          <p:nvPr/>
        </p:nvSpPr>
        <p:spPr>
          <a:xfrm>
            <a:off x="1369452" y="5110005"/>
            <a:ext cx="2000264" cy="792000"/>
          </a:xfrm>
          <a:prstGeom prst="rect">
            <a:avLst/>
          </a:prstGeom>
          <a:ln>
            <a:noFill/>
          </a:ln>
          <a:effectLst/>
        </p:spPr>
        <p:style>
          <a:lnRef idx="1">
            <a:schemeClr val="accent5"/>
          </a:lnRef>
          <a:fillRef idx="2">
            <a:schemeClr val="accent5"/>
          </a:fillRef>
          <a:effectRef idx="1">
            <a:schemeClr val="accent5"/>
          </a:effectRef>
          <a:fontRef idx="minor">
            <a:schemeClr val="dk1"/>
          </a:fontRef>
        </p:style>
        <p:txBody>
          <a:bodyPr rtlCol="0" anchor="ctr"/>
          <a:lstStyle/>
          <a:p>
            <a:endParaRPr lang="ko-KR" altLang="en-US" sz="1100" dirty="0">
              <a:ln>
                <a:solidFill>
                  <a:srgbClr val="000000"/>
                </a:solidFill>
              </a:ln>
              <a:solidFill>
                <a:srgbClr val="000000"/>
              </a:solidFill>
            </a:endParaRPr>
          </a:p>
        </p:txBody>
      </p:sp>
      <p:sp>
        <p:nvSpPr>
          <p:cNvPr id="210" name="직사각형 209"/>
          <p:cNvSpPr/>
          <p:nvPr/>
        </p:nvSpPr>
        <p:spPr>
          <a:xfrm>
            <a:off x="2441022" y="5110005"/>
            <a:ext cx="928694" cy="792000"/>
          </a:xfrm>
          <a:prstGeom prst="rect">
            <a:avLst/>
          </a:prstGeom>
          <a:ln>
            <a:noFill/>
          </a:ln>
          <a:effectLst/>
        </p:spPr>
        <p:style>
          <a:lnRef idx="1">
            <a:schemeClr val="accent1"/>
          </a:lnRef>
          <a:fillRef idx="2">
            <a:schemeClr val="accent1"/>
          </a:fillRef>
          <a:effectRef idx="1">
            <a:schemeClr val="accent1"/>
          </a:effectRef>
          <a:fontRef idx="minor">
            <a:schemeClr val="dk1"/>
          </a:fontRef>
        </p:style>
        <p:txBody>
          <a:bodyPr rtlCol="0" anchor="ctr"/>
          <a:lstStyle/>
          <a:p>
            <a:endParaRPr lang="ko-KR" altLang="en-US" sz="1100" dirty="0">
              <a:ln>
                <a:solidFill>
                  <a:srgbClr val="000000"/>
                </a:solidFill>
              </a:ln>
              <a:solidFill>
                <a:srgbClr val="000000"/>
              </a:solidFill>
            </a:endParaRPr>
          </a:p>
        </p:txBody>
      </p:sp>
      <p:sp>
        <p:nvSpPr>
          <p:cNvPr id="211" name="직사각형 210"/>
          <p:cNvSpPr/>
          <p:nvPr/>
        </p:nvSpPr>
        <p:spPr>
          <a:xfrm>
            <a:off x="2529923" y="5110005"/>
            <a:ext cx="785818" cy="792000"/>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ko-KR" altLang="en-US" sz="1100" dirty="0" smtClean="0">
                <a:ln>
                  <a:solidFill>
                    <a:srgbClr val="000000"/>
                  </a:solidFill>
                </a:ln>
                <a:solidFill>
                  <a:srgbClr val="000000"/>
                </a:solidFill>
              </a:rPr>
              <a:t>공정거래위원회</a:t>
            </a:r>
            <a:endParaRPr lang="ko-KR" altLang="en-US" sz="1100" dirty="0">
              <a:ln>
                <a:solidFill>
                  <a:srgbClr val="000000"/>
                </a:solidFill>
              </a:ln>
              <a:solidFill>
                <a:srgbClr val="000000"/>
              </a:solidFill>
            </a:endParaRPr>
          </a:p>
        </p:txBody>
      </p:sp>
      <p:sp>
        <p:nvSpPr>
          <p:cNvPr id="212" name="직사각형 211"/>
          <p:cNvSpPr/>
          <p:nvPr/>
        </p:nvSpPr>
        <p:spPr>
          <a:xfrm>
            <a:off x="1448828" y="5110005"/>
            <a:ext cx="928694" cy="792000"/>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ko-KR" altLang="en-US" sz="1100" dirty="0" smtClean="0">
                <a:ln>
                  <a:solidFill>
                    <a:srgbClr val="000000"/>
                  </a:solidFill>
                </a:ln>
                <a:solidFill>
                  <a:srgbClr val="000000"/>
                </a:solidFill>
              </a:rPr>
              <a:t>하도급</a:t>
            </a:r>
            <a:r>
              <a:rPr lang="en-US" altLang="ko-KR" sz="1100" dirty="0" smtClean="0">
                <a:ln>
                  <a:solidFill>
                    <a:srgbClr val="000000"/>
                  </a:solidFill>
                </a:ln>
                <a:solidFill>
                  <a:srgbClr val="000000"/>
                </a:solidFill>
              </a:rPr>
              <a:t>,</a:t>
            </a:r>
          </a:p>
          <a:p>
            <a:pPr algn="ctr"/>
            <a:r>
              <a:rPr lang="ko-KR" altLang="en-US" sz="1100" dirty="0" smtClean="0">
                <a:ln>
                  <a:solidFill>
                    <a:srgbClr val="000000"/>
                  </a:solidFill>
                </a:ln>
                <a:solidFill>
                  <a:srgbClr val="000000"/>
                </a:solidFill>
              </a:rPr>
              <a:t>가맹사업</a:t>
            </a:r>
            <a:r>
              <a:rPr lang="en-US" altLang="ko-KR" sz="1100" dirty="0" smtClean="0">
                <a:ln>
                  <a:solidFill>
                    <a:srgbClr val="000000"/>
                  </a:solidFill>
                </a:ln>
                <a:solidFill>
                  <a:srgbClr val="000000"/>
                </a:solidFill>
              </a:rPr>
              <a:t>,</a:t>
            </a:r>
          </a:p>
          <a:p>
            <a:pPr algn="ctr"/>
            <a:r>
              <a:rPr lang="ko-KR" altLang="en-US" sz="1100" dirty="0" smtClean="0">
                <a:ln>
                  <a:solidFill>
                    <a:srgbClr val="000000"/>
                  </a:solidFill>
                </a:ln>
                <a:solidFill>
                  <a:srgbClr val="000000"/>
                </a:solidFill>
              </a:rPr>
              <a:t>유통업</a:t>
            </a:r>
            <a:endParaRPr lang="en-US" altLang="ko-KR" sz="1100" dirty="0" smtClean="0">
              <a:ln>
                <a:solidFill>
                  <a:srgbClr val="000000"/>
                </a:solidFill>
              </a:ln>
              <a:solidFill>
                <a:srgbClr val="000000"/>
              </a:solidFill>
            </a:endParaRPr>
          </a:p>
          <a:p>
            <a:pPr algn="ctr"/>
            <a:r>
              <a:rPr lang="ko-KR" altLang="en-US" sz="1100" dirty="0" smtClean="0">
                <a:ln>
                  <a:solidFill>
                    <a:srgbClr val="000000"/>
                  </a:solidFill>
                </a:ln>
                <a:solidFill>
                  <a:srgbClr val="000000"/>
                </a:solidFill>
              </a:rPr>
              <a:t>공정화 등</a:t>
            </a:r>
            <a:endParaRPr lang="ko-KR" altLang="en-US" sz="1100" dirty="0">
              <a:ln>
                <a:solidFill>
                  <a:srgbClr val="000000"/>
                </a:solidFill>
              </a:ln>
              <a:solidFill>
                <a:srgbClr val="000000"/>
              </a:solidFill>
            </a:endParaRPr>
          </a:p>
        </p:txBody>
      </p:sp>
      <p:sp>
        <p:nvSpPr>
          <p:cNvPr id="213" name="직사각형 212"/>
          <p:cNvSpPr/>
          <p:nvPr/>
        </p:nvSpPr>
        <p:spPr>
          <a:xfrm>
            <a:off x="401071" y="5110005"/>
            <a:ext cx="928694" cy="792000"/>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ko-KR" altLang="en-US" sz="1100" dirty="0" smtClean="0">
                <a:ln>
                  <a:solidFill>
                    <a:srgbClr val="FF0000"/>
                  </a:solidFill>
                </a:ln>
                <a:solidFill>
                  <a:srgbClr val="FF0000"/>
                </a:solidFill>
              </a:rPr>
              <a:t>성과지표</a:t>
            </a:r>
            <a:endParaRPr lang="en-US" altLang="ko-KR" sz="1100" dirty="0" smtClean="0">
              <a:ln>
                <a:solidFill>
                  <a:srgbClr val="FF0000"/>
                </a:solidFill>
              </a:ln>
              <a:solidFill>
                <a:srgbClr val="FF0000"/>
              </a:solidFill>
            </a:endParaRPr>
          </a:p>
          <a:p>
            <a:pPr algn="ctr"/>
            <a:r>
              <a:rPr lang="ko-KR" altLang="en-US" sz="1100" dirty="0" smtClean="0">
                <a:ln>
                  <a:solidFill>
                    <a:srgbClr val="FF0000"/>
                  </a:solidFill>
                </a:ln>
                <a:solidFill>
                  <a:srgbClr val="FF0000"/>
                </a:solidFill>
              </a:rPr>
              <a:t>미확인</a:t>
            </a:r>
            <a:endParaRPr lang="ko-KR" altLang="en-US" sz="1100" dirty="0">
              <a:ln>
                <a:solidFill>
                  <a:srgbClr val="FF0000"/>
                </a:solidFill>
              </a:ln>
              <a:solidFill>
                <a:srgbClr val="FF0000"/>
              </a:solidFill>
            </a:endParaRPr>
          </a:p>
        </p:txBody>
      </p:sp>
      <p:sp>
        <p:nvSpPr>
          <p:cNvPr id="214" name="직사각형 213"/>
          <p:cNvSpPr/>
          <p:nvPr/>
        </p:nvSpPr>
        <p:spPr>
          <a:xfrm>
            <a:off x="2840440" y="3768390"/>
            <a:ext cx="642942" cy="792000"/>
          </a:xfrm>
          <a:prstGeom prst="rect">
            <a:avLst/>
          </a:prstGeom>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ko-KR" altLang="en-US" sz="1200" dirty="0" smtClean="0">
                <a:ln>
                  <a:solidFill>
                    <a:srgbClr val="FFFFFF"/>
                  </a:solidFill>
                </a:ln>
                <a:solidFill>
                  <a:srgbClr val="FFFFFF"/>
                </a:solidFill>
              </a:rPr>
              <a:t>인력</a:t>
            </a:r>
            <a:endParaRPr lang="en-US" altLang="ko-KR" sz="1200" dirty="0" smtClean="0">
              <a:ln>
                <a:solidFill>
                  <a:srgbClr val="FFFFFF"/>
                </a:solidFill>
              </a:ln>
              <a:solidFill>
                <a:srgbClr val="FFFFFF"/>
              </a:solidFill>
            </a:endParaRPr>
          </a:p>
          <a:p>
            <a:pPr algn="ctr"/>
            <a:r>
              <a:rPr lang="ko-KR" altLang="en-US" sz="1200" dirty="0" smtClean="0">
                <a:ln>
                  <a:solidFill>
                    <a:srgbClr val="FFFFFF"/>
                  </a:solidFill>
                </a:ln>
                <a:solidFill>
                  <a:srgbClr val="FFFFFF"/>
                </a:solidFill>
              </a:rPr>
              <a:t>보조</a:t>
            </a:r>
            <a:endParaRPr lang="en-US" altLang="ko-KR" sz="1200" dirty="0" smtClean="0">
              <a:ln>
                <a:solidFill>
                  <a:srgbClr val="FFFFFF"/>
                </a:solidFill>
              </a:ln>
              <a:solidFill>
                <a:srgbClr val="FFFFFF"/>
              </a:solidFill>
            </a:endParaRPr>
          </a:p>
        </p:txBody>
      </p:sp>
      <p:sp>
        <p:nvSpPr>
          <p:cNvPr id="215" name="직사각형 214"/>
          <p:cNvSpPr/>
          <p:nvPr/>
        </p:nvSpPr>
        <p:spPr>
          <a:xfrm>
            <a:off x="101003" y="3768390"/>
            <a:ext cx="2762237" cy="792000"/>
          </a:xfrm>
          <a:prstGeom prst="rect">
            <a:avLst/>
          </a:prstGeom>
          <a:ln>
            <a:noFill/>
          </a:ln>
          <a:effectLst/>
        </p:spPr>
        <p:style>
          <a:lnRef idx="1">
            <a:schemeClr val="dk1"/>
          </a:lnRef>
          <a:fillRef idx="2">
            <a:schemeClr val="dk1"/>
          </a:fillRef>
          <a:effectRef idx="1">
            <a:schemeClr val="dk1"/>
          </a:effectRef>
          <a:fontRef idx="minor">
            <a:schemeClr val="dk1"/>
          </a:fontRef>
        </p:style>
        <p:txBody>
          <a:bodyPr rtlCol="0" anchor="ctr"/>
          <a:lstStyle/>
          <a:p>
            <a:endParaRPr lang="ko-KR" altLang="en-US" sz="1100" dirty="0">
              <a:ln>
                <a:solidFill>
                  <a:srgbClr val="000000"/>
                </a:solidFill>
              </a:ln>
              <a:solidFill>
                <a:srgbClr val="000000"/>
              </a:solidFill>
            </a:endParaRPr>
          </a:p>
        </p:txBody>
      </p:sp>
      <p:sp>
        <p:nvSpPr>
          <p:cNvPr id="216" name="직사각형 215"/>
          <p:cNvSpPr/>
          <p:nvPr/>
        </p:nvSpPr>
        <p:spPr>
          <a:xfrm>
            <a:off x="919024" y="3768390"/>
            <a:ext cx="1903952" cy="792000"/>
          </a:xfrm>
          <a:prstGeom prst="rect">
            <a:avLst/>
          </a:prstGeom>
          <a:ln>
            <a:noFill/>
          </a:ln>
          <a:effectLst/>
        </p:spPr>
        <p:style>
          <a:lnRef idx="1">
            <a:schemeClr val="accent5"/>
          </a:lnRef>
          <a:fillRef idx="2">
            <a:schemeClr val="accent5"/>
          </a:fillRef>
          <a:effectRef idx="1">
            <a:schemeClr val="accent5"/>
          </a:effectRef>
          <a:fontRef idx="minor">
            <a:schemeClr val="dk1"/>
          </a:fontRef>
        </p:style>
        <p:txBody>
          <a:bodyPr rtlCol="0" anchor="ctr"/>
          <a:lstStyle/>
          <a:p>
            <a:endParaRPr lang="ko-KR" altLang="en-US" sz="1100" dirty="0">
              <a:ln>
                <a:solidFill>
                  <a:srgbClr val="000000"/>
                </a:solidFill>
              </a:ln>
              <a:solidFill>
                <a:srgbClr val="000000"/>
              </a:solidFill>
            </a:endParaRPr>
          </a:p>
        </p:txBody>
      </p:sp>
      <p:sp>
        <p:nvSpPr>
          <p:cNvPr id="217" name="직사각형 216"/>
          <p:cNvSpPr/>
          <p:nvPr/>
        </p:nvSpPr>
        <p:spPr>
          <a:xfrm>
            <a:off x="1934546" y="3768390"/>
            <a:ext cx="928694" cy="792000"/>
          </a:xfrm>
          <a:prstGeom prst="rect">
            <a:avLst/>
          </a:prstGeom>
          <a:ln>
            <a:noFill/>
          </a:ln>
          <a:effectLst/>
        </p:spPr>
        <p:style>
          <a:lnRef idx="1">
            <a:schemeClr val="accent1"/>
          </a:lnRef>
          <a:fillRef idx="2">
            <a:schemeClr val="accent1"/>
          </a:fillRef>
          <a:effectRef idx="1">
            <a:schemeClr val="accent1"/>
          </a:effectRef>
          <a:fontRef idx="minor">
            <a:schemeClr val="dk1"/>
          </a:fontRef>
        </p:style>
        <p:txBody>
          <a:bodyPr rtlCol="0" anchor="ctr"/>
          <a:lstStyle/>
          <a:p>
            <a:endParaRPr lang="ko-KR" altLang="en-US" sz="1100" dirty="0">
              <a:ln>
                <a:solidFill>
                  <a:srgbClr val="000000"/>
                </a:solidFill>
              </a:ln>
              <a:solidFill>
                <a:srgbClr val="000000"/>
              </a:solidFill>
            </a:endParaRPr>
          </a:p>
        </p:txBody>
      </p:sp>
      <p:sp>
        <p:nvSpPr>
          <p:cNvPr id="218" name="직사각형 217"/>
          <p:cNvSpPr/>
          <p:nvPr/>
        </p:nvSpPr>
        <p:spPr>
          <a:xfrm>
            <a:off x="1868883" y="3762040"/>
            <a:ext cx="1000132" cy="792000"/>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ko-KR" altLang="en-US" sz="1100" dirty="0" smtClean="0">
                <a:ln>
                  <a:solidFill>
                    <a:srgbClr val="000000"/>
                  </a:solidFill>
                </a:ln>
                <a:solidFill>
                  <a:srgbClr val="000000"/>
                </a:solidFill>
              </a:rPr>
              <a:t>고용노동부</a:t>
            </a:r>
            <a:endParaRPr lang="ko-KR" altLang="en-US" sz="1100" dirty="0">
              <a:ln>
                <a:solidFill>
                  <a:srgbClr val="000000"/>
                </a:solidFill>
              </a:ln>
              <a:solidFill>
                <a:srgbClr val="000000"/>
              </a:solidFill>
            </a:endParaRPr>
          </a:p>
        </p:txBody>
      </p:sp>
      <p:sp>
        <p:nvSpPr>
          <p:cNvPr id="219" name="직사각형 218"/>
          <p:cNvSpPr/>
          <p:nvPr/>
        </p:nvSpPr>
        <p:spPr>
          <a:xfrm>
            <a:off x="827966" y="3768390"/>
            <a:ext cx="1214446" cy="792000"/>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ko-KR" altLang="en-US" sz="1100" dirty="0" smtClean="0">
                <a:ln>
                  <a:solidFill>
                    <a:srgbClr val="000000"/>
                  </a:solidFill>
                </a:ln>
                <a:solidFill>
                  <a:srgbClr val="000000"/>
                </a:solidFill>
              </a:rPr>
              <a:t>외국인</a:t>
            </a:r>
            <a:endParaRPr lang="en-US" altLang="ko-KR" sz="1100" dirty="0" smtClean="0">
              <a:ln>
                <a:solidFill>
                  <a:srgbClr val="000000"/>
                </a:solidFill>
              </a:ln>
              <a:solidFill>
                <a:srgbClr val="000000"/>
              </a:solidFill>
            </a:endParaRPr>
          </a:p>
          <a:p>
            <a:pPr algn="ctr"/>
            <a:r>
              <a:rPr lang="ko-KR" altLang="en-US" sz="1100" dirty="0" smtClean="0">
                <a:ln>
                  <a:solidFill>
                    <a:srgbClr val="000000"/>
                  </a:solidFill>
                </a:ln>
                <a:solidFill>
                  <a:srgbClr val="000000"/>
                </a:solidFill>
              </a:rPr>
              <a:t>인력지원</a:t>
            </a:r>
            <a:endParaRPr lang="ko-KR" altLang="en-US" sz="1100" dirty="0">
              <a:ln>
                <a:solidFill>
                  <a:srgbClr val="000000"/>
                </a:solidFill>
              </a:ln>
              <a:solidFill>
                <a:srgbClr val="000000"/>
              </a:solidFill>
            </a:endParaRPr>
          </a:p>
        </p:txBody>
      </p:sp>
      <p:sp>
        <p:nvSpPr>
          <p:cNvPr id="220" name="직사각형 219"/>
          <p:cNvSpPr/>
          <p:nvPr/>
        </p:nvSpPr>
        <p:spPr>
          <a:xfrm>
            <a:off x="62338" y="3768390"/>
            <a:ext cx="928694" cy="792000"/>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ko-KR" altLang="en-US" sz="1100" dirty="0" smtClean="0">
                <a:ln>
                  <a:solidFill>
                    <a:srgbClr val="FF0000"/>
                  </a:solidFill>
                </a:ln>
                <a:solidFill>
                  <a:srgbClr val="FF0000"/>
                </a:solidFill>
              </a:rPr>
              <a:t>지원이력 정비미흡</a:t>
            </a:r>
            <a:endParaRPr lang="ko-KR" altLang="en-US" sz="1100" dirty="0">
              <a:ln>
                <a:solidFill>
                  <a:srgbClr val="FF0000"/>
                </a:solidFill>
              </a:ln>
              <a:solidFill>
                <a:srgbClr val="FF0000"/>
              </a:solidFill>
            </a:endParaRPr>
          </a:p>
        </p:txBody>
      </p:sp>
      <p:sp>
        <p:nvSpPr>
          <p:cNvPr id="221" name="직사각형 220"/>
          <p:cNvSpPr/>
          <p:nvPr/>
        </p:nvSpPr>
        <p:spPr>
          <a:xfrm>
            <a:off x="5208372" y="2408845"/>
            <a:ext cx="642942" cy="792000"/>
          </a:xfrm>
          <a:prstGeom prst="rect">
            <a:avLst/>
          </a:prstGeom>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ko-KR" altLang="en-US" sz="1200" dirty="0" smtClean="0">
                <a:ln>
                  <a:solidFill>
                    <a:srgbClr val="FFFFFF"/>
                  </a:solidFill>
                </a:ln>
                <a:solidFill>
                  <a:srgbClr val="FFFFFF"/>
                </a:solidFill>
              </a:rPr>
              <a:t>예산</a:t>
            </a:r>
            <a:endParaRPr lang="en-US" altLang="ko-KR" sz="1200" dirty="0" smtClean="0">
              <a:ln>
                <a:solidFill>
                  <a:srgbClr val="FFFFFF"/>
                </a:solidFill>
              </a:ln>
              <a:solidFill>
                <a:srgbClr val="FFFFFF"/>
              </a:solidFill>
            </a:endParaRPr>
          </a:p>
          <a:p>
            <a:pPr algn="ctr"/>
            <a:r>
              <a:rPr lang="ko-KR" altLang="en-US" sz="1200" dirty="0" smtClean="0">
                <a:ln>
                  <a:solidFill>
                    <a:srgbClr val="FFFFFF"/>
                  </a:solidFill>
                </a:ln>
                <a:solidFill>
                  <a:srgbClr val="FFFFFF"/>
                </a:solidFill>
              </a:rPr>
              <a:t>사업</a:t>
            </a:r>
            <a:endParaRPr lang="ko-KR" altLang="en-US" sz="1200" dirty="0">
              <a:ln>
                <a:solidFill>
                  <a:srgbClr val="FFFFFF"/>
                </a:solidFill>
              </a:ln>
              <a:solidFill>
                <a:srgbClr val="FFFFFF"/>
              </a:solidFill>
            </a:endParaRPr>
          </a:p>
        </p:txBody>
      </p:sp>
      <p:sp>
        <p:nvSpPr>
          <p:cNvPr id="222" name="직사각형 221"/>
          <p:cNvSpPr/>
          <p:nvPr/>
        </p:nvSpPr>
        <p:spPr>
          <a:xfrm>
            <a:off x="5851314" y="2408845"/>
            <a:ext cx="928694" cy="396000"/>
          </a:xfrm>
          <a:prstGeom prst="rect">
            <a:avLst/>
          </a:prstGeom>
          <a:gradFill>
            <a:gsLst>
              <a:gs pos="0">
                <a:schemeClr val="accent1"/>
              </a:gs>
              <a:gs pos="35000">
                <a:schemeClr val="tx2">
                  <a:lumMod val="40000"/>
                  <a:lumOff val="60000"/>
                </a:schemeClr>
              </a:gs>
              <a:gs pos="100000">
                <a:schemeClr val="accent1">
                  <a:tint val="15000"/>
                  <a:satMod val="350000"/>
                </a:schemeClr>
              </a:gs>
            </a:gsLst>
          </a:gradFill>
          <a:ln>
            <a:noFill/>
          </a:ln>
          <a:effectLst/>
        </p:spPr>
        <p:style>
          <a:lnRef idx="1">
            <a:schemeClr val="accent1"/>
          </a:lnRef>
          <a:fillRef idx="2">
            <a:schemeClr val="accent1"/>
          </a:fillRef>
          <a:effectRef idx="1">
            <a:schemeClr val="accent1"/>
          </a:effectRef>
          <a:fontRef idx="minor">
            <a:schemeClr val="dk1"/>
          </a:fontRef>
        </p:style>
        <p:txBody>
          <a:bodyPr rtlCol="0" anchor="ctr"/>
          <a:lstStyle/>
          <a:p>
            <a:endParaRPr lang="ko-KR" altLang="en-US" sz="1100" dirty="0">
              <a:ln>
                <a:solidFill>
                  <a:srgbClr val="000000"/>
                </a:solidFill>
              </a:ln>
              <a:solidFill>
                <a:srgbClr val="000000"/>
              </a:solidFill>
            </a:endParaRPr>
          </a:p>
        </p:txBody>
      </p:sp>
      <p:sp>
        <p:nvSpPr>
          <p:cNvPr id="223" name="직사각형 222"/>
          <p:cNvSpPr/>
          <p:nvPr/>
        </p:nvSpPr>
        <p:spPr>
          <a:xfrm>
            <a:off x="5851314" y="2803258"/>
            <a:ext cx="928694" cy="396000"/>
          </a:xfrm>
          <a:prstGeom prst="rect">
            <a:avLst/>
          </a:prstGeom>
          <a:ln>
            <a:noFill/>
          </a:ln>
          <a:effectLst/>
        </p:spPr>
        <p:style>
          <a:lnRef idx="1">
            <a:schemeClr val="accent1"/>
          </a:lnRef>
          <a:fillRef idx="2">
            <a:schemeClr val="accent1"/>
          </a:fillRef>
          <a:effectRef idx="1">
            <a:schemeClr val="accent1"/>
          </a:effectRef>
          <a:fontRef idx="minor">
            <a:schemeClr val="dk1"/>
          </a:fontRef>
        </p:style>
        <p:txBody>
          <a:bodyPr rtlCol="0" anchor="ctr"/>
          <a:lstStyle/>
          <a:p>
            <a:endParaRPr lang="ko-KR" altLang="en-US" sz="1100" dirty="0">
              <a:ln>
                <a:solidFill>
                  <a:srgbClr val="000000"/>
                </a:solidFill>
              </a:ln>
              <a:solidFill>
                <a:srgbClr val="000000"/>
              </a:solidFill>
            </a:endParaRPr>
          </a:p>
        </p:txBody>
      </p:sp>
      <p:sp>
        <p:nvSpPr>
          <p:cNvPr id="224" name="직사각형 223"/>
          <p:cNvSpPr/>
          <p:nvPr/>
        </p:nvSpPr>
        <p:spPr>
          <a:xfrm>
            <a:off x="5779876" y="2404718"/>
            <a:ext cx="1071570" cy="396000"/>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ko-KR" altLang="en-US" sz="1100" dirty="0" smtClean="0">
                <a:ln>
                  <a:solidFill>
                    <a:srgbClr val="000000"/>
                  </a:solidFill>
                </a:ln>
                <a:solidFill>
                  <a:srgbClr val="000000"/>
                </a:solidFill>
              </a:rPr>
              <a:t>중앙</a:t>
            </a:r>
            <a:endParaRPr lang="ko-KR" altLang="en-US" sz="1100" dirty="0">
              <a:ln>
                <a:solidFill>
                  <a:srgbClr val="000000"/>
                </a:solidFill>
              </a:ln>
              <a:solidFill>
                <a:srgbClr val="000000"/>
              </a:solidFill>
            </a:endParaRPr>
          </a:p>
        </p:txBody>
      </p:sp>
      <p:sp>
        <p:nvSpPr>
          <p:cNvPr id="225" name="직사각형 224"/>
          <p:cNvSpPr/>
          <p:nvPr/>
        </p:nvSpPr>
        <p:spPr>
          <a:xfrm>
            <a:off x="5779876" y="2768919"/>
            <a:ext cx="1071570" cy="396000"/>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ko-KR" altLang="en-US" sz="1100" dirty="0" smtClean="0">
                <a:ln>
                  <a:solidFill>
                    <a:srgbClr val="000000"/>
                  </a:solidFill>
                </a:ln>
                <a:solidFill>
                  <a:srgbClr val="000000"/>
                </a:solidFill>
              </a:rPr>
              <a:t>지방자치단체</a:t>
            </a:r>
            <a:endParaRPr lang="ko-KR" altLang="en-US" sz="1100" dirty="0">
              <a:ln>
                <a:solidFill>
                  <a:srgbClr val="000000"/>
                </a:solidFill>
              </a:ln>
              <a:solidFill>
                <a:srgbClr val="000000"/>
              </a:solidFill>
            </a:endParaRPr>
          </a:p>
        </p:txBody>
      </p:sp>
      <p:sp>
        <p:nvSpPr>
          <p:cNvPr id="226" name="직사각형 225"/>
          <p:cNvSpPr/>
          <p:nvPr/>
        </p:nvSpPr>
        <p:spPr>
          <a:xfrm>
            <a:off x="3360510" y="2413608"/>
            <a:ext cx="642942" cy="792000"/>
          </a:xfrm>
          <a:prstGeom prst="rect">
            <a:avLst/>
          </a:prstGeom>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ko-KR" altLang="en-US" sz="1200" dirty="0" smtClean="0">
                <a:ln>
                  <a:solidFill>
                    <a:srgbClr val="FFFFFF"/>
                  </a:solidFill>
                </a:ln>
                <a:solidFill>
                  <a:srgbClr val="FFFFFF"/>
                </a:solidFill>
              </a:rPr>
              <a:t>원가</a:t>
            </a:r>
            <a:endParaRPr lang="en-US" altLang="ko-KR" sz="1200" dirty="0" smtClean="0">
              <a:ln>
                <a:solidFill>
                  <a:srgbClr val="FFFFFF"/>
                </a:solidFill>
              </a:ln>
              <a:solidFill>
                <a:srgbClr val="FFFFFF"/>
              </a:solidFill>
            </a:endParaRPr>
          </a:p>
          <a:p>
            <a:pPr algn="ctr"/>
            <a:r>
              <a:rPr lang="ko-KR" altLang="en-US" sz="1200" dirty="0" smtClean="0">
                <a:ln>
                  <a:solidFill>
                    <a:srgbClr val="FFFFFF"/>
                  </a:solidFill>
                </a:ln>
                <a:solidFill>
                  <a:srgbClr val="FFFFFF"/>
                </a:solidFill>
              </a:rPr>
              <a:t>보조</a:t>
            </a:r>
            <a:endParaRPr lang="ko-KR" altLang="en-US" sz="1200" dirty="0">
              <a:ln>
                <a:solidFill>
                  <a:srgbClr val="FFFFFF"/>
                </a:solidFill>
              </a:ln>
              <a:solidFill>
                <a:srgbClr val="FFFFFF"/>
              </a:solidFill>
            </a:endParaRPr>
          </a:p>
        </p:txBody>
      </p:sp>
      <p:sp>
        <p:nvSpPr>
          <p:cNvPr id="227" name="직사각형 226"/>
          <p:cNvSpPr/>
          <p:nvPr/>
        </p:nvSpPr>
        <p:spPr>
          <a:xfrm>
            <a:off x="350588" y="2413608"/>
            <a:ext cx="3000396" cy="792000"/>
          </a:xfrm>
          <a:prstGeom prst="rect">
            <a:avLst/>
          </a:prstGeom>
          <a:ln>
            <a:noFill/>
          </a:ln>
          <a:effectLst/>
        </p:spPr>
        <p:style>
          <a:lnRef idx="1">
            <a:schemeClr val="dk1"/>
          </a:lnRef>
          <a:fillRef idx="2">
            <a:schemeClr val="dk1"/>
          </a:fillRef>
          <a:effectRef idx="1">
            <a:schemeClr val="dk1"/>
          </a:effectRef>
          <a:fontRef idx="minor">
            <a:schemeClr val="dk1"/>
          </a:fontRef>
        </p:style>
        <p:txBody>
          <a:bodyPr rtlCol="0" anchor="ctr"/>
          <a:lstStyle/>
          <a:p>
            <a:endParaRPr lang="ko-KR" altLang="en-US" sz="1100" dirty="0">
              <a:ln>
                <a:solidFill>
                  <a:srgbClr val="000000"/>
                </a:solidFill>
              </a:ln>
              <a:solidFill>
                <a:srgbClr val="000000"/>
              </a:solidFill>
            </a:endParaRPr>
          </a:p>
        </p:txBody>
      </p:sp>
      <p:sp>
        <p:nvSpPr>
          <p:cNvPr id="228" name="직사각형 227"/>
          <p:cNvSpPr/>
          <p:nvPr/>
        </p:nvSpPr>
        <p:spPr>
          <a:xfrm>
            <a:off x="1357070" y="2413608"/>
            <a:ext cx="2000264" cy="792000"/>
          </a:xfrm>
          <a:prstGeom prst="rect">
            <a:avLst/>
          </a:prstGeom>
          <a:ln>
            <a:noFill/>
          </a:ln>
          <a:effectLst/>
        </p:spPr>
        <p:style>
          <a:lnRef idx="1">
            <a:schemeClr val="accent3"/>
          </a:lnRef>
          <a:fillRef idx="2">
            <a:schemeClr val="accent3"/>
          </a:fillRef>
          <a:effectRef idx="1">
            <a:schemeClr val="accent3"/>
          </a:effectRef>
          <a:fontRef idx="minor">
            <a:schemeClr val="dk1"/>
          </a:fontRef>
        </p:style>
        <p:txBody>
          <a:bodyPr rtlCol="0" anchor="ctr"/>
          <a:lstStyle/>
          <a:p>
            <a:endParaRPr lang="ko-KR" altLang="en-US" sz="1100" dirty="0">
              <a:ln>
                <a:solidFill>
                  <a:srgbClr val="000000"/>
                </a:solidFill>
              </a:ln>
              <a:solidFill>
                <a:srgbClr val="000000"/>
              </a:solidFill>
            </a:endParaRPr>
          </a:p>
        </p:txBody>
      </p:sp>
      <p:sp>
        <p:nvSpPr>
          <p:cNvPr id="229" name="직사각형 228"/>
          <p:cNvSpPr/>
          <p:nvPr/>
        </p:nvSpPr>
        <p:spPr>
          <a:xfrm>
            <a:off x="2428640" y="2413608"/>
            <a:ext cx="928694" cy="792000"/>
          </a:xfrm>
          <a:prstGeom prst="rect">
            <a:avLst/>
          </a:prstGeom>
          <a:ln>
            <a:noFill/>
          </a:ln>
          <a:effectLst/>
        </p:spPr>
        <p:style>
          <a:lnRef idx="1">
            <a:schemeClr val="accent1"/>
          </a:lnRef>
          <a:fillRef idx="2">
            <a:schemeClr val="accent1"/>
          </a:fillRef>
          <a:effectRef idx="1">
            <a:schemeClr val="accent1"/>
          </a:effectRef>
          <a:fontRef idx="minor">
            <a:schemeClr val="dk1"/>
          </a:fontRef>
        </p:style>
        <p:txBody>
          <a:bodyPr rtlCol="0" anchor="ctr"/>
          <a:lstStyle/>
          <a:p>
            <a:endParaRPr lang="ko-KR" altLang="en-US" sz="1100" dirty="0">
              <a:ln>
                <a:solidFill>
                  <a:srgbClr val="000000"/>
                </a:solidFill>
              </a:ln>
              <a:solidFill>
                <a:srgbClr val="000000"/>
              </a:solidFill>
            </a:endParaRPr>
          </a:p>
        </p:txBody>
      </p:sp>
      <p:sp>
        <p:nvSpPr>
          <p:cNvPr id="230" name="직사각형 229"/>
          <p:cNvSpPr/>
          <p:nvPr/>
        </p:nvSpPr>
        <p:spPr>
          <a:xfrm>
            <a:off x="2517541" y="2413608"/>
            <a:ext cx="785818" cy="792000"/>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ko-KR" altLang="en-US" sz="1100" dirty="0" smtClean="0">
                <a:ln>
                  <a:solidFill>
                    <a:srgbClr val="000000"/>
                  </a:solidFill>
                </a:ln>
                <a:solidFill>
                  <a:srgbClr val="000000"/>
                </a:solidFill>
              </a:rPr>
              <a:t>한전</a:t>
            </a:r>
            <a:endParaRPr lang="en-US" altLang="ko-KR" sz="1100" dirty="0" smtClean="0">
              <a:ln>
                <a:solidFill>
                  <a:srgbClr val="000000"/>
                </a:solidFill>
              </a:ln>
              <a:solidFill>
                <a:srgbClr val="000000"/>
              </a:solidFill>
            </a:endParaRPr>
          </a:p>
          <a:p>
            <a:pPr algn="ctr"/>
            <a:r>
              <a:rPr lang="ko-KR" altLang="en-US" sz="1100" dirty="0" err="1" smtClean="0">
                <a:ln>
                  <a:solidFill>
                    <a:srgbClr val="000000"/>
                  </a:solidFill>
                </a:ln>
                <a:solidFill>
                  <a:srgbClr val="000000"/>
                </a:solidFill>
              </a:rPr>
              <a:t>한수공</a:t>
            </a:r>
            <a:r>
              <a:rPr lang="ko-KR" altLang="en-US" sz="1100" dirty="0" smtClean="0">
                <a:ln>
                  <a:solidFill>
                    <a:srgbClr val="000000"/>
                  </a:solidFill>
                </a:ln>
                <a:solidFill>
                  <a:srgbClr val="000000"/>
                </a:solidFill>
              </a:rPr>
              <a:t> 등</a:t>
            </a:r>
            <a:endParaRPr lang="ko-KR" altLang="en-US" sz="1100" dirty="0">
              <a:ln>
                <a:solidFill>
                  <a:srgbClr val="000000"/>
                </a:solidFill>
              </a:ln>
              <a:solidFill>
                <a:srgbClr val="000000"/>
              </a:solidFill>
            </a:endParaRPr>
          </a:p>
        </p:txBody>
      </p:sp>
      <p:sp>
        <p:nvSpPr>
          <p:cNvPr id="231" name="직사각형 230"/>
          <p:cNvSpPr/>
          <p:nvPr/>
        </p:nvSpPr>
        <p:spPr>
          <a:xfrm>
            <a:off x="1350721" y="2413608"/>
            <a:ext cx="1085858" cy="792000"/>
          </a:xfrm>
          <a:prstGeom prst="rect">
            <a:avLst/>
          </a:prstGeom>
          <a:ln>
            <a:noFill/>
          </a:ln>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ko-KR" altLang="en-US" sz="1100" dirty="0" smtClean="0">
                <a:ln>
                  <a:solidFill>
                    <a:srgbClr val="000000"/>
                  </a:solidFill>
                </a:ln>
                <a:solidFill>
                  <a:srgbClr val="000000"/>
                </a:solidFill>
              </a:rPr>
              <a:t>전력</a:t>
            </a:r>
            <a:r>
              <a:rPr lang="en-US" altLang="ko-KR" sz="1100" dirty="0" smtClean="0">
                <a:ln>
                  <a:solidFill>
                    <a:srgbClr val="000000"/>
                  </a:solidFill>
                </a:ln>
                <a:solidFill>
                  <a:srgbClr val="000000"/>
                </a:solidFill>
              </a:rPr>
              <a:t>/</a:t>
            </a:r>
            <a:r>
              <a:rPr lang="ko-KR" altLang="en-US" sz="1100" dirty="0" smtClean="0">
                <a:ln>
                  <a:solidFill>
                    <a:srgbClr val="000000"/>
                  </a:solidFill>
                </a:ln>
                <a:solidFill>
                  <a:srgbClr val="000000"/>
                </a:solidFill>
              </a:rPr>
              <a:t>수도 등 공공요금 할인</a:t>
            </a:r>
            <a:endParaRPr lang="ko-KR" altLang="en-US" sz="1100" dirty="0">
              <a:ln>
                <a:solidFill>
                  <a:srgbClr val="000000"/>
                </a:solidFill>
              </a:ln>
              <a:solidFill>
                <a:srgbClr val="000000"/>
              </a:solidFill>
            </a:endParaRPr>
          </a:p>
        </p:txBody>
      </p:sp>
      <p:sp>
        <p:nvSpPr>
          <p:cNvPr id="232" name="직사각형 231"/>
          <p:cNvSpPr/>
          <p:nvPr/>
        </p:nvSpPr>
        <p:spPr>
          <a:xfrm>
            <a:off x="388689" y="2413608"/>
            <a:ext cx="928694" cy="792000"/>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ko-KR" altLang="en-US" sz="1100" dirty="0" smtClean="0">
                <a:ln>
                  <a:solidFill>
                    <a:srgbClr val="FF0000"/>
                  </a:solidFill>
                </a:ln>
                <a:solidFill>
                  <a:srgbClr val="FF0000"/>
                </a:solidFill>
              </a:rPr>
              <a:t>지원이력</a:t>
            </a:r>
            <a:endParaRPr lang="en-US" altLang="ko-KR" sz="1100" dirty="0" smtClean="0">
              <a:ln>
                <a:solidFill>
                  <a:srgbClr val="FF0000"/>
                </a:solidFill>
              </a:ln>
              <a:solidFill>
                <a:srgbClr val="FF0000"/>
              </a:solidFill>
            </a:endParaRPr>
          </a:p>
          <a:p>
            <a:pPr algn="ctr"/>
            <a:r>
              <a:rPr lang="ko-KR" altLang="en-US" sz="1100" dirty="0" smtClean="0">
                <a:ln>
                  <a:solidFill>
                    <a:srgbClr val="FF0000"/>
                  </a:solidFill>
                </a:ln>
                <a:solidFill>
                  <a:srgbClr val="FF0000"/>
                </a:solidFill>
              </a:rPr>
              <a:t>미확인</a:t>
            </a:r>
            <a:endParaRPr lang="ko-KR" altLang="en-US" sz="1100" dirty="0">
              <a:ln>
                <a:solidFill>
                  <a:srgbClr val="FF0000"/>
                </a:solidFill>
              </a:ln>
              <a:solidFill>
                <a:srgbClr val="FF0000"/>
              </a:solidFill>
            </a:endParaRPr>
          </a:p>
        </p:txBody>
      </p:sp>
      <p:sp>
        <p:nvSpPr>
          <p:cNvPr id="233" name="직사각형 232"/>
          <p:cNvSpPr/>
          <p:nvPr/>
        </p:nvSpPr>
        <p:spPr>
          <a:xfrm>
            <a:off x="6762720" y="2391860"/>
            <a:ext cx="1085858" cy="792000"/>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ko-KR" altLang="en-US" sz="1100" dirty="0" smtClean="0">
                <a:ln>
                  <a:solidFill>
                    <a:srgbClr val="000000"/>
                  </a:solidFill>
                </a:ln>
                <a:solidFill>
                  <a:srgbClr val="000000"/>
                </a:solidFill>
              </a:rPr>
              <a:t>보증</a:t>
            </a:r>
            <a:r>
              <a:rPr lang="en-US" altLang="ko-KR" sz="1100" dirty="0" smtClean="0">
                <a:ln>
                  <a:solidFill>
                    <a:srgbClr val="000000"/>
                  </a:solidFill>
                </a:ln>
                <a:solidFill>
                  <a:srgbClr val="000000"/>
                </a:solidFill>
              </a:rPr>
              <a:t>, </a:t>
            </a:r>
            <a:r>
              <a:rPr lang="ko-KR" altLang="en-US" sz="1100" dirty="0" smtClean="0">
                <a:ln>
                  <a:solidFill>
                    <a:srgbClr val="000000"/>
                  </a:solidFill>
                </a:ln>
                <a:solidFill>
                  <a:srgbClr val="000000"/>
                </a:solidFill>
              </a:rPr>
              <a:t>대출</a:t>
            </a:r>
            <a:r>
              <a:rPr lang="en-US" altLang="ko-KR" sz="1100" dirty="0" smtClean="0">
                <a:ln>
                  <a:solidFill>
                    <a:srgbClr val="000000"/>
                  </a:solidFill>
                </a:ln>
                <a:solidFill>
                  <a:srgbClr val="000000"/>
                </a:solidFill>
              </a:rPr>
              <a:t>, </a:t>
            </a:r>
          </a:p>
          <a:p>
            <a:pPr algn="ctr"/>
            <a:r>
              <a:rPr lang="ko-KR" altLang="en-US" sz="1100" dirty="0" smtClean="0">
                <a:ln>
                  <a:solidFill>
                    <a:srgbClr val="000000"/>
                  </a:solidFill>
                </a:ln>
                <a:solidFill>
                  <a:srgbClr val="000000"/>
                </a:solidFill>
              </a:rPr>
              <a:t>보조금 등</a:t>
            </a:r>
            <a:endParaRPr lang="ko-KR" altLang="en-US" sz="1100" dirty="0">
              <a:ln>
                <a:solidFill>
                  <a:srgbClr val="000000"/>
                </a:solidFill>
              </a:ln>
              <a:solidFill>
                <a:srgbClr val="000000"/>
              </a:solidFill>
            </a:endParaRPr>
          </a:p>
        </p:txBody>
      </p:sp>
      <p:sp>
        <p:nvSpPr>
          <p:cNvPr id="234" name="직사각형 233"/>
          <p:cNvSpPr/>
          <p:nvPr/>
        </p:nvSpPr>
        <p:spPr>
          <a:xfrm>
            <a:off x="5106536" y="2319852"/>
            <a:ext cx="3816424" cy="936104"/>
          </a:xfrm>
          <a:prstGeom prst="rect">
            <a:avLst/>
          </a:prstGeom>
          <a:noFill/>
          <a:ln>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rgbClr val="FFFFFF"/>
              </a:solidFill>
            </a:endParaRPr>
          </a:p>
        </p:txBody>
      </p:sp>
      <p:sp>
        <p:nvSpPr>
          <p:cNvPr id="235" name="직사각형 234"/>
          <p:cNvSpPr/>
          <p:nvPr/>
        </p:nvSpPr>
        <p:spPr>
          <a:xfrm>
            <a:off x="5791006" y="5128252"/>
            <a:ext cx="2998800" cy="792000"/>
          </a:xfrm>
          <a:prstGeom prst="rect">
            <a:avLst/>
          </a:prstGeom>
          <a:ln>
            <a:noFill/>
          </a:ln>
          <a:effectLst/>
        </p:spPr>
        <p:style>
          <a:lnRef idx="1">
            <a:schemeClr val="dk1"/>
          </a:lnRef>
          <a:fillRef idx="2">
            <a:schemeClr val="dk1"/>
          </a:fillRef>
          <a:effectRef idx="1">
            <a:schemeClr val="dk1"/>
          </a:effectRef>
          <a:fontRef idx="minor">
            <a:schemeClr val="dk1"/>
          </a:fontRef>
        </p:style>
        <p:txBody>
          <a:bodyPr rtlCol="0" anchor="ctr"/>
          <a:lstStyle/>
          <a:p>
            <a:endParaRPr lang="ko-KR" altLang="en-US" sz="1100" dirty="0">
              <a:ln>
                <a:solidFill>
                  <a:srgbClr val="000000"/>
                </a:solidFill>
              </a:ln>
              <a:solidFill>
                <a:srgbClr val="000000"/>
              </a:solidFill>
            </a:endParaRPr>
          </a:p>
        </p:txBody>
      </p:sp>
      <p:sp>
        <p:nvSpPr>
          <p:cNvPr id="236" name="직사각형 235"/>
          <p:cNvSpPr/>
          <p:nvPr/>
        </p:nvSpPr>
        <p:spPr>
          <a:xfrm>
            <a:off x="5791006" y="5128252"/>
            <a:ext cx="2000264" cy="792000"/>
          </a:xfrm>
          <a:prstGeom prst="rect">
            <a:avLst/>
          </a:prstGeom>
          <a:ln>
            <a:noFill/>
          </a:ln>
          <a:effectLst/>
        </p:spPr>
        <p:style>
          <a:lnRef idx="1">
            <a:schemeClr val="accent5"/>
          </a:lnRef>
          <a:fillRef idx="2">
            <a:schemeClr val="accent5"/>
          </a:fillRef>
          <a:effectRef idx="1">
            <a:schemeClr val="accent5"/>
          </a:effectRef>
          <a:fontRef idx="minor">
            <a:schemeClr val="dk1"/>
          </a:fontRef>
        </p:style>
        <p:txBody>
          <a:bodyPr rtlCol="0" anchor="ctr"/>
          <a:lstStyle/>
          <a:p>
            <a:endParaRPr lang="ko-KR" altLang="en-US" sz="1100" dirty="0">
              <a:ln>
                <a:solidFill>
                  <a:srgbClr val="000000"/>
                </a:solidFill>
              </a:ln>
              <a:solidFill>
                <a:srgbClr val="000000"/>
              </a:solidFill>
            </a:endParaRPr>
          </a:p>
        </p:txBody>
      </p:sp>
      <p:sp>
        <p:nvSpPr>
          <p:cNvPr id="237" name="직사각형 236"/>
          <p:cNvSpPr/>
          <p:nvPr/>
        </p:nvSpPr>
        <p:spPr>
          <a:xfrm>
            <a:off x="5791006" y="5128252"/>
            <a:ext cx="928694" cy="792000"/>
          </a:xfrm>
          <a:prstGeom prst="rect">
            <a:avLst/>
          </a:prstGeom>
          <a:ln>
            <a:noFill/>
          </a:ln>
          <a:effectLst/>
        </p:spPr>
        <p:style>
          <a:lnRef idx="1">
            <a:schemeClr val="accent1"/>
          </a:lnRef>
          <a:fillRef idx="2">
            <a:schemeClr val="accent1"/>
          </a:fillRef>
          <a:effectRef idx="1">
            <a:schemeClr val="accent1"/>
          </a:effectRef>
          <a:fontRef idx="minor">
            <a:schemeClr val="dk1"/>
          </a:fontRef>
        </p:style>
        <p:txBody>
          <a:bodyPr rtlCol="0" anchor="ctr"/>
          <a:lstStyle/>
          <a:p>
            <a:endParaRPr lang="ko-KR" altLang="en-US" sz="1100" dirty="0">
              <a:ln>
                <a:solidFill>
                  <a:srgbClr val="000000"/>
                </a:solidFill>
              </a:ln>
              <a:solidFill>
                <a:srgbClr val="000000"/>
              </a:solidFill>
            </a:endParaRPr>
          </a:p>
        </p:txBody>
      </p:sp>
      <p:sp>
        <p:nvSpPr>
          <p:cNvPr id="238" name="직사각형 237"/>
          <p:cNvSpPr/>
          <p:nvPr/>
        </p:nvSpPr>
        <p:spPr>
          <a:xfrm>
            <a:off x="5862444" y="5128252"/>
            <a:ext cx="785818" cy="792000"/>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ko-KR" altLang="en-US" sz="1100" dirty="0" smtClean="0">
                <a:ln>
                  <a:solidFill>
                    <a:srgbClr val="000000"/>
                  </a:solidFill>
                </a:ln>
                <a:solidFill>
                  <a:srgbClr val="000000"/>
                </a:solidFill>
              </a:rPr>
              <a:t>국세청</a:t>
            </a:r>
            <a:r>
              <a:rPr lang="en-US" altLang="ko-KR" sz="1100" dirty="0" smtClean="0">
                <a:ln>
                  <a:solidFill>
                    <a:srgbClr val="000000"/>
                  </a:solidFill>
                </a:ln>
                <a:solidFill>
                  <a:srgbClr val="000000"/>
                </a:solidFill>
              </a:rPr>
              <a:t>, </a:t>
            </a:r>
            <a:r>
              <a:rPr lang="ko-KR" altLang="en-US" sz="1100" dirty="0" err="1" smtClean="0">
                <a:ln>
                  <a:solidFill>
                    <a:srgbClr val="000000"/>
                  </a:solidFill>
                </a:ln>
                <a:solidFill>
                  <a:srgbClr val="000000"/>
                </a:solidFill>
              </a:rPr>
              <a:t>기재부</a:t>
            </a:r>
            <a:r>
              <a:rPr lang="ko-KR" altLang="en-US" sz="1100" dirty="0" smtClean="0">
                <a:ln>
                  <a:solidFill>
                    <a:srgbClr val="000000"/>
                  </a:solidFill>
                </a:ln>
                <a:solidFill>
                  <a:srgbClr val="000000"/>
                </a:solidFill>
              </a:rPr>
              <a:t> 세제실</a:t>
            </a:r>
            <a:endParaRPr lang="ko-KR" altLang="en-US" sz="1100" dirty="0">
              <a:ln>
                <a:solidFill>
                  <a:srgbClr val="000000"/>
                </a:solidFill>
              </a:ln>
              <a:solidFill>
                <a:srgbClr val="000000"/>
              </a:solidFill>
            </a:endParaRPr>
          </a:p>
        </p:txBody>
      </p:sp>
      <p:sp>
        <p:nvSpPr>
          <p:cNvPr id="239" name="직사각형 238"/>
          <p:cNvSpPr/>
          <p:nvPr/>
        </p:nvSpPr>
        <p:spPr>
          <a:xfrm>
            <a:off x="5148064" y="5128252"/>
            <a:ext cx="642942" cy="792000"/>
          </a:xfrm>
          <a:prstGeom prst="rect">
            <a:avLst/>
          </a:prstGeom>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ko-KR" altLang="en-US" sz="1200" dirty="0" smtClean="0">
                <a:ln>
                  <a:solidFill>
                    <a:srgbClr val="FFFFFF"/>
                  </a:solidFill>
                </a:ln>
                <a:solidFill>
                  <a:srgbClr val="FFFFFF"/>
                </a:solidFill>
              </a:rPr>
              <a:t>조세</a:t>
            </a:r>
            <a:endParaRPr lang="en-US" altLang="ko-KR" sz="1200" dirty="0" smtClean="0">
              <a:ln>
                <a:solidFill>
                  <a:srgbClr val="FFFFFF"/>
                </a:solidFill>
              </a:ln>
              <a:solidFill>
                <a:srgbClr val="FFFFFF"/>
              </a:solidFill>
            </a:endParaRPr>
          </a:p>
          <a:p>
            <a:pPr algn="ctr"/>
            <a:r>
              <a:rPr lang="ko-KR" altLang="en-US" sz="1200" dirty="0" smtClean="0">
                <a:ln>
                  <a:solidFill>
                    <a:srgbClr val="FFFFFF"/>
                  </a:solidFill>
                </a:ln>
                <a:solidFill>
                  <a:srgbClr val="FFFFFF"/>
                </a:solidFill>
              </a:rPr>
              <a:t>감면</a:t>
            </a:r>
            <a:endParaRPr lang="ko-KR" altLang="en-US" sz="1200" dirty="0">
              <a:ln>
                <a:solidFill>
                  <a:srgbClr val="FFFFFF"/>
                </a:solidFill>
              </a:ln>
              <a:solidFill>
                <a:srgbClr val="FFFFFF"/>
              </a:solidFill>
            </a:endParaRPr>
          </a:p>
        </p:txBody>
      </p:sp>
      <p:cxnSp>
        <p:nvCxnSpPr>
          <p:cNvPr id="240" name="꺾인 연결선 239"/>
          <p:cNvCxnSpPr>
            <a:stCxn id="234" idx="3"/>
            <a:endCxn id="241" idx="3"/>
          </p:cNvCxnSpPr>
          <p:nvPr/>
        </p:nvCxnSpPr>
        <p:spPr>
          <a:xfrm flipH="1">
            <a:off x="8316416" y="2787904"/>
            <a:ext cx="606544" cy="738060"/>
          </a:xfrm>
          <a:prstGeom prst="bentConnector3">
            <a:avLst>
              <a:gd name="adj1" fmla="val -22613"/>
            </a:avLst>
          </a:prstGeom>
          <a:ln w="19050">
            <a:solidFill>
              <a:srgbClr val="FF0000"/>
            </a:solidFill>
            <a:prstDash val="sysDash"/>
            <a:tailEnd type="arrow"/>
          </a:ln>
        </p:spPr>
        <p:style>
          <a:lnRef idx="1">
            <a:schemeClr val="accent2"/>
          </a:lnRef>
          <a:fillRef idx="0">
            <a:schemeClr val="accent2"/>
          </a:fillRef>
          <a:effectRef idx="0">
            <a:schemeClr val="accent2"/>
          </a:effectRef>
          <a:fontRef idx="minor">
            <a:schemeClr val="tx1"/>
          </a:fontRef>
        </p:style>
      </p:cxnSp>
      <p:sp>
        <p:nvSpPr>
          <p:cNvPr id="241" name="직사각형 240"/>
          <p:cNvSpPr/>
          <p:nvPr/>
        </p:nvSpPr>
        <p:spPr>
          <a:xfrm>
            <a:off x="5990230" y="3327964"/>
            <a:ext cx="2326186" cy="396000"/>
          </a:xfrm>
          <a:prstGeom prst="rect">
            <a:avLst/>
          </a:prstGeom>
          <a:ln>
            <a:solidFill>
              <a:srgbClr val="FF0000"/>
            </a:solidFill>
            <a:prstDash val="sysDot"/>
          </a:ln>
        </p:spPr>
        <p:style>
          <a:lnRef idx="2">
            <a:schemeClr val="accent2"/>
          </a:lnRef>
          <a:fillRef idx="1">
            <a:schemeClr val="lt1"/>
          </a:fillRef>
          <a:effectRef idx="0">
            <a:schemeClr val="accent2"/>
          </a:effectRef>
          <a:fontRef idx="minor">
            <a:schemeClr val="dk1"/>
          </a:fontRef>
        </p:style>
        <p:txBody>
          <a:bodyPr rtlCol="0" anchor="ctr"/>
          <a:lstStyle/>
          <a:p>
            <a:pPr algn="ctr"/>
            <a:r>
              <a:rPr lang="ko-KR" altLang="en-US" sz="1100" dirty="0" smtClean="0">
                <a:ln>
                  <a:solidFill>
                    <a:srgbClr val="000000"/>
                  </a:solidFill>
                </a:ln>
                <a:solidFill>
                  <a:srgbClr val="000000"/>
                </a:solidFill>
              </a:rPr>
              <a:t>기존의 정책 취합 및 관리 범위</a:t>
            </a:r>
            <a:endParaRPr lang="ko-KR" altLang="en-US" sz="1100" dirty="0">
              <a:ln>
                <a:solidFill>
                  <a:srgbClr val="000000"/>
                </a:solidFill>
              </a:ln>
              <a:solidFill>
                <a:srgbClr val="000000"/>
              </a:solidFill>
            </a:endParaRPr>
          </a:p>
        </p:txBody>
      </p:sp>
      <p:sp>
        <p:nvSpPr>
          <p:cNvPr id="242" name="직사각형 241"/>
          <p:cNvSpPr/>
          <p:nvPr/>
        </p:nvSpPr>
        <p:spPr>
          <a:xfrm>
            <a:off x="7842840" y="2391860"/>
            <a:ext cx="1085858" cy="792000"/>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rtlCol="0" anchor="ctr"/>
          <a:lstStyle/>
          <a:p>
            <a:pPr algn="ctr"/>
            <a:endParaRPr lang="ko-KR" altLang="en-US" sz="1100" dirty="0">
              <a:ln>
                <a:solidFill>
                  <a:srgbClr val="000000"/>
                </a:solidFill>
              </a:ln>
              <a:solidFill>
                <a:srgbClr val="000000"/>
              </a:solidFill>
            </a:endParaRPr>
          </a:p>
        </p:txBody>
      </p:sp>
      <p:sp>
        <p:nvSpPr>
          <p:cNvPr id="243" name="직사각형 242"/>
          <p:cNvSpPr/>
          <p:nvPr/>
        </p:nvSpPr>
        <p:spPr>
          <a:xfrm>
            <a:off x="7812360" y="2213936"/>
            <a:ext cx="1085858" cy="792000"/>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en-US" altLang="ko-KR" sz="1100" dirty="0" smtClean="0">
                <a:ln>
                  <a:solidFill>
                    <a:srgbClr val="000000"/>
                  </a:solidFill>
                </a:ln>
                <a:solidFill>
                  <a:srgbClr val="000000"/>
                </a:solidFill>
              </a:rPr>
              <a:t>10.1</a:t>
            </a:r>
            <a:r>
              <a:rPr lang="ko-KR" altLang="en-US" sz="1100" dirty="0" smtClean="0">
                <a:ln>
                  <a:solidFill>
                    <a:srgbClr val="000000"/>
                  </a:solidFill>
                </a:ln>
                <a:solidFill>
                  <a:srgbClr val="000000"/>
                </a:solidFill>
              </a:rPr>
              <a:t>조원</a:t>
            </a:r>
            <a:endParaRPr lang="ko-KR" altLang="en-US" sz="1100" dirty="0">
              <a:ln>
                <a:solidFill>
                  <a:srgbClr val="000000"/>
                </a:solidFill>
              </a:ln>
              <a:solidFill>
                <a:srgbClr val="000000"/>
              </a:solidFill>
            </a:endParaRPr>
          </a:p>
        </p:txBody>
      </p:sp>
      <p:sp>
        <p:nvSpPr>
          <p:cNvPr id="244" name="직사각형 243"/>
          <p:cNvSpPr/>
          <p:nvPr/>
        </p:nvSpPr>
        <p:spPr>
          <a:xfrm>
            <a:off x="7842840" y="2607884"/>
            <a:ext cx="1085858" cy="792000"/>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altLang="ko-KR" sz="1100" dirty="0" smtClean="0">
                <a:ln>
                  <a:solidFill>
                    <a:srgbClr val="000000"/>
                  </a:solidFill>
                </a:ln>
                <a:solidFill>
                  <a:srgbClr val="000000"/>
                </a:solidFill>
              </a:rPr>
              <a:t>2.2</a:t>
            </a:r>
            <a:r>
              <a:rPr lang="ko-KR" altLang="en-US" sz="1100" dirty="0" smtClean="0">
                <a:ln>
                  <a:solidFill>
                    <a:srgbClr val="000000"/>
                  </a:solidFill>
                </a:ln>
                <a:solidFill>
                  <a:srgbClr val="000000"/>
                </a:solidFill>
              </a:rPr>
              <a:t>조원</a:t>
            </a:r>
            <a:endParaRPr lang="ko-KR" altLang="en-US" sz="1100" dirty="0">
              <a:ln>
                <a:solidFill>
                  <a:srgbClr val="000000"/>
                </a:solidFill>
              </a:ln>
              <a:solidFill>
                <a:srgbClr val="000000"/>
              </a:solidFill>
            </a:endParaRPr>
          </a:p>
        </p:txBody>
      </p:sp>
      <p:sp>
        <p:nvSpPr>
          <p:cNvPr id="245" name="직사각형 244"/>
          <p:cNvSpPr/>
          <p:nvPr/>
        </p:nvSpPr>
        <p:spPr>
          <a:xfrm>
            <a:off x="7194768" y="3760012"/>
            <a:ext cx="1085858" cy="792000"/>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ko-KR" altLang="en-US" sz="1100" dirty="0" smtClean="0">
                <a:ln>
                  <a:solidFill>
                    <a:srgbClr val="000000"/>
                  </a:solidFill>
                </a:ln>
                <a:solidFill>
                  <a:srgbClr val="000000"/>
                </a:solidFill>
              </a:rPr>
              <a:t>중소기업</a:t>
            </a:r>
            <a:endParaRPr lang="en-US" altLang="ko-KR" sz="1100" dirty="0" smtClean="0">
              <a:ln>
                <a:solidFill>
                  <a:srgbClr val="000000"/>
                </a:solidFill>
              </a:ln>
              <a:solidFill>
                <a:srgbClr val="000000"/>
              </a:solidFill>
            </a:endParaRPr>
          </a:p>
          <a:p>
            <a:pPr algn="ctr"/>
            <a:r>
              <a:rPr lang="ko-KR" altLang="en-US" sz="1100" dirty="0" smtClean="0">
                <a:ln>
                  <a:solidFill>
                    <a:srgbClr val="000000"/>
                  </a:solidFill>
                </a:ln>
                <a:solidFill>
                  <a:srgbClr val="000000"/>
                </a:solidFill>
              </a:rPr>
              <a:t>시장지원</a:t>
            </a:r>
            <a:endParaRPr lang="ko-KR" altLang="en-US" sz="1100" dirty="0">
              <a:ln>
                <a:solidFill>
                  <a:srgbClr val="000000"/>
                </a:solidFill>
              </a:ln>
              <a:solidFill>
                <a:srgbClr val="000000"/>
              </a:solidFill>
            </a:endParaRPr>
          </a:p>
        </p:txBody>
      </p:sp>
      <p:sp>
        <p:nvSpPr>
          <p:cNvPr id="246" name="직사각형 245"/>
          <p:cNvSpPr/>
          <p:nvPr/>
        </p:nvSpPr>
        <p:spPr>
          <a:xfrm>
            <a:off x="8172400" y="3760012"/>
            <a:ext cx="899592" cy="792000"/>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ko-KR" altLang="en-US" sz="1100" dirty="0" smtClean="0">
                <a:ln>
                  <a:solidFill>
                    <a:srgbClr val="000000"/>
                  </a:solidFill>
                </a:ln>
                <a:solidFill>
                  <a:srgbClr val="000000"/>
                </a:solidFill>
              </a:rPr>
              <a:t>시장규모 </a:t>
            </a:r>
            <a:endParaRPr lang="en-US" altLang="ko-KR" sz="1100" dirty="0" smtClean="0">
              <a:ln>
                <a:solidFill>
                  <a:srgbClr val="000000"/>
                </a:solidFill>
              </a:ln>
              <a:solidFill>
                <a:srgbClr val="000000"/>
              </a:solidFill>
            </a:endParaRPr>
          </a:p>
          <a:p>
            <a:pPr algn="ctr"/>
            <a:r>
              <a:rPr lang="en-US" altLang="ko-KR" sz="1100" dirty="0" smtClean="0">
                <a:ln>
                  <a:solidFill>
                    <a:srgbClr val="000000"/>
                  </a:solidFill>
                </a:ln>
                <a:solidFill>
                  <a:srgbClr val="000000"/>
                </a:solidFill>
              </a:rPr>
              <a:t>22</a:t>
            </a:r>
            <a:r>
              <a:rPr lang="ko-KR" altLang="en-US" sz="1100" dirty="0" smtClean="0">
                <a:ln>
                  <a:solidFill>
                    <a:srgbClr val="000000"/>
                  </a:solidFill>
                </a:ln>
                <a:solidFill>
                  <a:srgbClr val="000000"/>
                </a:solidFill>
              </a:rPr>
              <a:t>조 </a:t>
            </a:r>
            <a:endParaRPr lang="en-US" altLang="ko-KR" sz="1100" dirty="0" smtClean="0">
              <a:ln>
                <a:solidFill>
                  <a:srgbClr val="000000"/>
                </a:solidFill>
              </a:ln>
              <a:solidFill>
                <a:srgbClr val="000000"/>
              </a:solidFill>
            </a:endParaRPr>
          </a:p>
          <a:p>
            <a:pPr algn="ctr"/>
            <a:r>
              <a:rPr lang="en-US" altLang="ko-KR" sz="1100" dirty="0" smtClean="0">
                <a:ln>
                  <a:solidFill>
                    <a:srgbClr val="000000"/>
                  </a:solidFill>
                </a:ln>
                <a:solidFill>
                  <a:srgbClr val="000000"/>
                </a:solidFill>
              </a:rPr>
              <a:t>7,549</a:t>
            </a:r>
            <a:r>
              <a:rPr lang="ko-KR" altLang="en-US" sz="1100" dirty="0" err="1" smtClean="0">
                <a:ln>
                  <a:solidFill>
                    <a:srgbClr val="000000"/>
                  </a:solidFill>
                </a:ln>
                <a:solidFill>
                  <a:srgbClr val="000000"/>
                </a:solidFill>
              </a:rPr>
              <a:t>억원</a:t>
            </a:r>
            <a:endParaRPr lang="ko-KR" altLang="en-US" sz="1100" dirty="0">
              <a:ln>
                <a:solidFill>
                  <a:srgbClr val="000000"/>
                </a:solidFill>
              </a:ln>
              <a:solidFill>
                <a:srgbClr val="000000"/>
              </a:solidFill>
            </a:endParaRPr>
          </a:p>
        </p:txBody>
      </p:sp>
      <p:sp>
        <p:nvSpPr>
          <p:cNvPr id="247" name="직사각형 246"/>
          <p:cNvSpPr/>
          <p:nvPr/>
        </p:nvSpPr>
        <p:spPr>
          <a:xfrm>
            <a:off x="6732240" y="5128164"/>
            <a:ext cx="1085858" cy="792000"/>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ko-KR" altLang="en-US" sz="1100" dirty="0" smtClean="0">
                <a:ln>
                  <a:solidFill>
                    <a:srgbClr val="000000"/>
                  </a:solidFill>
                </a:ln>
                <a:solidFill>
                  <a:srgbClr val="000000"/>
                </a:solidFill>
              </a:rPr>
              <a:t>중소기업</a:t>
            </a:r>
            <a:endParaRPr lang="en-US" altLang="ko-KR" sz="1100" dirty="0" smtClean="0">
              <a:ln>
                <a:solidFill>
                  <a:srgbClr val="000000"/>
                </a:solidFill>
              </a:ln>
              <a:solidFill>
                <a:srgbClr val="000000"/>
              </a:solidFill>
            </a:endParaRPr>
          </a:p>
          <a:p>
            <a:pPr algn="ctr"/>
            <a:r>
              <a:rPr lang="ko-KR" altLang="en-US" sz="1100" dirty="0" smtClean="0">
                <a:ln>
                  <a:solidFill>
                    <a:srgbClr val="000000"/>
                  </a:solidFill>
                </a:ln>
                <a:solidFill>
                  <a:srgbClr val="000000"/>
                </a:solidFill>
              </a:rPr>
              <a:t>세제지원</a:t>
            </a:r>
            <a:endParaRPr lang="ko-KR" altLang="en-US" sz="1100" dirty="0">
              <a:ln>
                <a:solidFill>
                  <a:srgbClr val="000000"/>
                </a:solidFill>
              </a:ln>
              <a:solidFill>
                <a:srgbClr val="000000"/>
              </a:solidFill>
            </a:endParaRPr>
          </a:p>
        </p:txBody>
      </p:sp>
      <p:sp>
        <p:nvSpPr>
          <p:cNvPr id="248" name="직사각형 247"/>
          <p:cNvSpPr/>
          <p:nvPr/>
        </p:nvSpPr>
        <p:spPr>
          <a:xfrm>
            <a:off x="7846268" y="5128164"/>
            <a:ext cx="899592" cy="792000"/>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ko-KR" altLang="en-US" sz="1100" dirty="0" smtClean="0">
                <a:ln>
                  <a:solidFill>
                    <a:srgbClr val="FF0000"/>
                  </a:solidFill>
                </a:ln>
                <a:noFill/>
              </a:rPr>
              <a:t>지원이력</a:t>
            </a:r>
            <a:endParaRPr lang="en-US" altLang="ko-KR" sz="1100" dirty="0" smtClean="0">
              <a:ln>
                <a:solidFill>
                  <a:srgbClr val="FF0000"/>
                </a:solidFill>
              </a:ln>
              <a:noFill/>
            </a:endParaRPr>
          </a:p>
          <a:p>
            <a:pPr algn="ctr"/>
            <a:r>
              <a:rPr lang="ko-KR" altLang="en-US" sz="1100" dirty="0" err="1" smtClean="0">
                <a:ln>
                  <a:solidFill>
                    <a:srgbClr val="FF0000"/>
                  </a:solidFill>
                </a:ln>
                <a:noFill/>
              </a:rPr>
              <a:t>미연계</a:t>
            </a:r>
            <a:endParaRPr lang="ko-KR" altLang="en-US" sz="1100" dirty="0">
              <a:ln>
                <a:solidFill>
                  <a:srgbClr val="FF0000"/>
                </a:solidFill>
              </a:ln>
              <a:noFill/>
            </a:endParaRPr>
          </a:p>
        </p:txBody>
      </p:sp>
      <p:sp>
        <p:nvSpPr>
          <p:cNvPr id="249" name="직사각형 248"/>
          <p:cNvSpPr/>
          <p:nvPr/>
        </p:nvSpPr>
        <p:spPr>
          <a:xfrm>
            <a:off x="8820472" y="4120052"/>
            <a:ext cx="360040" cy="288032"/>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en-US" altLang="ko-KR" sz="1050" dirty="0" smtClean="0">
                <a:ln>
                  <a:solidFill>
                    <a:srgbClr val="000000"/>
                  </a:solidFill>
                </a:ln>
                <a:solidFill>
                  <a:srgbClr val="000000"/>
                </a:solidFill>
              </a:rPr>
              <a:t>2)</a:t>
            </a:r>
            <a:endParaRPr lang="ko-KR" altLang="en-US" sz="1050" dirty="0">
              <a:ln>
                <a:solidFill>
                  <a:srgbClr val="000000"/>
                </a:solidFill>
              </a:ln>
              <a:solidFill>
                <a:srgbClr val="000000"/>
              </a:solidFill>
            </a:endParaRPr>
          </a:p>
        </p:txBody>
      </p:sp>
      <p:sp>
        <p:nvSpPr>
          <p:cNvPr id="250" name="직사각형 249"/>
          <p:cNvSpPr/>
          <p:nvPr/>
        </p:nvSpPr>
        <p:spPr>
          <a:xfrm>
            <a:off x="179512" y="6208284"/>
            <a:ext cx="8568952" cy="288032"/>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r>
              <a:rPr lang="ko-KR" altLang="en-US" sz="800" dirty="0" smtClean="0">
                <a:solidFill>
                  <a:srgbClr val="000000"/>
                </a:solidFill>
                <a:latin typeface="휴먼모음T"/>
              </a:rPr>
              <a:t>각주</a:t>
            </a:r>
            <a:r>
              <a:rPr lang="en-US" altLang="ko-KR" sz="800" dirty="0" smtClean="0">
                <a:solidFill>
                  <a:srgbClr val="000000"/>
                </a:solidFill>
                <a:latin typeface="휴먼모음T"/>
              </a:rPr>
              <a:t>2) 2012</a:t>
            </a:r>
            <a:r>
              <a:rPr lang="ko-KR" altLang="en-US" sz="800" dirty="0" smtClean="0">
                <a:solidFill>
                  <a:srgbClr val="000000"/>
                </a:solidFill>
                <a:latin typeface="휴먼모음T"/>
              </a:rPr>
              <a:t>년 기준</a:t>
            </a:r>
            <a:r>
              <a:rPr lang="en-US" altLang="ko-KR" sz="800" dirty="0" smtClean="0">
                <a:solidFill>
                  <a:srgbClr val="000000"/>
                </a:solidFill>
                <a:latin typeface="휴먼모음T"/>
              </a:rPr>
              <a:t>. </a:t>
            </a:r>
            <a:r>
              <a:rPr lang="ko-KR" altLang="en-US" sz="800" dirty="0" smtClean="0">
                <a:solidFill>
                  <a:srgbClr val="000000"/>
                </a:solidFill>
                <a:latin typeface="휴먼모음T"/>
              </a:rPr>
              <a:t>조달청</a:t>
            </a:r>
            <a:r>
              <a:rPr lang="en-US" altLang="ko-KR" sz="800" dirty="0" smtClean="0">
                <a:solidFill>
                  <a:srgbClr val="000000"/>
                </a:solidFill>
                <a:latin typeface="휴먼모음T"/>
              </a:rPr>
              <a:t>(2013). </a:t>
            </a:r>
            <a:r>
              <a:rPr lang="ko-KR" altLang="en-US" sz="800" dirty="0" smtClean="0">
                <a:solidFill>
                  <a:srgbClr val="000000"/>
                </a:solidFill>
                <a:latin typeface="휴먼모음T"/>
              </a:rPr>
              <a:t>중소기업의 평균 영업이익률 </a:t>
            </a:r>
            <a:r>
              <a:rPr lang="en-US" altLang="ko-KR" sz="800" dirty="0" smtClean="0">
                <a:solidFill>
                  <a:srgbClr val="000000"/>
                </a:solidFill>
                <a:latin typeface="휴먼모음T"/>
              </a:rPr>
              <a:t>4.9%</a:t>
            </a:r>
            <a:r>
              <a:rPr lang="ko-KR" altLang="en-US" sz="800" dirty="0" smtClean="0">
                <a:solidFill>
                  <a:srgbClr val="000000"/>
                </a:solidFill>
                <a:latin typeface="휴먼모음T"/>
              </a:rPr>
              <a:t>를</a:t>
            </a:r>
            <a:r>
              <a:rPr lang="en-US" altLang="ko-KR" sz="800" dirty="0" smtClean="0">
                <a:solidFill>
                  <a:srgbClr val="000000"/>
                </a:solidFill>
                <a:latin typeface="휴먼모음T"/>
              </a:rPr>
              <a:t> </a:t>
            </a:r>
            <a:r>
              <a:rPr lang="ko-KR" altLang="en-US" sz="800" dirty="0" smtClean="0">
                <a:solidFill>
                  <a:srgbClr val="000000"/>
                </a:solidFill>
                <a:latin typeface="휴먼모음T"/>
              </a:rPr>
              <a:t>적용할 경우</a:t>
            </a:r>
            <a:r>
              <a:rPr lang="en-US" altLang="ko-KR" sz="800" dirty="0" smtClean="0">
                <a:solidFill>
                  <a:srgbClr val="000000"/>
                </a:solidFill>
                <a:latin typeface="휴먼모음T"/>
              </a:rPr>
              <a:t>,  </a:t>
            </a:r>
            <a:r>
              <a:rPr lang="ko-KR" altLang="en-US" sz="800" dirty="0" smtClean="0">
                <a:solidFill>
                  <a:srgbClr val="000000"/>
                </a:solidFill>
                <a:latin typeface="휴먼모음T"/>
              </a:rPr>
              <a:t>시장추가공급에 따른 영업이익의 증가는 약 </a:t>
            </a:r>
            <a:r>
              <a:rPr lang="en-US" altLang="ko-KR" sz="800" dirty="0" smtClean="0">
                <a:solidFill>
                  <a:srgbClr val="000000"/>
                </a:solidFill>
                <a:latin typeface="휴먼모음T"/>
              </a:rPr>
              <a:t>1.11</a:t>
            </a:r>
            <a:r>
              <a:rPr lang="ko-KR" altLang="en-US" sz="800" dirty="0" smtClean="0">
                <a:solidFill>
                  <a:srgbClr val="000000"/>
                </a:solidFill>
                <a:latin typeface="휴먼모음T"/>
              </a:rPr>
              <a:t>조원임</a:t>
            </a:r>
            <a:r>
              <a:rPr lang="en-US" altLang="ko-KR" sz="800" dirty="0" smtClean="0">
                <a:solidFill>
                  <a:srgbClr val="000000"/>
                </a:solidFill>
                <a:latin typeface="휴먼모음T"/>
              </a:rPr>
              <a:t>. </a:t>
            </a:r>
            <a:r>
              <a:rPr lang="ko-KR" altLang="en-US" sz="800" dirty="0" smtClean="0">
                <a:solidFill>
                  <a:srgbClr val="000000"/>
                </a:solidFill>
                <a:latin typeface="휴먼모음T"/>
              </a:rPr>
              <a:t>장우현</a:t>
            </a:r>
            <a:r>
              <a:rPr lang="en-US" altLang="ko-KR" sz="800" dirty="0" smtClean="0">
                <a:solidFill>
                  <a:srgbClr val="000000"/>
                </a:solidFill>
                <a:latin typeface="휴먼모음T"/>
              </a:rPr>
              <a:t>(2013) </a:t>
            </a:r>
            <a:endParaRPr lang="ko-KR" altLang="en-US" sz="800" dirty="0">
              <a:solidFill>
                <a:srgbClr val="000000"/>
              </a:solidFill>
              <a:latin typeface="휴먼모음T"/>
            </a:endParaRPr>
          </a:p>
        </p:txBody>
      </p:sp>
      <p:sp>
        <p:nvSpPr>
          <p:cNvPr id="251" name="직사각형 250"/>
          <p:cNvSpPr/>
          <p:nvPr/>
        </p:nvSpPr>
        <p:spPr>
          <a:xfrm>
            <a:off x="179512" y="6424308"/>
            <a:ext cx="8784976" cy="288032"/>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r>
              <a:rPr lang="ko-KR" altLang="en-US" sz="800" dirty="0" smtClean="0">
                <a:solidFill>
                  <a:srgbClr val="000000"/>
                </a:solidFill>
                <a:latin typeface="휴먼모음T"/>
              </a:rPr>
              <a:t>각주</a:t>
            </a:r>
            <a:r>
              <a:rPr lang="en-US" altLang="ko-KR" sz="800" dirty="0" smtClean="0">
                <a:solidFill>
                  <a:srgbClr val="000000"/>
                </a:solidFill>
                <a:latin typeface="휴먼모음T"/>
              </a:rPr>
              <a:t>3) 2012</a:t>
            </a:r>
            <a:r>
              <a:rPr lang="ko-KR" altLang="en-US" sz="800" dirty="0" smtClean="0">
                <a:solidFill>
                  <a:srgbClr val="000000"/>
                </a:solidFill>
                <a:latin typeface="휴먼모음T"/>
              </a:rPr>
              <a:t>년 중소기업의 법인세 공제감면세액은 </a:t>
            </a:r>
            <a:r>
              <a:rPr lang="en-US" altLang="ko-KR" sz="800" dirty="0" smtClean="0">
                <a:solidFill>
                  <a:srgbClr val="000000"/>
                </a:solidFill>
                <a:latin typeface="휴먼모음T"/>
              </a:rPr>
              <a:t>2</a:t>
            </a:r>
            <a:r>
              <a:rPr lang="ko-KR" altLang="en-US" sz="800" dirty="0" smtClean="0">
                <a:solidFill>
                  <a:srgbClr val="000000"/>
                </a:solidFill>
                <a:latin typeface="휴먼모음T"/>
              </a:rPr>
              <a:t>조 </a:t>
            </a:r>
            <a:r>
              <a:rPr lang="en-US" altLang="ko-KR" sz="800" dirty="0" smtClean="0">
                <a:solidFill>
                  <a:srgbClr val="000000"/>
                </a:solidFill>
                <a:latin typeface="휴먼모음T"/>
              </a:rPr>
              <a:t>3,855</a:t>
            </a:r>
            <a:r>
              <a:rPr lang="ko-KR" altLang="en-US" sz="800" dirty="0" err="1" smtClean="0">
                <a:solidFill>
                  <a:srgbClr val="000000"/>
                </a:solidFill>
                <a:latin typeface="휴먼모음T"/>
              </a:rPr>
              <a:t>억원</a:t>
            </a:r>
            <a:r>
              <a:rPr lang="en-US" altLang="ko-KR" sz="800" dirty="0" smtClean="0">
                <a:solidFill>
                  <a:srgbClr val="000000"/>
                </a:solidFill>
                <a:latin typeface="휴먼모음T"/>
              </a:rPr>
              <a:t>, </a:t>
            </a:r>
            <a:r>
              <a:rPr lang="ko-KR" altLang="en-US" sz="800" dirty="0" smtClean="0">
                <a:solidFill>
                  <a:srgbClr val="000000"/>
                </a:solidFill>
                <a:latin typeface="휴먼모음T"/>
              </a:rPr>
              <a:t>소득세 중소기업 </a:t>
            </a:r>
            <a:r>
              <a:rPr lang="ko-KR" altLang="en-US" sz="800" dirty="0" err="1" smtClean="0">
                <a:solidFill>
                  <a:srgbClr val="000000"/>
                </a:solidFill>
                <a:latin typeface="휴먼모음T"/>
              </a:rPr>
              <a:t>특별세액감면액은</a:t>
            </a:r>
            <a:r>
              <a:rPr lang="ko-KR" altLang="en-US" sz="800" dirty="0" smtClean="0">
                <a:solidFill>
                  <a:srgbClr val="000000"/>
                </a:solidFill>
                <a:latin typeface="휴먼모음T"/>
              </a:rPr>
              <a:t> </a:t>
            </a:r>
            <a:r>
              <a:rPr lang="en-US" altLang="ko-KR" sz="800" dirty="0" smtClean="0">
                <a:solidFill>
                  <a:srgbClr val="000000"/>
                </a:solidFill>
                <a:latin typeface="휴먼모음T"/>
              </a:rPr>
              <a:t>6,377</a:t>
            </a:r>
            <a:r>
              <a:rPr lang="ko-KR" altLang="en-US" sz="800" dirty="0" err="1" smtClean="0">
                <a:solidFill>
                  <a:srgbClr val="000000"/>
                </a:solidFill>
                <a:latin typeface="휴먼모음T"/>
              </a:rPr>
              <a:t>억원</a:t>
            </a:r>
            <a:r>
              <a:rPr lang="ko-KR" altLang="en-US" sz="800" dirty="0" smtClean="0">
                <a:solidFill>
                  <a:srgbClr val="000000"/>
                </a:solidFill>
                <a:latin typeface="휴먼모음T"/>
              </a:rPr>
              <a:t> 수준임</a:t>
            </a:r>
            <a:r>
              <a:rPr lang="en-US" altLang="ko-KR" sz="800" dirty="0" smtClean="0">
                <a:solidFill>
                  <a:srgbClr val="000000"/>
                </a:solidFill>
                <a:latin typeface="휴먼모음T"/>
              </a:rPr>
              <a:t>. </a:t>
            </a:r>
            <a:r>
              <a:rPr lang="ko-KR" altLang="en-US" sz="800" dirty="0" smtClean="0">
                <a:solidFill>
                  <a:srgbClr val="000000"/>
                </a:solidFill>
                <a:latin typeface="휴먼모음T"/>
              </a:rPr>
              <a:t>국세청</a:t>
            </a:r>
            <a:r>
              <a:rPr lang="en-US" altLang="ko-KR" sz="800" dirty="0" smtClean="0">
                <a:solidFill>
                  <a:srgbClr val="000000"/>
                </a:solidFill>
                <a:latin typeface="휴먼모음T"/>
              </a:rPr>
              <a:t>(2013)</a:t>
            </a:r>
            <a:r>
              <a:rPr lang="ko-KR" altLang="en-US" sz="800" dirty="0" smtClean="0">
                <a:solidFill>
                  <a:srgbClr val="000000"/>
                </a:solidFill>
                <a:latin typeface="휴먼모음T"/>
              </a:rPr>
              <a:t> </a:t>
            </a:r>
            <a:r>
              <a:rPr lang="en-US" altLang="ko-KR" sz="800" dirty="0" smtClean="0">
                <a:solidFill>
                  <a:srgbClr val="000000"/>
                </a:solidFill>
                <a:latin typeface="휴먼모음T"/>
              </a:rPr>
              <a:t> </a:t>
            </a:r>
            <a:endParaRPr lang="ko-KR" altLang="en-US" sz="800" dirty="0">
              <a:solidFill>
                <a:srgbClr val="000000"/>
              </a:solidFill>
              <a:latin typeface="휴먼모음T"/>
            </a:endParaRPr>
          </a:p>
        </p:txBody>
      </p:sp>
      <p:sp>
        <p:nvSpPr>
          <p:cNvPr id="252" name="직사각형 251"/>
          <p:cNvSpPr/>
          <p:nvPr/>
        </p:nvSpPr>
        <p:spPr>
          <a:xfrm>
            <a:off x="8058864" y="3255956"/>
            <a:ext cx="360040" cy="288032"/>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altLang="ko-KR" sz="1050" dirty="0" smtClean="0">
                <a:ln>
                  <a:solidFill>
                    <a:srgbClr val="000000"/>
                  </a:solidFill>
                </a:ln>
                <a:solidFill>
                  <a:srgbClr val="000000"/>
                </a:solidFill>
              </a:rPr>
              <a:t>1)</a:t>
            </a:r>
            <a:endParaRPr lang="ko-KR" altLang="en-US" sz="1050" dirty="0">
              <a:ln>
                <a:solidFill>
                  <a:srgbClr val="000000"/>
                </a:solidFill>
              </a:ln>
              <a:solidFill>
                <a:srgbClr val="000000"/>
              </a:solidFill>
            </a:endParaRPr>
          </a:p>
        </p:txBody>
      </p:sp>
      <p:sp>
        <p:nvSpPr>
          <p:cNvPr id="253" name="직사각형 252"/>
          <p:cNvSpPr/>
          <p:nvPr/>
        </p:nvSpPr>
        <p:spPr>
          <a:xfrm>
            <a:off x="8388424" y="5128164"/>
            <a:ext cx="360040" cy="288032"/>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en-US" altLang="ko-KR" sz="1050" dirty="0" smtClean="0">
                <a:ln>
                  <a:solidFill>
                    <a:srgbClr val="000000"/>
                  </a:solidFill>
                </a:ln>
                <a:solidFill>
                  <a:srgbClr val="000000"/>
                </a:solidFill>
              </a:rPr>
              <a:t>3)</a:t>
            </a:r>
            <a:endParaRPr lang="ko-KR" altLang="en-US" sz="1050" dirty="0">
              <a:ln>
                <a:solidFill>
                  <a:srgbClr val="000000"/>
                </a:solidFill>
              </a:ln>
              <a:solidFill>
                <a:srgbClr val="000000"/>
              </a:solidFill>
            </a:endParaRPr>
          </a:p>
        </p:txBody>
      </p:sp>
      <p:sp>
        <p:nvSpPr>
          <p:cNvPr id="254" name="직사각형 253"/>
          <p:cNvSpPr/>
          <p:nvPr/>
        </p:nvSpPr>
        <p:spPr>
          <a:xfrm>
            <a:off x="179512" y="5992260"/>
            <a:ext cx="8568952" cy="288032"/>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rtlCol="0" anchor="ctr"/>
          <a:lstStyle/>
          <a:p>
            <a:r>
              <a:rPr lang="ko-KR" altLang="en-US" sz="800" dirty="0" smtClean="0">
                <a:solidFill>
                  <a:srgbClr val="000000"/>
                </a:solidFill>
                <a:latin typeface="휴먼모음T"/>
              </a:rPr>
              <a:t>각주</a:t>
            </a:r>
            <a:r>
              <a:rPr lang="en-US" altLang="ko-KR" sz="800" dirty="0" smtClean="0">
                <a:solidFill>
                  <a:srgbClr val="000000"/>
                </a:solidFill>
                <a:latin typeface="휴먼모음T"/>
              </a:rPr>
              <a:t>1) 2012</a:t>
            </a:r>
            <a:r>
              <a:rPr lang="ko-KR" altLang="en-US" sz="800" dirty="0" smtClean="0">
                <a:solidFill>
                  <a:srgbClr val="000000"/>
                </a:solidFill>
                <a:latin typeface="휴먼모음T"/>
              </a:rPr>
              <a:t>년 기준</a:t>
            </a:r>
            <a:r>
              <a:rPr lang="en-US" altLang="ko-KR" sz="800" dirty="0" smtClean="0">
                <a:solidFill>
                  <a:srgbClr val="000000"/>
                </a:solidFill>
                <a:latin typeface="휴먼모음T"/>
              </a:rPr>
              <a:t>. </a:t>
            </a:r>
            <a:r>
              <a:rPr lang="ko-KR" altLang="en-US" sz="800" dirty="0" smtClean="0">
                <a:solidFill>
                  <a:srgbClr val="000000"/>
                </a:solidFill>
                <a:latin typeface="휴먼모음T"/>
              </a:rPr>
              <a:t>중소기업청</a:t>
            </a:r>
            <a:r>
              <a:rPr lang="en-US" altLang="ko-KR" sz="800" dirty="0" smtClean="0">
                <a:solidFill>
                  <a:srgbClr val="000000"/>
                </a:solidFill>
                <a:latin typeface="휴먼모음T"/>
              </a:rPr>
              <a:t>(2013). </a:t>
            </a:r>
            <a:r>
              <a:rPr lang="ko-KR" altLang="en-US" sz="800" dirty="0" smtClean="0">
                <a:solidFill>
                  <a:srgbClr val="000000"/>
                </a:solidFill>
                <a:latin typeface="휴먼모음T"/>
              </a:rPr>
              <a:t>실제  </a:t>
            </a:r>
            <a:r>
              <a:rPr lang="en-US" altLang="ko-KR" sz="800" dirty="0" smtClean="0">
                <a:solidFill>
                  <a:srgbClr val="000000"/>
                </a:solidFill>
                <a:latin typeface="휴먼모음T"/>
              </a:rPr>
              <a:t>2012</a:t>
            </a:r>
            <a:r>
              <a:rPr lang="ko-KR" altLang="en-US" sz="800" dirty="0" smtClean="0">
                <a:solidFill>
                  <a:srgbClr val="000000"/>
                </a:solidFill>
                <a:latin typeface="휴먼모음T"/>
              </a:rPr>
              <a:t>년 예산 지출액만 취합하여 기존 보증잔액의 지원효과나 한국은행의 총액한도대출의 효과 등은 제외되어 있음 </a:t>
            </a:r>
            <a:r>
              <a:rPr lang="en-US" altLang="ko-KR" sz="800" dirty="0" smtClean="0">
                <a:solidFill>
                  <a:srgbClr val="000000"/>
                </a:solidFill>
                <a:latin typeface="휴먼모음T"/>
              </a:rPr>
              <a:t> </a:t>
            </a:r>
            <a:endParaRPr lang="ko-KR" altLang="en-US" sz="800" dirty="0">
              <a:solidFill>
                <a:srgbClr val="000000"/>
              </a:solidFill>
              <a:latin typeface="휴먼모음T"/>
            </a:endParaRPr>
          </a:p>
        </p:txBody>
      </p:sp>
      <p:sp>
        <p:nvSpPr>
          <p:cNvPr id="255" name="직사각형 254"/>
          <p:cNvSpPr/>
          <p:nvPr/>
        </p:nvSpPr>
        <p:spPr>
          <a:xfrm>
            <a:off x="467544" y="1249596"/>
            <a:ext cx="8286750" cy="584775"/>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dirty="0" smtClean="0">
                <a:solidFill>
                  <a:schemeClr val="tx1"/>
                </a:solidFill>
                <a:latin typeface="휴먼모음T" panose="02030504000101010101" pitchFamily="18" charset="-127"/>
                <a:ea typeface="휴먼모음T" panose="02030504000101010101" pitchFamily="18" charset="-127"/>
              </a:rPr>
              <a:t>중소기업 대상 정책은 다양한 정책수단을 통해 집행되고 있으나</a:t>
            </a:r>
            <a:r>
              <a:rPr lang="en-US" altLang="ko-KR" sz="1600" dirty="0" smtClean="0">
                <a:solidFill>
                  <a:schemeClr val="tx1"/>
                </a:solidFill>
                <a:latin typeface="휴먼모음T" panose="02030504000101010101" pitchFamily="18" charset="-127"/>
                <a:ea typeface="휴먼모음T" panose="02030504000101010101" pitchFamily="18" charset="-127"/>
              </a:rPr>
              <a:t>,</a:t>
            </a:r>
            <a:r>
              <a:rPr lang="ko-KR" altLang="en-US" sz="1600" dirty="0" smtClean="0">
                <a:solidFill>
                  <a:schemeClr val="tx1"/>
                </a:solidFill>
                <a:latin typeface="휴먼모음T" panose="02030504000101010101" pitchFamily="18" charset="-127"/>
                <a:ea typeface="휴먼모음T" panose="02030504000101010101" pitchFamily="18" charset="-127"/>
              </a:rPr>
              <a:t> </a:t>
            </a:r>
            <a:endParaRPr lang="en-US" altLang="ko-KR" sz="1600" dirty="0" smtClean="0">
              <a:solidFill>
                <a:schemeClr val="tx1"/>
              </a:solidFill>
              <a:latin typeface="휴먼모음T" panose="02030504000101010101" pitchFamily="18" charset="-127"/>
              <a:ea typeface="휴먼모음T" panose="02030504000101010101" pitchFamily="18" charset="-127"/>
            </a:endParaRPr>
          </a:p>
          <a:p>
            <a:pPr algn="ctr"/>
            <a:r>
              <a:rPr lang="ko-KR" altLang="en-US" sz="1600" dirty="0" smtClean="0">
                <a:solidFill>
                  <a:schemeClr val="tx1"/>
                </a:solidFill>
                <a:latin typeface="휴먼모음T" panose="02030504000101010101" pitchFamily="18" charset="-127"/>
                <a:ea typeface="휴먼모음T" panose="02030504000101010101" pitchFamily="18" charset="-127"/>
              </a:rPr>
              <a:t>주무부처인 중소기업청이 취합 및 관리하는 범위는 예산사업 중심 </a:t>
            </a:r>
            <a:endParaRPr lang="ko-KR" altLang="en-US" sz="1600" dirty="0">
              <a:solidFill>
                <a:schemeClr val="tx1"/>
              </a:solidFill>
              <a:latin typeface="휴먼모음T" panose="02030504000101010101" pitchFamily="18" charset="-127"/>
              <a:ea typeface="휴먼모음T" panose="02030504000101010101" pitchFamily="18" charset="-127"/>
            </a:endParaRPr>
          </a:p>
        </p:txBody>
      </p:sp>
      <p:sp>
        <p:nvSpPr>
          <p:cNvPr id="256" name="Slide Number Placeholder 3"/>
          <p:cNvSpPr>
            <a:spLocks noGrp="1"/>
          </p:cNvSpPr>
          <p:nvPr>
            <p:ph type="sldNum" sz="quarter" idx="12"/>
          </p:nvPr>
        </p:nvSpPr>
        <p:spPr>
          <a:xfrm>
            <a:off x="7380312" y="6453336"/>
            <a:ext cx="1763688" cy="268139"/>
          </a:xfrm>
          <a:solidFill>
            <a:srgbClr val="002060"/>
          </a:solidFill>
        </p:spPr>
        <p:txBody>
          <a:bodyPr/>
          <a:lstStyle/>
          <a:p>
            <a:pPr>
              <a:defRPr/>
            </a:pPr>
            <a:fld id="{0F44D48D-D7FC-4BF8-80E9-F488B0750D02}" type="slidenum">
              <a:rPr lang="en-US" altLang="en-US" smtClean="0">
                <a:ln>
                  <a:solidFill>
                    <a:schemeClr val="bg1"/>
                  </a:solidFill>
                </a:ln>
                <a:solidFill>
                  <a:schemeClr val="bg1"/>
                </a:solidFill>
              </a:rPr>
              <a:pPr>
                <a:defRPr/>
              </a:pPr>
              <a:t>21</a:t>
            </a:fld>
            <a:endParaRPr lang="en-US" altLang="en-US" dirty="0">
              <a:ln>
                <a:solidFill>
                  <a:schemeClr val="bg1"/>
                </a:solidFill>
              </a:ln>
              <a:solidFill>
                <a:schemeClr val="bg1"/>
              </a:solidFill>
            </a:endParaRPr>
          </a:p>
        </p:txBody>
      </p:sp>
    </p:spTree>
    <p:extLst>
      <p:ext uri="{BB962C8B-B14F-4D97-AF65-F5344CB8AC3E}">
        <p14:creationId xmlns:p14="http://schemas.microsoft.com/office/powerpoint/2010/main" val="7473359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Object 22" hidden="1"/>
          <p:cNvGraphicFramePr>
            <a:graphicFrameLocks noChangeAspect="1"/>
          </p:cNvGraphicFramePr>
          <p:nvPr>
            <p:custDataLst>
              <p:tags r:id="rId2"/>
            </p:custDataLst>
            <p:extLst>
              <p:ext uri="{D42A27DB-BD31-4B8C-83A1-F6EECF244321}">
                <p14:modId xmlns:p14="http://schemas.microsoft.com/office/powerpoint/2010/main" val="2391234098"/>
              </p:ext>
            </p:extLst>
          </p:nvPr>
        </p:nvGraphicFramePr>
        <p:xfrm>
          <a:off x="1466" y="1589"/>
          <a:ext cx="1465" cy="1587"/>
        </p:xfrm>
        <a:graphic>
          <a:graphicData uri="http://schemas.openxmlformats.org/presentationml/2006/ole">
            <mc:AlternateContent xmlns:mc="http://schemas.openxmlformats.org/markup-compatibility/2006">
              <mc:Choice xmlns:v="urn:schemas-microsoft-com:vml" Requires="v">
                <p:oleObj spid="_x0000_s1052" name="think-cell Slide" r:id="rId5" imgW="360" imgH="360" progId="">
                  <p:embed/>
                </p:oleObj>
              </mc:Choice>
              <mc:Fallback>
                <p:oleObj name="think-cell Slide" r:id="rId5" imgW="360" imgH="360" progId="">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66" y="1589"/>
                        <a:ext cx="1465"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20" name="직선 연결선 19"/>
          <p:cNvCxnSpPr/>
          <p:nvPr/>
        </p:nvCxnSpPr>
        <p:spPr>
          <a:xfrm>
            <a:off x="0" y="800308"/>
            <a:ext cx="9144000" cy="0"/>
          </a:xfrm>
          <a:prstGeom prst="line">
            <a:avLst/>
          </a:prstGeom>
          <a:ln w="19050">
            <a:solidFill>
              <a:srgbClr val="002060"/>
            </a:solidFill>
          </a:ln>
        </p:spPr>
        <p:style>
          <a:lnRef idx="1">
            <a:schemeClr val="accent1"/>
          </a:lnRef>
          <a:fillRef idx="0">
            <a:schemeClr val="accent1"/>
          </a:fillRef>
          <a:effectRef idx="0">
            <a:schemeClr val="accent1"/>
          </a:effectRef>
          <a:fontRef idx="minor">
            <a:schemeClr val="tx1"/>
          </a:fontRef>
        </p:style>
      </p:cxnSp>
      <p:sp>
        <p:nvSpPr>
          <p:cNvPr id="21" name="Rectangle 2"/>
          <p:cNvSpPr txBox="1">
            <a:spLocks noChangeArrowheads="1"/>
          </p:cNvSpPr>
          <p:nvPr/>
        </p:nvSpPr>
        <p:spPr>
          <a:xfrm>
            <a:off x="323527" y="188640"/>
            <a:ext cx="8490802" cy="563562"/>
          </a:xfrm>
          <a:prstGeom prst="rect">
            <a:avLst/>
          </a:prstGeom>
        </p:spPr>
        <p:txBody>
          <a:bodyPr>
            <a:normAutofit/>
          </a:bodyPr>
          <a:lstStyle/>
          <a:p>
            <a:pPr lvl="0" latinLnBrk="0">
              <a:defRPr/>
            </a:pPr>
            <a:r>
              <a:rPr lang="ko-KR" altLang="en-US" sz="2800" b="1" spc="-150" dirty="0" smtClean="0">
                <a:ln w="0">
                  <a:noFill/>
                </a:ln>
                <a:solidFill>
                  <a:schemeClr val="tx1">
                    <a:lumMod val="85000"/>
                    <a:lumOff val="15000"/>
                  </a:schemeClr>
                </a:solidFill>
                <a:latin typeface="나눔고딕 ExtraBold" pitchFamily="50" charset="-127"/>
                <a:ea typeface="나눔고딕 ExtraBold" pitchFamily="50" charset="-127"/>
              </a:rPr>
              <a:t>중소 기업 정책의 문제점</a:t>
            </a:r>
            <a:endParaRPr lang="en-US" altLang="ko-KR" sz="2800" b="1" spc="-150" dirty="0" smtClean="0">
              <a:ln w="0">
                <a:noFill/>
              </a:ln>
              <a:solidFill>
                <a:schemeClr val="tx1">
                  <a:lumMod val="85000"/>
                  <a:lumOff val="15000"/>
                </a:schemeClr>
              </a:solidFill>
              <a:latin typeface="나눔고딕 ExtraBold" pitchFamily="50" charset="-127"/>
              <a:ea typeface="나눔고딕 ExtraBold" pitchFamily="50" charset="-127"/>
            </a:endParaRPr>
          </a:p>
        </p:txBody>
      </p:sp>
      <p:grpSp>
        <p:nvGrpSpPr>
          <p:cNvPr id="28" name="그룹 177"/>
          <p:cNvGrpSpPr/>
          <p:nvPr/>
        </p:nvGrpSpPr>
        <p:grpSpPr>
          <a:xfrm flipH="1" flipV="1">
            <a:off x="2911526" y="870046"/>
            <a:ext cx="6049048" cy="5940000"/>
            <a:chOff x="311652" y="870046"/>
            <a:chExt cx="6049048" cy="5940000"/>
          </a:xfrm>
          <a:solidFill>
            <a:srgbClr val="0066CC">
              <a:alpha val="14902"/>
            </a:srgbClr>
          </a:solidFill>
        </p:grpSpPr>
        <p:sp>
          <p:nvSpPr>
            <p:cNvPr id="81" name="직사각형 80"/>
            <p:cNvSpPr/>
            <p:nvPr/>
          </p:nvSpPr>
          <p:spPr>
            <a:xfrm flipV="1">
              <a:off x="311652" y="870046"/>
              <a:ext cx="2592289" cy="594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82" name="직각 삼각형 81"/>
            <p:cNvSpPr/>
            <p:nvPr/>
          </p:nvSpPr>
          <p:spPr>
            <a:xfrm flipV="1">
              <a:off x="2904700" y="870046"/>
              <a:ext cx="3456000" cy="5940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grpSp>
        <p:nvGrpSpPr>
          <p:cNvPr id="29" name="그룹 176"/>
          <p:cNvGrpSpPr/>
          <p:nvPr/>
        </p:nvGrpSpPr>
        <p:grpSpPr>
          <a:xfrm>
            <a:off x="192902" y="870046"/>
            <a:ext cx="6049048" cy="5940000"/>
            <a:chOff x="311652" y="870046"/>
            <a:chExt cx="6049048" cy="5940000"/>
          </a:xfrm>
          <a:solidFill>
            <a:srgbClr val="FF0000">
              <a:alpha val="14118"/>
            </a:srgbClr>
          </a:solidFill>
        </p:grpSpPr>
        <p:sp>
          <p:nvSpPr>
            <p:cNvPr id="79" name="직사각형 78"/>
            <p:cNvSpPr/>
            <p:nvPr/>
          </p:nvSpPr>
          <p:spPr>
            <a:xfrm flipV="1">
              <a:off x="311652" y="870046"/>
              <a:ext cx="2592289" cy="594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0" name="직각 삼각형 79"/>
            <p:cNvSpPr/>
            <p:nvPr/>
          </p:nvSpPr>
          <p:spPr>
            <a:xfrm flipV="1">
              <a:off x="2904700" y="870046"/>
              <a:ext cx="3456000" cy="5940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30" name="타원 29"/>
          <p:cNvSpPr>
            <a:spLocks noChangeAspect="1"/>
          </p:cNvSpPr>
          <p:nvPr/>
        </p:nvSpPr>
        <p:spPr>
          <a:xfrm>
            <a:off x="1710324" y="945368"/>
            <a:ext cx="5796000" cy="5796000"/>
          </a:xfrm>
          <a:prstGeom prst="ellipse">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cxnSp>
        <p:nvCxnSpPr>
          <p:cNvPr id="31" name="직선 연결선 30"/>
          <p:cNvCxnSpPr/>
          <p:nvPr/>
        </p:nvCxnSpPr>
        <p:spPr>
          <a:xfrm>
            <a:off x="0" y="800308"/>
            <a:ext cx="9144000" cy="0"/>
          </a:xfrm>
          <a:prstGeom prst="line">
            <a:avLst/>
          </a:prstGeom>
          <a:ln w="19050">
            <a:solidFill>
              <a:srgbClr val="002060"/>
            </a:solidFill>
          </a:ln>
        </p:spPr>
        <p:style>
          <a:lnRef idx="1">
            <a:schemeClr val="accent1"/>
          </a:lnRef>
          <a:fillRef idx="0">
            <a:schemeClr val="accent1"/>
          </a:fillRef>
          <a:effectRef idx="0">
            <a:schemeClr val="accent1"/>
          </a:effectRef>
          <a:fontRef idx="minor">
            <a:schemeClr val="tx1"/>
          </a:fontRef>
        </p:style>
      </p:cxnSp>
      <p:sp>
        <p:nvSpPr>
          <p:cNvPr id="36" name="도넛 35"/>
          <p:cNvSpPr>
            <a:spLocks noChangeAspect="1"/>
          </p:cNvSpPr>
          <p:nvPr/>
        </p:nvSpPr>
        <p:spPr>
          <a:xfrm>
            <a:off x="1716828" y="957111"/>
            <a:ext cx="5760000" cy="5760000"/>
          </a:xfrm>
          <a:prstGeom prst="donut">
            <a:avLst>
              <a:gd name="adj" fmla="val 22019"/>
            </a:avLst>
          </a:prstGeom>
          <a:ln w="38100">
            <a:solidFill>
              <a:schemeClr val="bg1"/>
            </a:solid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ko-KR" altLang="en-US">
              <a:solidFill>
                <a:schemeClr val="tx1"/>
              </a:solidFill>
            </a:endParaRPr>
          </a:p>
        </p:txBody>
      </p:sp>
      <p:sp>
        <p:nvSpPr>
          <p:cNvPr id="43" name="직사각형 42"/>
          <p:cNvSpPr/>
          <p:nvPr/>
        </p:nvSpPr>
        <p:spPr>
          <a:xfrm>
            <a:off x="3635896" y="1063108"/>
            <a:ext cx="1925414" cy="5555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600" b="1" dirty="0" smtClean="0">
                <a:solidFill>
                  <a:schemeClr val="bg1"/>
                </a:solidFill>
              </a:rPr>
              <a:t>정책분류체계 </a:t>
            </a:r>
            <a:endParaRPr lang="en-US" altLang="ko-KR" sz="1600" b="1" dirty="0" smtClean="0">
              <a:solidFill>
                <a:schemeClr val="bg1"/>
              </a:solidFill>
            </a:endParaRPr>
          </a:p>
          <a:p>
            <a:pPr algn="ctr"/>
            <a:r>
              <a:rPr lang="ko-KR" altLang="en-US" sz="1600" b="1" dirty="0" smtClean="0">
                <a:solidFill>
                  <a:schemeClr val="bg1"/>
                </a:solidFill>
              </a:rPr>
              <a:t>미흡</a:t>
            </a:r>
            <a:endParaRPr lang="ko-KR" altLang="en-US" sz="1600" b="1" dirty="0">
              <a:solidFill>
                <a:schemeClr val="bg1"/>
              </a:solidFill>
            </a:endParaRPr>
          </a:p>
        </p:txBody>
      </p:sp>
      <p:sp>
        <p:nvSpPr>
          <p:cNvPr id="44" name="직사각형 43"/>
          <p:cNvSpPr/>
          <p:nvPr/>
        </p:nvSpPr>
        <p:spPr>
          <a:xfrm>
            <a:off x="2031581" y="2297351"/>
            <a:ext cx="1507220" cy="5555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600" b="1" dirty="0" smtClean="0">
                <a:solidFill>
                  <a:schemeClr val="bg1"/>
                </a:solidFill>
                <a:latin typeface="+mn-ea"/>
              </a:rPr>
              <a:t>정책관리체계 미흡</a:t>
            </a:r>
            <a:endParaRPr lang="ko-KR" altLang="en-US" sz="1600" b="1" dirty="0">
              <a:solidFill>
                <a:schemeClr val="bg1"/>
              </a:solidFill>
              <a:latin typeface="+mn-ea"/>
            </a:endParaRPr>
          </a:p>
        </p:txBody>
      </p:sp>
      <p:sp>
        <p:nvSpPr>
          <p:cNvPr id="49" name="직사각형 48"/>
          <p:cNvSpPr/>
          <p:nvPr/>
        </p:nvSpPr>
        <p:spPr>
          <a:xfrm>
            <a:off x="1840644" y="4365104"/>
            <a:ext cx="1507220" cy="5555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600" b="1" dirty="0" smtClean="0">
                <a:solidFill>
                  <a:schemeClr val="bg1"/>
                </a:solidFill>
                <a:latin typeface="+mn-ea"/>
              </a:rPr>
              <a:t>정책평가와 </a:t>
            </a:r>
            <a:endParaRPr lang="en-US" altLang="ko-KR" sz="1600" b="1" dirty="0" smtClean="0">
              <a:solidFill>
                <a:schemeClr val="bg1"/>
              </a:solidFill>
              <a:latin typeface="+mn-ea"/>
            </a:endParaRPr>
          </a:p>
          <a:p>
            <a:pPr algn="ctr"/>
            <a:r>
              <a:rPr lang="ko-KR" altLang="en-US" sz="1600" b="1" dirty="0" err="1" smtClean="0">
                <a:solidFill>
                  <a:schemeClr val="bg1"/>
                </a:solidFill>
                <a:latin typeface="+mn-ea"/>
              </a:rPr>
              <a:t>환류체계</a:t>
            </a:r>
            <a:r>
              <a:rPr lang="ko-KR" altLang="en-US" sz="1600" b="1" dirty="0" smtClean="0">
                <a:solidFill>
                  <a:schemeClr val="bg1"/>
                </a:solidFill>
                <a:latin typeface="+mn-ea"/>
              </a:rPr>
              <a:t> 미흡</a:t>
            </a:r>
            <a:endParaRPr lang="ko-KR" altLang="en-US" sz="1600" b="1" dirty="0">
              <a:solidFill>
                <a:schemeClr val="bg1"/>
              </a:solidFill>
              <a:latin typeface="+mn-ea"/>
            </a:endParaRPr>
          </a:p>
        </p:txBody>
      </p:sp>
      <p:sp>
        <p:nvSpPr>
          <p:cNvPr id="67" name="직사각형 66"/>
          <p:cNvSpPr/>
          <p:nvPr/>
        </p:nvSpPr>
        <p:spPr>
          <a:xfrm>
            <a:off x="2128676" y="5085184"/>
            <a:ext cx="1507220" cy="5555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200" b="1" dirty="0" smtClean="0">
                <a:solidFill>
                  <a:schemeClr val="bg1"/>
                </a:solidFill>
              </a:rPr>
              <a:t>정책평가에 기반한</a:t>
            </a:r>
            <a:endParaRPr lang="en-US" altLang="ko-KR" sz="1200" b="1" dirty="0" smtClean="0">
              <a:solidFill>
                <a:schemeClr val="bg1"/>
              </a:solidFill>
            </a:endParaRPr>
          </a:p>
          <a:p>
            <a:pPr algn="ctr"/>
            <a:r>
              <a:rPr lang="ko-KR" altLang="en-US" sz="1200" b="1" dirty="0" smtClean="0">
                <a:solidFill>
                  <a:schemeClr val="bg1"/>
                </a:solidFill>
              </a:rPr>
              <a:t>상시 사업조정</a:t>
            </a:r>
            <a:endParaRPr lang="en-US" altLang="ko-KR" sz="1200" b="1" dirty="0" smtClean="0">
              <a:solidFill>
                <a:schemeClr val="bg1"/>
              </a:solidFill>
            </a:endParaRPr>
          </a:p>
          <a:p>
            <a:pPr algn="ctr"/>
            <a:r>
              <a:rPr lang="ko-KR" altLang="en-US" sz="1200" b="1" dirty="0" smtClean="0">
                <a:solidFill>
                  <a:schemeClr val="bg1"/>
                </a:solidFill>
              </a:rPr>
              <a:t>시스템 미비</a:t>
            </a:r>
            <a:endParaRPr lang="ko-KR" altLang="en-US" sz="1200" b="1" dirty="0">
              <a:solidFill>
                <a:schemeClr val="bg1"/>
              </a:solidFill>
            </a:endParaRPr>
          </a:p>
        </p:txBody>
      </p:sp>
      <p:sp>
        <p:nvSpPr>
          <p:cNvPr id="68" name="직사각형 67"/>
          <p:cNvSpPr/>
          <p:nvPr/>
        </p:nvSpPr>
        <p:spPr>
          <a:xfrm>
            <a:off x="1619672" y="3017431"/>
            <a:ext cx="1507220" cy="5555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200" b="1" dirty="0" smtClean="0">
                <a:solidFill>
                  <a:schemeClr val="bg1"/>
                </a:solidFill>
              </a:rPr>
              <a:t>총괄부서와 </a:t>
            </a:r>
            <a:endParaRPr lang="en-US" altLang="ko-KR" sz="1200" b="1" dirty="0" smtClean="0">
              <a:solidFill>
                <a:schemeClr val="bg1"/>
              </a:solidFill>
            </a:endParaRPr>
          </a:p>
          <a:p>
            <a:pPr algn="ctr"/>
            <a:r>
              <a:rPr lang="ko-KR" altLang="en-US" sz="1200" b="1" dirty="0" smtClean="0">
                <a:solidFill>
                  <a:schemeClr val="bg1"/>
                </a:solidFill>
              </a:rPr>
              <a:t>집행부서간의 </a:t>
            </a:r>
            <a:endParaRPr lang="en-US" altLang="ko-KR" sz="1200" b="1" dirty="0" smtClean="0">
              <a:solidFill>
                <a:schemeClr val="bg1"/>
              </a:solidFill>
            </a:endParaRPr>
          </a:p>
          <a:p>
            <a:pPr algn="ctr"/>
            <a:r>
              <a:rPr lang="ko-KR" altLang="en-US" sz="1200" b="1" dirty="0" smtClean="0">
                <a:solidFill>
                  <a:schemeClr val="bg1"/>
                </a:solidFill>
              </a:rPr>
              <a:t>교호작용 미비</a:t>
            </a:r>
            <a:endParaRPr lang="ko-KR" altLang="en-US" sz="1200" b="1" dirty="0">
              <a:solidFill>
                <a:schemeClr val="bg1"/>
              </a:solidFill>
            </a:endParaRPr>
          </a:p>
        </p:txBody>
      </p:sp>
      <p:sp>
        <p:nvSpPr>
          <p:cNvPr id="69" name="직사각형 68"/>
          <p:cNvSpPr/>
          <p:nvPr/>
        </p:nvSpPr>
        <p:spPr>
          <a:xfrm>
            <a:off x="3347864" y="1596321"/>
            <a:ext cx="2448272" cy="5555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200" b="1" dirty="0" smtClean="0">
                <a:solidFill>
                  <a:schemeClr val="bg1"/>
                </a:solidFill>
              </a:rPr>
              <a:t>다양한 정책을 정보기준이 아닌 </a:t>
            </a:r>
            <a:endParaRPr lang="en-US" altLang="ko-KR" sz="1200" b="1" dirty="0" smtClean="0">
              <a:solidFill>
                <a:schemeClr val="bg1"/>
              </a:solidFill>
            </a:endParaRPr>
          </a:p>
          <a:p>
            <a:pPr algn="ctr"/>
            <a:r>
              <a:rPr lang="ko-KR" altLang="en-US" sz="1200" b="1" dirty="0" smtClean="0">
                <a:solidFill>
                  <a:schemeClr val="bg1"/>
                </a:solidFill>
              </a:rPr>
              <a:t>예산전달목적의 </a:t>
            </a:r>
            <a:endParaRPr lang="en-US" altLang="ko-KR" sz="1200" b="1" dirty="0" smtClean="0">
              <a:solidFill>
                <a:schemeClr val="bg1"/>
              </a:solidFill>
            </a:endParaRPr>
          </a:p>
          <a:p>
            <a:pPr algn="ctr"/>
            <a:r>
              <a:rPr lang="ko-KR" altLang="en-US" sz="1200" b="1" dirty="0" smtClean="0">
                <a:solidFill>
                  <a:schemeClr val="bg1"/>
                </a:solidFill>
              </a:rPr>
              <a:t>행정기준으로 분류</a:t>
            </a:r>
            <a:endParaRPr lang="ko-KR" altLang="en-US" sz="1200" b="1" dirty="0">
              <a:solidFill>
                <a:schemeClr val="bg1"/>
              </a:solidFill>
            </a:endParaRPr>
          </a:p>
        </p:txBody>
      </p:sp>
      <p:sp>
        <p:nvSpPr>
          <p:cNvPr id="70" name="타원 69"/>
          <p:cNvSpPr/>
          <p:nvPr/>
        </p:nvSpPr>
        <p:spPr>
          <a:xfrm>
            <a:off x="4569725" y="3810008"/>
            <a:ext cx="54206" cy="5420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3" name="현 62"/>
          <p:cNvSpPr>
            <a:spLocks noChangeAspect="1"/>
          </p:cNvSpPr>
          <p:nvPr/>
        </p:nvSpPr>
        <p:spPr>
          <a:xfrm rot="1800000" flipH="1">
            <a:off x="1718672" y="945237"/>
            <a:ext cx="5760000" cy="5760000"/>
          </a:xfrm>
          <a:prstGeom prst="chord">
            <a:avLst>
              <a:gd name="adj1" fmla="val 5402250"/>
              <a:gd name="adj2" fmla="val 16200000"/>
            </a:avLst>
          </a:prstGeom>
          <a:ln w="38100">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ko-KR" altLang="en-US"/>
          </a:p>
        </p:txBody>
      </p:sp>
      <p:sp>
        <p:nvSpPr>
          <p:cNvPr id="64" name="타원 63"/>
          <p:cNvSpPr>
            <a:spLocks/>
          </p:cNvSpPr>
          <p:nvPr/>
        </p:nvSpPr>
        <p:spPr>
          <a:xfrm>
            <a:off x="2976828" y="2217111"/>
            <a:ext cx="3240000" cy="3240000"/>
          </a:xfrm>
          <a:prstGeom prst="ellipse">
            <a:avLst/>
          </a:prstGeom>
          <a:solidFill>
            <a:schemeClr val="bg1"/>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ko-KR" altLang="en-US"/>
          </a:p>
        </p:txBody>
      </p:sp>
      <p:cxnSp>
        <p:nvCxnSpPr>
          <p:cNvPr id="37" name="직선 연결선 36"/>
          <p:cNvCxnSpPr>
            <a:stCxn id="36" idx="2"/>
            <a:endCxn id="36" idx="6"/>
          </p:cNvCxnSpPr>
          <p:nvPr/>
        </p:nvCxnSpPr>
        <p:spPr>
          <a:xfrm>
            <a:off x="1716828" y="3837111"/>
            <a:ext cx="5760000" cy="0"/>
          </a:xfrm>
          <a:prstGeom prst="line">
            <a:avLst/>
          </a:prstGeom>
          <a:ln w="190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직선 연결선 40"/>
          <p:cNvCxnSpPr/>
          <p:nvPr/>
        </p:nvCxnSpPr>
        <p:spPr>
          <a:xfrm rot="1800000">
            <a:off x="4585113" y="955055"/>
            <a:ext cx="0" cy="5760000"/>
          </a:xfrm>
          <a:prstGeom prst="line">
            <a:avLst/>
          </a:prstGeom>
          <a:ln w="190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직선 연결선 39"/>
          <p:cNvCxnSpPr/>
          <p:nvPr/>
        </p:nvCxnSpPr>
        <p:spPr>
          <a:xfrm rot="19800000" flipH="1">
            <a:off x="4585114" y="971682"/>
            <a:ext cx="0" cy="5760000"/>
          </a:xfrm>
          <a:prstGeom prst="line">
            <a:avLst/>
          </a:prstGeom>
          <a:ln w="190500">
            <a:solidFill>
              <a:schemeClr val="bg1"/>
            </a:solidFill>
          </a:ln>
        </p:spPr>
        <p:style>
          <a:lnRef idx="1">
            <a:schemeClr val="accent1"/>
          </a:lnRef>
          <a:fillRef idx="0">
            <a:schemeClr val="accent1"/>
          </a:fillRef>
          <a:effectRef idx="0">
            <a:schemeClr val="accent1"/>
          </a:effectRef>
          <a:fontRef idx="minor">
            <a:schemeClr val="tx1"/>
          </a:fontRef>
        </p:style>
      </p:cxnSp>
      <p:sp>
        <p:nvSpPr>
          <p:cNvPr id="42" name="타원 41"/>
          <p:cNvSpPr>
            <a:spLocks noChangeAspect="1"/>
          </p:cNvSpPr>
          <p:nvPr/>
        </p:nvSpPr>
        <p:spPr>
          <a:xfrm>
            <a:off x="3084828" y="2306894"/>
            <a:ext cx="3024000" cy="3060434"/>
          </a:xfrm>
          <a:prstGeom prst="ellipse">
            <a:avLst/>
          </a:prstGeom>
          <a:solidFill>
            <a:schemeClr val="bg1">
              <a:lumMod val="85000"/>
            </a:schemeClr>
          </a:soli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ko-KR" altLang="en-US"/>
          </a:p>
        </p:txBody>
      </p:sp>
      <p:sp>
        <p:nvSpPr>
          <p:cNvPr id="34" name="직사각형 33"/>
          <p:cNvSpPr/>
          <p:nvPr/>
        </p:nvSpPr>
        <p:spPr>
          <a:xfrm>
            <a:off x="192902" y="870046"/>
            <a:ext cx="1507220" cy="5555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b="1" dirty="0" smtClean="0">
                <a:solidFill>
                  <a:schemeClr val="tx1"/>
                </a:solidFill>
              </a:rPr>
              <a:t>공급자 측면</a:t>
            </a:r>
            <a:endParaRPr lang="ko-KR" altLang="en-US" b="1" dirty="0">
              <a:solidFill>
                <a:schemeClr val="tx1"/>
              </a:solidFill>
            </a:endParaRPr>
          </a:p>
        </p:txBody>
      </p:sp>
      <p:sp>
        <p:nvSpPr>
          <p:cNvPr id="35" name="직사각형 34"/>
          <p:cNvSpPr/>
          <p:nvPr/>
        </p:nvSpPr>
        <p:spPr>
          <a:xfrm>
            <a:off x="7457782" y="870046"/>
            <a:ext cx="1507220" cy="5555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b="1" dirty="0" smtClean="0">
                <a:solidFill>
                  <a:schemeClr val="tx1"/>
                </a:solidFill>
              </a:rPr>
              <a:t>수요자 측면</a:t>
            </a:r>
            <a:endParaRPr lang="ko-KR" altLang="en-US" b="1" dirty="0">
              <a:solidFill>
                <a:schemeClr val="tx1"/>
              </a:solidFill>
            </a:endParaRPr>
          </a:p>
        </p:txBody>
      </p:sp>
      <p:sp>
        <p:nvSpPr>
          <p:cNvPr id="85" name="직사각형 84"/>
          <p:cNvSpPr/>
          <p:nvPr/>
        </p:nvSpPr>
        <p:spPr>
          <a:xfrm>
            <a:off x="7244833" y="1873240"/>
            <a:ext cx="1720169" cy="276999"/>
          </a:xfrm>
          <a:prstGeom prst="rect">
            <a:avLst/>
          </a:prstGeom>
        </p:spPr>
        <p:txBody>
          <a:bodyPr wrap="square" anchor="ctr">
            <a:spAutoFit/>
          </a:bodyPr>
          <a:lstStyle/>
          <a:p>
            <a:pPr marL="91440" algn="ctr">
              <a:spcBef>
                <a:spcPts val="0"/>
              </a:spcBef>
            </a:pPr>
            <a:r>
              <a:rPr lang="ko-KR" altLang="en-US" sz="1200" b="1" dirty="0" smtClean="0">
                <a:latin typeface="+mn-ea"/>
                <a:ea typeface="+mn-ea"/>
              </a:rPr>
              <a:t>정책인지도 </a:t>
            </a:r>
            <a:r>
              <a:rPr lang="en-US" altLang="ko-KR" sz="1200" b="1" dirty="0" smtClean="0">
                <a:latin typeface="+mn-ea"/>
                <a:ea typeface="+mn-ea"/>
              </a:rPr>
              <a:t>: 24.1%</a:t>
            </a:r>
            <a:endParaRPr lang="ko-KR" altLang="en-US" sz="1200" b="1" dirty="0">
              <a:latin typeface="+mn-ea"/>
              <a:ea typeface="+mn-ea"/>
              <a:sym typeface="Monotype Sorts" pitchFamily="2" charset="2"/>
            </a:endParaRPr>
          </a:p>
        </p:txBody>
      </p:sp>
      <p:sp>
        <p:nvSpPr>
          <p:cNvPr id="86" name="직사각형 85"/>
          <p:cNvSpPr/>
          <p:nvPr/>
        </p:nvSpPr>
        <p:spPr>
          <a:xfrm>
            <a:off x="8672035" y="1765678"/>
            <a:ext cx="280846" cy="215444"/>
          </a:xfrm>
          <a:prstGeom prst="rect">
            <a:avLst/>
          </a:prstGeom>
        </p:spPr>
        <p:txBody>
          <a:bodyPr wrap="square" anchor="t">
            <a:spAutoFit/>
          </a:bodyPr>
          <a:lstStyle/>
          <a:p>
            <a:r>
              <a:rPr lang="en-US" altLang="ko-KR" sz="800" b="1" dirty="0" smtClean="0">
                <a:latin typeface="+mn-ea"/>
                <a:ea typeface="+mn-ea"/>
              </a:rPr>
              <a:t>3)</a:t>
            </a:r>
            <a:endParaRPr lang="ko-KR" altLang="en-US" sz="800" b="1" dirty="0">
              <a:latin typeface="+mn-ea"/>
              <a:ea typeface="+mn-ea"/>
            </a:endParaRPr>
          </a:p>
        </p:txBody>
      </p:sp>
      <p:sp>
        <p:nvSpPr>
          <p:cNvPr id="66" name="직사각형 65"/>
          <p:cNvSpPr/>
          <p:nvPr/>
        </p:nvSpPr>
        <p:spPr>
          <a:xfrm>
            <a:off x="227137" y="1857598"/>
            <a:ext cx="1959905" cy="461665"/>
          </a:xfrm>
          <a:prstGeom prst="rect">
            <a:avLst/>
          </a:prstGeom>
        </p:spPr>
        <p:txBody>
          <a:bodyPr wrap="square" anchor="ctr">
            <a:spAutoFit/>
          </a:bodyPr>
          <a:lstStyle/>
          <a:p>
            <a:pPr marL="91440">
              <a:spcBef>
                <a:spcPts val="0"/>
              </a:spcBef>
            </a:pPr>
            <a:r>
              <a:rPr lang="ko-KR" altLang="en-US" sz="1200" b="1" dirty="0" smtClean="0">
                <a:latin typeface="+mn-ea"/>
                <a:ea typeface="+mn-ea"/>
                <a:sym typeface="Monotype Sorts" pitchFamily="2" charset="2"/>
              </a:rPr>
              <a:t>지원기업 경영성과 </a:t>
            </a:r>
            <a:endParaRPr lang="en-US" altLang="ko-KR" sz="1200" b="1" dirty="0" smtClean="0">
              <a:latin typeface="+mn-ea"/>
              <a:ea typeface="+mn-ea"/>
              <a:sym typeface="Monotype Sorts" pitchFamily="2" charset="2"/>
            </a:endParaRPr>
          </a:p>
          <a:p>
            <a:pPr marL="91440">
              <a:spcBef>
                <a:spcPts val="0"/>
              </a:spcBef>
            </a:pPr>
            <a:r>
              <a:rPr lang="ko-KR" altLang="en-US" sz="1200" b="1" dirty="0" smtClean="0">
                <a:latin typeface="+mn-ea"/>
                <a:ea typeface="+mn-ea"/>
                <a:sym typeface="Monotype Sorts" pitchFamily="2" charset="2"/>
              </a:rPr>
              <a:t>개선증거 부족</a:t>
            </a:r>
            <a:endParaRPr lang="ko-KR" altLang="en-US" sz="1200" b="1" dirty="0">
              <a:latin typeface="+mn-ea"/>
              <a:ea typeface="+mn-ea"/>
              <a:sym typeface="Monotype Sorts" pitchFamily="2" charset="2"/>
            </a:endParaRPr>
          </a:p>
        </p:txBody>
      </p:sp>
      <p:sp>
        <p:nvSpPr>
          <p:cNvPr id="93" name="직사각형 92"/>
          <p:cNvSpPr/>
          <p:nvPr/>
        </p:nvSpPr>
        <p:spPr>
          <a:xfrm>
            <a:off x="1554850" y="1773396"/>
            <a:ext cx="280846" cy="215444"/>
          </a:xfrm>
          <a:prstGeom prst="rect">
            <a:avLst/>
          </a:prstGeom>
        </p:spPr>
        <p:txBody>
          <a:bodyPr wrap="square" anchor="t">
            <a:spAutoFit/>
          </a:bodyPr>
          <a:lstStyle/>
          <a:p>
            <a:r>
              <a:rPr lang="en-US" altLang="ko-KR" sz="800" b="1" dirty="0" smtClean="0">
                <a:latin typeface="+mn-ea"/>
                <a:ea typeface="+mn-ea"/>
              </a:rPr>
              <a:t>1)</a:t>
            </a:r>
            <a:endParaRPr lang="ko-KR" altLang="en-US" sz="800" b="1" dirty="0">
              <a:latin typeface="+mn-ea"/>
              <a:ea typeface="+mn-ea"/>
            </a:endParaRPr>
          </a:p>
        </p:txBody>
      </p:sp>
      <p:sp>
        <p:nvSpPr>
          <p:cNvPr id="94" name="직사각형 93"/>
          <p:cNvSpPr/>
          <p:nvPr/>
        </p:nvSpPr>
        <p:spPr>
          <a:xfrm>
            <a:off x="307839" y="2319263"/>
            <a:ext cx="1370888" cy="461665"/>
          </a:xfrm>
          <a:prstGeom prst="rect">
            <a:avLst/>
          </a:prstGeom>
        </p:spPr>
        <p:txBody>
          <a:bodyPr wrap="none" anchor="ctr">
            <a:spAutoFit/>
          </a:bodyPr>
          <a:lstStyle/>
          <a:p>
            <a:r>
              <a:rPr lang="ko-KR" altLang="en-US" sz="1200" b="1" dirty="0" smtClean="0">
                <a:latin typeface="+mn-ea"/>
                <a:ea typeface="+mn-ea"/>
              </a:rPr>
              <a:t>적정지원대상</a:t>
            </a:r>
            <a:endParaRPr lang="en-US" altLang="ko-KR" sz="1200" b="1" dirty="0" smtClean="0">
              <a:latin typeface="+mn-ea"/>
              <a:ea typeface="+mn-ea"/>
            </a:endParaRPr>
          </a:p>
          <a:p>
            <a:r>
              <a:rPr lang="ko-KR" altLang="en-US" sz="1200" b="1" dirty="0" smtClean="0">
                <a:latin typeface="+mn-ea"/>
                <a:ea typeface="+mn-ea"/>
              </a:rPr>
              <a:t>선택과 집중 미흡</a:t>
            </a:r>
            <a:endParaRPr lang="ko-KR" altLang="en-US" sz="1200" b="1" dirty="0">
              <a:latin typeface="+mn-ea"/>
              <a:ea typeface="+mn-ea"/>
            </a:endParaRPr>
          </a:p>
        </p:txBody>
      </p:sp>
      <p:sp>
        <p:nvSpPr>
          <p:cNvPr id="95" name="직사각형 94"/>
          <p:cNvSpPr/>
          <p:nvPr/>
        </p:nvSpPr>
        <p:spPr>
          <a:xfrm>
            <a:off x="1554850" y="2319263"/>
            <a:ext cx="280846" cy="215444"/>
          </a:xfrm>
          <a:prstGeom prst="rect">
            <a:avLst/>
          </a:prstGeom>
        </p:spPr>
        <p:txBody>
          <a:bodyPr wrap="square" anchor="t">
            <a:spAutoFit/>
          </a:bodyPr>
          <a:lstStyle/>
          <a:p>
            <a:r>
              <a:rPr lang="en-US" altLang="ko-KR" sz="800" b="1" dirty="0" smtClean="0">
                <a:latin typeface="+mn-ea"/>
                <a:ea typeface="+mn-ea"/>
              </a:rPr>
              <a:t>2)</a:t>
            </a:r>
            <a:endParaRPr lang="ko-KR" altLang="en-US" sz="800" b="1" dirty="0">
              <a:latin typeface="+mn-ea"/>
              <a:ea typeface="+mn-ea"/>
            </a:endParaRPr>
          </a:p>
        </p:txBody>
      </p:sp>
      <p:sp>
        <p:nvSpPr>
          <p:cNvPr id="59" name="직사각형 58"/>
          <p:cNvSpPr/>
          <p:nvPr/>
        </p:nvSpPr>
        <p:spPr>
          <a:xfrm>
            <a:off x="2931" y="6186790"/>
            <a:ext cx="3081897" cy="338554"/>
          </a:xfrm>
          <a:prstGeom prst="rect">
            <a:avLst/>
          </a:prstGeom>
        </p:spPr>
        <p:txBody>
          <a:bodyPr wrap="square">
            <a:spAutoFit/>
          </a:bodyPr>
          <a:lstStyle/>
          <a:p>
            <a:pPr marL="91440">
              <a:spcBef>
                <a:spcPts val="0"/>
              </a:spcBef>
            </a:pPr>
            <a:r>
              <a:rPr lang="en-US" altLang="ko-KR" sz="800" dirty="0" smtClean="0">
                <a:latin typeface="+mn-ea"/>
                <a:ea typeface="+mn-ea"/>
                <a:sym typeface="Monotype Sorts" pitchFamily="2" charset="2"/>
              </a:rPr>
              <a:t>1) 2010</a:t>
            </a:r>
            <a:r>
              <a:rPr lang="ko-KR" altLang="en-US" sz="800" dirty="0" smtClean="0">
                <a:latin typeface="+mn-ea"/>
                <a:ea typeface="+mn-ea"/>
                <a:sym typeface="Monotype Sorts" pitchFamily="2" charset="2"/>
              </a:rPr>
              <a:t>년도 재정사업 심층평가 보고서 외</a:t>
            </a:r>
            <a:endParaRPr lang="en-US" altLang="ko-KR" sz="800" dirty="0" smtClean="0">
              <a:latin typeface="+mn-ea"/>
              <a:ea typeface="+mn-ea"/>
              <a:sym typeface="Monotype Sorts" pitchFamily="2" charset="2"/>
            </a:endParaRPr>
          </a:p>
          <a:p>
            <a:pPr marL="91440">
              <a:spcBef>
                <a:spcPts val="0"/>
              </a:spcBef>
            </a:pPr>
            <a:r>
              <a:rPr lang="en-US" altLang="ko-KR" sz="800" dirty="0" smtClean="0">
                <a:latin typeface="+mn-ea"/>
                <a:ea typeface="+mn-ea"/>
                <a:sym typeface="Monotype Sorts" pitchFamily="2" charset="2"/>
              </a:rPr>
              <a:t>2) </a:t>
            </a:r>
            <a:r>
              <a:rPr lang="ko-KR" altLang="en-US" sz="800" dirty="0" smtClean="0">
                <a:latin typeface="+mn-ea"/>
                <a:ea typeface="+mn-ea"/>
                <a:sym typeface="Monotype Sorts" pitchFamily="2" charset="2"/>
              </a:rPr>
              <a:t>중소기업지원정책의 개선방안에 관한 연구</a:t>
            </a:r>
            <a:r>
              <a:rPr lang="en-US" altLang="ko-KR" sz="800" dirty="0" smtClean="0">
                <a:latin typeface="+mn-ea"/>
                <a:ea typeface="+mn-ea"/>
                <a:sym typeface="Monotype Sorts" pitchFamily="2" charset="2"/>
              </a:rPr>
              <a:t>(I) </a:t>
            </a:r>
            <a:r>
              <a:rPr lang="ko-KR" altLang="en-US" sz="800" dirty="0" smtClean="0">
                <a:latin typeface="+mn-ea"/>
                <a:ea typeface="+mn-ea"/>
                <a:sym typeface="Monotype Sorts" pitchFamily="2" charset="2"/>
              </a:rPr>
              <a:t>외</a:t>
            </a:r>
            <a:r>
              <a:rPr lang="en-US" altLang="ko-KR" sz="800" dirty="0" smtClean="0">
                <a:latin typeface="+mn-ea"/>
                <a:ea typeface="+mn-ea"/>
                <a:sym typeface="Monotype Sorts" pitchFamily="2" charset="2"/>
              </a:rPr>
              <a:t> </a:t>
            </a:r>
            <a:endParaRPr lang="ko-KR" altLang="en-US" sz="800" dirty="0">
              <a:latin typeface="+mn-ea"/>
              <a:ea typeface="+mn-ea"/>
              <a:sym typeface="Monotype Sorts" pitchFamily="2" charset="2"/>
            </a:endParaRPr>
          </a:p>
        </p:txBody>
      </p:sp>
      <p:sp>
        <p:nvSpPr>
          <p:cNvPr id="60" name="직사각형 59"/>
          <p:cNvSpPr/>
          <p:nvPr/>
        </p:nvSpPr>
        <p:spPr>
          <a:xfrm>
            <a:off x="6228184" y="6165304"/>
            <a:ext cx="2735790" cy="461665"/>
          </a:xfrm>
          <a:prstGeom prst="rect">
            <a:avLst/>
          </a:prstGeom>
        </p:spPr>
        <p:txBody>
          <a:bodyPr wrap="square">
            <a:spAutoFit/>
          </a:bodyPr>
          <a:lstStyle/>
          <a:p>
            <a:pPr marL="91440">
              <a:spcBef>
                <a:spcPts val="0"/>
              </a:spcBef>
            </a:pPr>
            <a:r>
              <a:rPr lang="en-US" altLang="ko-KR" sz="800" dirty="0" smtClean="0">
                <a:latin typeface="+mn-ea"/>
                <a:ea typeface="+mn-ea"/>
                <a:sym typeface="Monotype Sorts" pitchFamily="2" charset="2"/>
              </a:rPr>
              <a:t>3) </a:t>
            </a:r>
            <a:r>
              <a:rPr lang="ko-KR" altLang="en-US" sz="800" dirty="0" smtClean="0">
                <a:latin typeface="+mn-ea"/>
                <a:ea typeface="+mn-ea"/>
              </a:rPr>
              <a:t>중소기업 </a:t>
            </a:r>
            <a:r>
              <a:rPr lang="en-US" altLang="ko-KR" sz="800" dirty="0" smtClean="0">
                <a:latin typeface="+mn-ea"/>
                <a:ea typeface="+mn-ea"/>
              </a:rPr>
              <a:t>605</a:t>
            </a:r>
            <a:r>
              <a:rPr lang="ko-KR" altLang="en-US" sz="800" dirty="0" smtClean="0">
                <a:latin typeface="+mn-ea"/>
                <a:ea typeface="+mn-ea"/>
              </a:rPr>
              <a:t>개 조사</a:t>
            </a:r>
            <a:r>
              <a:rPr lang="en-US" altLang="ko-KR" sz="800" dirty="0" smtClean="0">
                <a:latin typeface="+mn-ea"/>
                <a:ea typeface="+mn-ea"/>
              </a:rPr>
              <a:t>, 2014.03 </a:t>
            </a:r>
            <a:br>
              <a:rPr lang="en-US" altLang="ko-KR" sz="800" dirty="0" smtClean="0">
                <a:latin typeface="+mn-ea"/>
                <a:ea typeface="+mn-ea"/>
              </a:rPr>
            </a:br>
            <a:r>
              <a:rPr lang="en-US" altLang="ko-KR" sz="800" dirty="0" smtClean="0">
                <a:latin typeface="+mn-ea"/>
                <a:ea typeface="+mn-ea"/>
              </a:rPr>
              <a:t>4) </a:t>
            </a:r>
            <a:r>
              <a:rPr lang="ko-KR" altLang="en-US" sz="800" dirty="0" smtClean="0">
                <a:latin typeface="+mn-ea"/>
                <a:ea typeface="+mn-ea"/>
              </a:rPr>
              <a:t>중소기업 </a:t>
            </a:r>
            <a:r>
              <a:rPr lang="ko-KR" altLang="en-US" sz="800" dirty="0" err="1" smtClean="0">
                <a:latin typeface="+mn-ea"/>
                <a:ea typeface="+mn-ea"/>
              </a:rPr>
              <a:t>오피니언</a:t>
            </a:r>
            <a:r>
              <a:rPr lang="ko-KR" altLang="en-US" sz="800" dirty="0" smtClean="0">
                <a:latin typeface="+mn-ea"/>
                <a:ea typeface="+mn-ea"/>
              </a:rPr>
              <a:t>  리더 </a:t>
            </a:r>
            <a:r>
              <a:rPr lang="en-US" altLang="ko-KR" sz="800" dirty="0" smtClean="0">
                <a:latin typeface="+mn-ea"/>
                <a:ea typeface="+mn-ea"/>
              </a:rPr>
              <a:t>121</a:t>
            </a:r>
            <a:r>
              <a:rPr lang="ko-KR" altLang="en-US" sz="800" dirty="0" smtClean="0">
                <a:latin typeface="+mn-ea"/>
                <a:ea typeface="+mn-ea"/>
              </a:rPr>
              <a:t>명 조사</a:t>
            </a:r>
            <a:r>
              <a:rPr lang="en-US" altLang="ko-KR" sz="800" dirty="0" smtClean="0">
                <a:latin typeface="+mn-ea"/>
                <a:ea typeface="+mn-ea"/>
              </a:rPr>
              <a:t>, 2013.12 </a:t>
            </a:r>
            <a:br>
              <a:rPr lang="en-US" altLang="ko-KR" sz="800" dirty="0" smtClean="0">
                <a:latin typeface="+mn-ea"/>
                <a:ea typeface="+mn-ea"/>
              </a:rPr>
            </a:br>
            <a:r>
              <a:rPr lang="en-US" altLang="ko-KR" sz="800" dirty="0" smtClean="0">
                <a:latin typeface="+mn-ea"/>
                <a:ea typeface="+mn-ea"/>
              </a:rPr>
              <a:t>5) 2013</a:t>
            </a:r>
            <a:r>
              <a:rPr lang="ko-KR" altLang="en-US" sz="800" dirty="0" smtClean="0">
                <a:latin typeface="+mn-ea"/>
                <a:ea typeface="+mn-ea"/>
              </a:rPr>
              <a:t>년 지원정책 탈락자 대상 조사</a:t>
            </a:r>
            <a:endParaRPr lang="ko-KR" altLang="en-US" sz="800" dirty="0">
              <a:latin typeface="+mn-ea"/>
              <a:ea typeface="+mn-ea"/>
              <a:sym typeface="Monotype Sorts" pitchFamily="2" charset="2"/>
            </a:endParaRPr>
          </a:p>
        </p:txBody>
      </p:sp>
      <p:sp>
        <p:nvSpPr>
          <p:cNvPr id="50" name="직사각형 49"/>
          <p:cNvSpPr/>
          <p:nvPr/>
        </p:nvSpPr>
        <p:spPr>
          <a:xfrm>
            <a:off x="5580112" y="2153335"/>
            <a:ext cx="1507220" cy="5555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600" b="1" dirty="0" smtClean="0">
                <a:solidFill>
                  <a:schemeClr val="bg1"/>
                </a:solidFill>
              </a:rPr>
              <a:t>전체 지원정책 </a:t>
            </a:r>
            <a:endParaRPr lang="en-US" altLang="ko-KR" sz="1600" b="1" dirty="0" smtClean="0">
              <a:solidFill>
                <a:schemeClr val="bg1"/>
              </a:solidFill>
            </a:endParaRPr>
          </a:p>
          <a:p>
            <a:pPr algn="ctr"/>
            <a:r>
              <a:rPr lang="ko-KR" altLang="en-US" sz="1600" b="1" dirty="0" smtClean="0">
                <a:solidFill>
                  <a:schemeClr val="bg1"/>
                </a:solidFill>
              </a:rPr>
              <a:t>목록 부재</a:t>
            </a:r>
            <a:endParaRPr lang="ko-KR" altLang="en-US" sz="1600" b="1" dirty="0">
              <a:solidFill>
                <a:schemeClr val="bg1"/>
              </a:solidFill>
            </a:endParaRPr>
          </a:p>
        </p:txBody>
      </p:sp>
      <p:sp>
        <p:nvSpPr>
          <p:cNvPr id="61" name="직사각형 60"/>
          <p:cNvSpPr/>
          <p:nvPr/>
        </p:nvSpPr>
        <p:spPr>
          <a:xfrm>
            <a:off x="5999104" y="4184943"/>
            <a:ext cx="1507220" cy="5555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600" b="1" dirty="0" smtClean="0">
                <a:solidFill>
                  <a:schemeClr val="bg1"/>
                </a:solidFill>
              </a:rPr>
              <a:t>지원사업</a:t>
            </a:r>
            <a:endParaRPr lang="en-US" altLang="ko-KR" sz="1600" b="1" dirty="0" smtClean="0">
              <a:solidFill>
                <a:schemeClr val="bg1"/>
              </a:solidFill>
            </a:endParaRPr>
          </a:p>
          <a:p>
            <a:pPr algn="ctr"/>
            <a:r>
              <a:rPr lang="ko-KR" altLang="en-US" sz="1600" b="1" dirty="0" smtClean="0">
                <a:solidFill>
                  <a:schemeClr val="bg1"/>
                </a:solidFill>
              </a:rPr>
              <a:t>비교선택 </a:t>
            </a:r>
            <a:endParaRPr lang="en-US" altLang="ko-KR" sz="1600" b="1" dirty="0" smtClean="0">
              <a:solidFill>
                <a:schemeClr val="bg1"/>
              </a:solidFill>
            </a:endParaRPr>
          </a:p>
          <a:p>
            <a:pPr algn="ctr"/>
            <a:r>
              <a:rPr lang="ko-KR" altLang="en-US" sz="1600" b="1" dirty="0" smtClean="0">
                <a:solidFill>
                  <a:schemeClr val="bg1"/>
                </a:solidFill>
              </a:rPr>
              <a:t>불가능</a:t>
            </a:r>
            <a:endParaRPr lang="ko-KR" altLang="en-US" sz="1600" b="1" dirty="0">
              <a:solidFill>
                <a:schemeClr val="bg1"/>
              </a:solidFill>
            </a:endParaRPr>
          </a:p>
        </p:txBody>
      </p:sp>
      <p:sp>
        <p:nvSpPr>
          <p:cNvPr id="56" name="직사각형 55"/>
          <p:cNvSpPr/>
          <p:nvPr/>
        </p:nvSpPr>
        <p:spPr>
          <a:xfrm>
            <a:off x="6108828" y="2852936"/>
            <a:ext cx="1308339" cy="7451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200" b="1" dirty="0" smtClean="0">
                <a:solidFill>
                  <a:schemeClr val="bg1"/>
                </a:solidFill>
              </a:rPr>
              <a:t>수요자 기업이</a:t>
            </a:r>
            <a:endParaRPr lang="en-US" altLang="ko-KR" sz="1200" b="1" dirty="0" smtClean="0">
              <a:solidFill>
                <a:schemeClr val="bg1"/>
              </a:solidFill>
            </a:endParaRPr>
          </a:p>
          <a:p>
            <a:pPr algn="ctr"/>
            <a:r>
              <a:rPr lang="ko-KR" altLang="en-US" sz="1200" b="1" dirty="0" err="1" smtClean="0">
                <a:solidFill>
                  <a:schemeClr val="bg1"/>
                </a:solidFill>
              </a:rPr>
              <a:t>수혜할</a:t>
            </a:r>
            <a:r>
              <a:rPr lang="ko-KR" altLang="en-US" sz="1200" b="1" dirty="0" smtClean="0">
                <a:solidFill>
                  <a:schemeClr val="bg1"/>
                </a:solidFill>
              </a:rPr>
              <a:t> 수 있는</a:t>
            </a:r>
            <a:endParaRPr lang="en-US" altLang="ko-KR" sz="1200" b="1" dirty="0" smtClean="0">
              <a:solidFill>
                <a:schemeClr val="bg1"/>
              </a:solidFill>
            </a:endParaRPr>
          </a:p>
          <a:p>
            <a:pPr algn="ctr"/>
            <a:r>
              <a:rPr lang="ko-KR" altLang="en-US" sz="1200" b="1" dirty="0" smtClean="0">
                <a:solidFill>
                  <a:schemeClr val="bg1"/>
                </a:solidFill>
              </a:rPr>
              <a:t>지원정책들의</a:t>
            </a:r>
            <a:endParaRPr lang="en-US" altLang="ko-KR" sz="1200" b="1" dirty="0" smtClean="0">
              <a:solidFill>
                <a:schemeClr val="bg1"/>
              </a:solidFill>
            </a:endParaRPr>
          </a:p>
          <a:p>
            <a:pPr algn="ctr"/>
            <a:r>
              <a:rPr lang="ko-KR" altLang="en-US" sz="1200" b="1" dirty="0" smtClean="0">
                <a:solidFill>
                  <a:schemeClr val="bg1"/>
                </a:solidFill>
              </a:rPr>
              <a:t>전체목록 부재 </a:t>
            </a:r>
            <a:endParaRPr lang="en-US" altLang="ko-KR" sz="1200" b="1" dirty="0" smtClean="0">
              <a:solidFill>
                <a:schemeClr val="bg1"/>
              </a:solidFill>
            </a:endParaRPr>
          </a:p>
        </p:txBody>
      </p:sp>
      <p:sp>
        <p:nvSpPr>
          <p:cNvPr id="57" name="직사각형 56"/>
          <p:cNvSpPr/>
          <p:nvPr/>
        </p:nvSpPr>
        <p:spPr>
          <a:xfrm>
            <a:off x="5650781" y="5033655"/>
            <a:ext cx="1507220" cy="5555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200" b="1" dirty="0" smtClean="0">
                <a:solidFill>
                  <a:schemeClr val="bg1"/>
                </a:solidFill>
              </a:rPr>
              <a:t>수단별</a:t>
            </a:r>
            <a:r>
              <a:rPr lang="en-US" altLang="ko-KR" sz="1200" b="1" dirty="0" smtClean="0">
                <a:solidFill>
                  <a:schemeClr val="bg1"/>
                </a:solidFill>
              </a:rPr>
              <a:t>/</a:t>
            </a:r>
            <a:r>
              <a:rPr lang="ko-KR" altLang="en-US" sz="1200" b="1" dirty="0" err="1" smtClean="0">
                <a:solidFill>
                  <a:schemeClr val="bg1"/>
                </a:solidFill>
              </a:rPr>
              <a:t>목적별</a:t>
            </a:r>
            <a:endParaRPr lang="en-US" altLang="ko-KR" sz="1200" b="1" dirty="0" smtClean="0">
              <a:solidFill>
                <a:schemeClr val="bg1"/>
              </a:solidFill>
            </a:endParaRPr>
          </a:p>
          <a:p>
            <a:pPr algn="ctr"/>
            <a:r>
              <a:rPr lang="ko-KR" altLang="en-US" sz="1200" b="1" dirty="0" smtClean="0">
                <a:solidFill>
                  <a:schemeClr val="bg1"/>
                </a:solidFill>
              </a:rPr>
              <a:t>지원사업</a:t>
            </a:r>
            <a:endParaRPr lang="en-US" altLang="ko-KR" sz="1200" b="1" dirty="0" smtClean="0">
              <a:solidFill>
                <a:schemeClr val="bg1"/>
              </a:solidFill>
            </a:endParaRPr>
          </a:p>
          <a:p>
            <a:pPr algn="ctr"/>
            <a:r>
              <a:rPr lang="ko-KR" altLang="en-US" sz="1200" b="1" dirty="0" smtClean="0">
                <a:solidFill>
                  <a:schemeClr val="bg1"/>
                </a:solidFill>
              </a:rPr>
              <a:t>비교 선택</a:t>
            </a:r>
            <a:endParaRPr lang="en-US" altLang="ko-KR" sz="1200" b="1" dirty="0" smtClean="0">
              <a:solidFill>
                <a:schemeClr val="bg1"/>
              </a:solidFill>
            </a:endParaRPr>
          </a:p>
          <a:p>
            <a:pPr algn="ctr"/>
            <a:r>
              <a:rPr lang="ko-KR" altLang="en-US" sz="1200" b="1" dirty="0" smtClean="0">
                <a:solidFill>
                  <a:schemeClr val="bg1"/>
                </a:solidFill>
              </a:rPr>
              <a:t>불가능</a:t>
            </a:r>
            <a:endParaRPr lang="ko-KR" altLang="en-US" sz="1200" b="1" dirty="0">
              <a:solidFill>
                <a:schemeClr val="bg1"/>
              </a:solidFill>
            </a:endParaRPr>
          </a:p>
        </p:txBody>
      </p:sp>
      <p:sp>
        <p:nvSpPr>
          <p:cNvPr id="88" name="직사각형 87"/>
          <p:cNvSpPr/>
          <p:nvPr/>
        </p:nvSpPr>
        <p:spPr>
          <a:xfrm>
            <a:off x="7389759" y="2150239"/>
            <a:ext cx="1491114" cy="276999"/>
          </a:xfrm>
          <a:prstGeom prst="rect">
            <a:avLst/>
          </a:prstGeom>
        </p:spPr>
        <p:txBody>
          <a:bodyPr wrap="none" anchor="ctr">
            <a:spAutoFit/>
          </a:bodyPr>
          <a:lstStyle/>
          <a:p>
            <a:pPr algn="ctr"/>
            <a:r>
              <a:rPr lang="ko-KR" altLang="en-US" sz="1200" b="1" dirty="0" smtClean="0">
                <a:latin typeface="+mn-ea"/>
                <a:ea typeface="+mn-ea"/>
              </a:rPr>
              <a:t>정책체감도 </a:t>
            </a:r>
            <a:r>
              <a:rPr lang="en-US" altLang="ko-KR" sz="1200" b="1" dirty="0" smtClean="0">
                <a:latin typeface="+mn-ea"/>
                <a:ea typeface="+mn-ea"/>
              </a:rPr>
              <a:t>: 76</a:t>
            </a:r>
            <a:r>
              <a:rPr lang="ko-KR" altLang="en-US" sz="1200" b="1" dirty="0" smtClean="0">
                <a:latin typeface="+mn-ea"/>
                <a:ea typeface="+mn-ea"/>
              </a:rPr>
              <a:t>점 </a:t>
            </a:r>
            <a:endParaRPr lang="ko-KR" altLang="en-US" sz="1200" b="1" dirty="0">
              <a:latin typeface="+mn-ea"/>
              <a:ea typeface="+mn-ea"/>
            </a:endParaRPr>
          </a:p>
        </p:txBody>
      </p:sp>
      <p:sp>
        <p:nvSpPr>
          <p:cNvPr id="89" name="직사각형 88"/>
          <p:cNvSpPr/>
          <p:nvPr/>
        </p:nvSpPr>
        <p:spPr>
          <a:xfrm>
            <a:off x="8672035" y="2126298"/>
            <a:ext cx="280846" cy="215444"/>
          </a:xfrm>
          <a:prstGeom prst="rect">
            <a:avLst/>
          </a:prstGeom>
        </p:spPr>
        <p:txBody>
          <a:bodyPr wrap="none" anchor="t">
            <a:spAutoFit/>
          </a:bodyPr>
          <a:lstStyle/>
          <a:p>
            <a:r>
              <a:rPr lang="en-US" altLang="ko-KR" sz="800" b="1" dirty="0" smtClean="0">
                <a:latin typeface="+mn-ea"/>
                <a:ea typeface="+mn-ea"/>
              </a:rPr>
              <a:t>4)</a:t>
            </a:r>
            <a:endParaRPr lang="ko-KR" altLang="en-US" sz="800" b="1" dirty="0">
              <a:latin typeface="+mn-ea"/>
              <a:ea typeface="+mn-ea"/>
            </a:endParaRPr>
          </a:p>
        </p:txBody>
      </p:sp>
      <p:sp>
        <p:nvSpPr>
          <p:cNvPr id="91" name="직사각형 90"/>
          <p:cNvSpPr/>
          <p:nvPr/>
        </p:nvSpPr>
        <p:spPr>
          <a:xfrm>
            <a:off x="7386427" y="2438271"/>
            <a:ext cx="1566454" cy="276999"/>
          </a:xfrm>
          <a:prstGeom prst="rect">
            <a:avLst/>
          </a:prstGeom>
        </p:spPr>
        <p:txBody>
          <a:bodyPr wrap="none" anchor="ctr">
            <a:spAutoFit/>
          </a:bodyPr>
          <a:lstStyle/>
          <a:p>
            <a:pPr algn="ctr"/>
            <a:r>
              <a:rPr lang="ko-KR" altLang="en-US" sz="1200" b="1" dirty="0" smtClean="0">
                <a:latin typeface="+mn-ea"/>
                <a:ea typeface="+mn-ea"/>
              </a:rPr>
              <a:t>정책만족도 </a:t>
            </a:r>
            <a:r>
              <a:rPr lang="en-US" altLang="ko-KR" sz="1200" b="1" dirty="0" smtClean="0">
                <a:latin typeface="+mn-ea"/>
                <a:ea typeface="+mn-ea"/>
              </a:rPr>
              <a:t>: 66.6</a:t>
            </a:r>
            <a:r>
              <a:rPr lang="ko-KR" altLang="en-US" sz="1200" b="1" dirty="0" smtClean="0">
                <a:latin typeface="+mn-ea"/>
                <a:ea typeface="+mn-ea"/>
              </a:rPr>
              <a:t>점</a:t>
            </a:r>
            <a:endParaRPr lang="ko-KR" altLang="en-US" sz="1200" b="1" dirty="0">
              <a:latin typeface="+mn-ea"/>
              <a:ea typeface="+mn-ea"/>
            </a:endParaRPr>
          </a:p>
        </p:txBody>
      </p:sp>
      <p:sp>
        <p:nvSpPr>
          <p:cNvPr id="92" name="직사각형 91"/>
          <p:cNvSpPr/>
          <p:nvPr/>
        </p:nvSpPr>
        <p:spPr>
          <a:xfrm>
            <a:off x="8683899" y="2357318"/>
            <a:ext cx="280846" cy="215444"/>
          </a:xfrm>
          <a:prstGeom prst="rect">
            <a:avLst/>
          </a:prstGeom>
        </p:spPr>
        <p:txBody>
          <a:bodyPr wrap="none" anchor="t">
            <a:spAutoFit/>
          </a:bodyPr>
          <a:lstStyle/>
          <a:p>
            <a:r>
              <a:rPr lang="en-US" altLang="ko-KR" sz="800" b="1" dirty="0" smtClean="0">
                <a:latin typeface="+mn-ea"/>
                <a:ea typeface="+mn-ea"/>
              </a:rPr>
              <a:t>5)</a:t>
            </a:r>
            <a:endParaRPr lang="ko-KR" altLang="en-US" sz="800" b="1" dirty="0">
              <a:latin typeface="+mn-ea"/>
              <a:ea typeface="+mn-ea"/>
            </a:endParaRPr>
          </a:p>
        </p:txBody>
      </p:sp>
      <p:sp>
        <p:nvSpPr>
          <p:cNvPr id="62" name="직사각형 61"/>
          <p:cNvSpPr/>
          <p:nvPr/>
        </p:nvSpPr>
        <p:spPr>
          <a:xfrm>
            <a:off x="3552653" y="5513040"/>
            <a:ext cx="2098127" cy="5555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600" b="1" dirty="0" smtClean="0">
                <a:solidFill>
                  <a:schemeClr val="bg1"/>
                </a:solidFill>
                <a:latin typeface="+mn-ea"/>
              </a:rPr>
              <a:t>맞춤형 정책안내</a:t>
            </a:r>
            <a:endParaRPr lang="en-US" altLang="ko-KR" sz="1600" b="1" dirty="0" smtClean="0">
              <a:solidFill>
                <a:schemeClr val="bg1"/>
              </a:solidFill>
              <a:latin typeface="+mn-ea"/>
            </a:endParaRPr>
          </a:p>
          <a:p>
            <a:pPr algn="ctr"/>
            <a:r>
              <a:rPr lang="ko-KR" altLang="en-US" sz="1600" b="1" dirty="0" smtClean="0">
                <a:solidFill>
                  <a:schemeClr val="bg1"/>
                </a:solidFill>
                <a:latin typeface="+mn-ea"/>
              </a:rPr>
              <a:t>부재</a:t>
            </a:r>
            <a:endParaRPr lang="ko-KR" altLang="en-US" sz="1600" b="1" dirty="0">
              <a:solidFill>
                <a:schemeClr val="bg1"/>
              </a:solidFill>
              <a:latin typeface="+mn-ea"/>
            </a:endParaRPr>
          </a:p>
        </p:txBody>
      </p:sp>
      <p:sp>
        <p:nvSpPr>
          <p:cNvPr id="58" name="직사각형 57"/>
          <p:cNvSpPr/>
          <p:nvPr/>
        </p:nvSpPr>
        <p:spPr>
          <a:xfrm>
            <a:off x="3552653" y="6021288"/>
            <a:ext cx="2098128" cy="5555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200" b="1" dirty="0" smtClean="0">
                <a:solidFill>
                  <a:schemeClr val="bg1"/>
                </a:solidFill>
              </a:rPr>
              <a:t>기업의 특성</a:t>
            </a:r>
            <a:r>
              <a:rPr lang="en-US" altLang="ko-KR" sz="1200" b="1" dirty="0" smtClean="0">
                <a:solidFill>
                  <a:schemeClr val="bg1"/>
                </a:solidFill>
              </a:rPr>
              <a:t>/</a:t>
            </a:r>
            <a:r>
              <a:rPr lang="ko-KR" altLang="en-US" sz="1200" b="1" dirty="0" smtClean="0">
                <a:solidFill>
                  <a:schemeClr val="bg1"/>
                </a:solidFill>
              </a:rPr>
              <a:t>목표에 맞춘</a:t>
            </a:r>
            <a:endParaRPr lang="en-US" altLang="ko-KR" sz="1200" b="1" dirty="0" smtClean="0">
              <a:solidFill>
                <a:schemeClr val="bg1"/>
              </a:solidFill>
            </a:endParaRPr>
          </a:p>
          <a:p>
            <a:pPr algn="ctr"/>
            <a:r>
              <a:rPr lang="ko-KR" altLang="en-US" sz="1200" b="1" dirty="0" smtClean="0">
                <a:solidFill>
                  <a:schemeClr val="bg1"/>
                </a:solidFill>
              </a:rPr>
              <a:t>맞춤형 정책패키지의 부재</a:t>
            </a:r>
            <a:endParaRPr lang="ko-KR" altLang="en-US" sz="1200" b="1" dirty="0">
              <a:solidFill>
                <a:schemeClr val="bg1"/>
              </a:solidFill>
            </a:endParaRPr>
          </a:p>
        </p:txBody>
      </p:sp>
      <p:sp>
        <p:nvSpPr>
          <p:cNvPr id="71" name="타원 70"/>
          <p:cNvSpPr/>
          <p:nvPr/>
        </p:nvSpPr>
        <p:spPr>
          <a:xfrm>
            <a:off x="3813841" y="3054111"/>
            <a:ext cx="1565974" cy="1566000"/>
          </a:xfrm>
          <a:prstGeom prst="ellipse">
            <a:avLst/>
          </a:prstGeom>
          <a:ln/>
        </p:spPr>
        <p:style>
          <a:lnRef idx="0">
            <a:schemeClr val="dk1"/>
          </a:lnRef>
          <a:fillRef idx="3">
            <a:schemeClr val="dk1"/>
          </a:fillRef>
          <a:effectRef idx="3">
            <a:schemeClr val="dk1"/>
          </a:effectRef>
          <a:fontRef idx="minor">
            <a:schemeClr val="lt1"/>
          </a:fontRef>
        </p:style>
        <p:txBody>
          <a:bodyPr rtlCol="0" anchor="ctr"/>
          <a:lstStyle/>
          <a:p>
            <a:pPr algn="ctr"/>
            <a:endParaRPr lang="ko-KR" altLang="en-US"/>
          </a:p>
        </p:txBody>
      </p:sp>
      <p:sp>
        <p:nvSpPr>
          <p:cNvPr id="74" name="직사각형 73"/>
          <p:cNvSpPr/>
          <p:nvPr/>
        </p:nvSpPr>
        <p:spPr>
          <a:xfrm>
            <a:off x="3843218" y="3559319"/>
            <a:ext cx="1507220" cy="5555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600" b="1" dirty="0" smtClean="0">
                <a:solidFill>
                  <a:schemeClr val="bg1"/>
                </a:solidFill>
              </a:rPr>
              <a:t>중소기업</a:t>
            </a:r>
            <a:endParaRPr lang="en-US" altLang="ko-KR" sz="1600" b="1" dirty="0" smtClean="0">
              <a:solidFill>
                <a:schemeClr val="bg1"/>
              </a:solidFill>
            </a:endParaRPr>
          </a:p>
          <a:p>
            <a:pPr algn="ctr"/>
            <a:r>
              <a:rPr lang="ko-KR" altLang="en-US" sz="1600" b="1" dirty="0" smtClean="0">
                <a:solidFill>
                  <a:schemeClr val="bg1"/>
                </a:solidFill>
              </a:rPr>
              <a:t>정책의</a:t>
            </a:r>
            <a:endParaRPr lang="en-US" altLang="ko-KR" sz="1600" b="1" dirty="0" smtClean="0">
              <a:solidFill>
                <a:schemeClr val="bg1"/>
              </a:solidFill>
            </a:endParaRPr>
          </a:p>
          <a:p>
            <a:pPr algn="ctr"/>
            <a:r>
              <a:rPr lang="ko-KR" altLang="en-US" sz="1600" b="1" dirty="0" smtClean="0">
                <a:solidFill>
                  <a:schemeClr val="bg1"/>
                </a:solidFill>
              </a:rPr>
              <a:t>효과성과</a:t>
            </a:r>
            <a:endParaRPr lang="en-US" altLang="ko-KR" sz="1600" b="1" dirty="0" smtClean="0">
              <a:solidFill>
                <a:schemeClr val="bg1"/>
              </a:solidFill>
            </a:endParaRPr>
          </a:p>
          <a:p>
            <a:pPr algn="ctr"/>
            <a:r>
              <a:rPr lang="ko-KR" altLang="en-US" sz="1600" b="1" dirty="0" smtClean="0">
                <a:solidFill>
                  <a:schemeClr val="bg1"/>
                </a:solidFill>
              </a:rPr>
              <a:t>만족도 저하</a:t>
            </a:r>
            <a:endParaRPr lang="en-US" altLang="ko-KR" sz="1600" b="1" dirty="0" smtClean="0">
              <a:solidFill>
                <a:schemeClr val="bg1"/>
              </a:solidFill>
            </a:endParaRPr>
          </a:p>
        </p:txBody>
      </p:sp>
      <p:grpSp>
        <p:nvGrpSpPr>
          <p:cNvPr id="72" name="그룹 135"/>
          <p:cNvGrpSpPr/>
          <p:nvPr/>
        </p:nvGrpSpPr>
        <p:grpSpPr>
          <a:xfrm rot="3600000">
            <a:off x="4399673" y="2502319"/>
            <a:ext cx="386943" cy="2612865"/>
            <a:chOff x="4522225" y="2625037"/>
            <a:chExt cx="386943" cy="2612865"/>
          </a:xfrm>
          <a:solidFill>
            <a:schemeClr val="bg1"/>
          </a:solidFill>
        </p:grpSpPr>
        <p:sp>
          <p:nvSpPr>
            <p:cNvPr id="77" name="오른쪽 화살표 76"/>
            <p:cNvSpPr/>
            <p:nvPr/>
          </p:nvSpPr>
          <p:spPr>
            <a:xfrm rot="5400000">
              <a:off x="4531326" y="2615936"/>
              <a:ext cx="368741" cy="386943"/>
            </a:xfrm>
            <a:prstGeom prst="rightArrow">
              <a:avLst/>
            </a:prstGeom>
            <a:grpFill/>
            <a:ln>
              <a:noFill/>
            </a:ln>
          </p:spPr>
          <p:style>
            <a:lnRef idx="1">
              <a:schemeClr val="dk1"/>
            </a:lnRef>
            <a:fillRef idx="3">
              <a:schemeClr val="dk1"/>
            </a:fillRef>
            <a:effectRef idx="2">
              <a:schemeClr val="dk1"/>
            </a:effectRef>
            <a:fontRef idx="minor">
              <a:schemeClr val="lt1"/>
            </a:fontRef>
          </p:style>
          <p:txBody>
            <a:bodyPr rtlCol="0" anchor="ctr"/>
            <a:lstStyle/>
            <a:p>
              <a:pPr algn="ctr"/>
              <a:endParaRPr lang="ko-KR" altLang="en-US"/>
            </a:p>
          </p:txBody>
        </p:sp>
        <p:sp>
          <p:nvSpPr>
            <p:cNvPr id="78" name="오른쪽 화살표 77"/>
            <p:cNvSpPr/>
            <p:nvPr/>
          </p:nvSpPr>
          <p:spPr>
            <a:xfrm rot="16200000">
              <a:off x="4531326" y="4860060"/>
              <a:ext cx="368741" cy="386943"/>
            </a:xfrm>
            <a:prstGeom prst="rightArrow">
              <a:avLst/>
            </a:prstGeom>
            <a:grpFill/>
            <a:ln>
              <a:noFill/>
            </a:ln>
          </p:spPr>
          <p:style>
            <a:lnRef idx="1">
              <a:schemeClr val="dk1"/>
            </a:lnRef>
            <a:fillRef idx="3">
              <a:schemeClr val="dk1"/>
            </a:fillRef>
            <a:effectRef idx="2">
              <a:schemeClr val="dk1"/>
            </a:effectRef>
            <a:fontRef idx="minor">
              <a:schemeClr val="lt1"/>
            </a:fontRef>
          </p:style>
          <p:txBody>
            <a:bodyPr rtlCol="0" anchor="ctr"/>
            <a:lstStyle/>
            <a:p>
              <a:pPr algn="ctr"/>
              <a:endParaRPr lang="ko-KR" altLang="en-US"/>
            </a:p>
          </p:txBody>
        </p:sp>
      </p:grpSp>
      <p:grpSp>
        <p:nvGrpSpPr>
          <p:cNvPr id="73" name="그룹 138"/>
          <p:cNvGrpSpPr/>
          <p:nvPr/>
        </p:nvGrpSpPr>
        <p:grpSpPr>
          <a:xfrm rot="7200000" flipH="1">
            <a:off x="4407680" y="2502319"/>
            <a:ext cx="386943" cy="2612865"/>
            <a:chOff x="4522225" y="2625037"/>
            <a:chExt cx="386943" cy="2612865"/>
          </a:xfrm>
          <a:solidFill>
            <a:schemeClr val="bg1"/>
          </a:solidFill>
        </p:grpSpPr>
        <p:sp>
          <p:nvSpPr>
            <p:cNvPr id="75" name="오른쪽 화살표 74"/>
            <p:cNvSpPr/>
            <p:nvPr/>
          </p:nvSpPr>
          <p:spPr>
            <a:xfrm rot="5400000">
              <a:off x="4531326" y="2615936"/>
              <a:ext cx="368741" cy="386943"/>
            </a:xfrm>
            <a:prstGeom prst="rightArrow">
              <a:avLst/>
            </a:prstGeom>
            <a:grpFill/>
            <a:ln>
              <a:noFill/>
            </a:ln>
          </p:spPr>
          <p:style>
            <a:lnRef idx="1">
              <a:schemeClr val="dk1"/>
            </a:lnRef>
            <a:fillRef idx="3">
              <a:schemeClr val="dk1"/>
            </a:fillRef>
            <a:effectRef idx="2">
              <a:schemeClr val="dk1"/>
            </a:effectRef>
            <a:fontRef idx="minor">
              <a:schemeClr val="lt1"/>
            </a:fontRef>
          </p:style>
          <p:txBody>
            <a:bodyPr rtlCol="0" anchor="ctr"/>
            <a:lstStyle/>
            <a:p>
              <a:pPr algn="ctr"/>
              <a:endParaRPr lang="ko-KR" altLang="en-US"/>
            </a:p>
          </p:txBody>
        </p:sp>
        <p:sp>
          <p:nvSpPr>
            <p:cNvPr id="76" name="오른쪽 화살표 75"/>
            <p:cNvSpPr/>
            <p:nvPr/>
          </p:nvSpPr>
          <p:spPr>
            <a:xfrm rot="16200000">
              <a:off x="4531326" y="4860060"/>
              <a:ext cx="368741" cy="386943"/>
            </a:xfrm>
            <a:prstGeom prst="rightArrow">
              <a:avLst/>
            </a:prstGeom>
            <a:grpFill/>
            <a:ln>
              <a:noFill/>
            </a:ln>
          </p:spPr>
          <p:style>
            <a:lnRef idx="1">
              <a:schemeClr val="dk1"/>
            </a:lnRef>
            <a:fillRef idx="3">
              <a:schemeClr val="dk1"/>
            </a:fillRef>
            <a:effectRef idx="2">
              <a:schemeClr val="dk1"/>
            </a:effectRef>
            <a:fontRef idx="minor">
              <a:schemeClr val="lt1"/>
            </a:fontRef>
          </p:style>
          <p:txBody>
            <a:bodyPr rtlCol="0" anchor="ctr"/>
            <a:lstStyle/>
            <a:p>
              <a:pPr algn="ctr"/>
              <a:endParaRPr lang="ko-KR" altLang="en-US"/>
            </a:p>
          </p:txBody>
        </p:sp>
      </p:grpSp>
      <p:grpSp>
        <p:nvGrpSpPr>
          <p:cNvPr id="65" name="그룹 138"/>
          <p:cNvGrpSpPr/>
          <p:nvPr/>
        </p:nvGrpSpPr>
        <p:grpSpPr>
          <a:xfrm flipH="1">
            <a:off x="4401081" y="2544327"/>
            <a:ext cx="386943" cy="2612865"/>
            <a:chOff x="4522225" y="2625037"/>
            <a:chExt cx="386943" cy="2612865"/>
          </a:xfrm>
          <a:solidFill>
            <a:schemeClr val="bg1"/>
          </a:solidFill>
        </p:grpSpPr>
        <p:sp>
          <p:nvSpPr>
            <p:cNvPr id="84" name="오른쪽 화살표 83"/>
            <p:cNvSpPr/>
            <p:nvPr/>
          </p:nvSpPr>
          <p:spPr>
            <a:xfrm rot="5400000">
              <a:off x="4531326" y="2615936"/>
              <a:ext cx="368741" cy="386943"/>
            </a:xfrm>
            <a:prstGeom prst="rightArrow">
              <a:avLst/>
            </a:prstGeom>
            <a:grpFill/>
            <a:ln>
              <a:noFill/>
            </a:ln>
          </p:spPr>
          <p:style>
            <a:lnRef idx="1">
              <a:schemeClr val="dk1"/>
            </a:lnRef>
            <a:fillRef idx="3">
              <a:schemeClr val="dk1"/>
            </a:fillRef>
            <a:effectRef idx="2">
              <a:schemeClr val="dk1"/>
            </a:effectRef>
            <a:fontRef idx="minor">
              <a:schemeClr val="lt1"/>
            </a:fontRef>
          </p:style>
          <p:txBody>
            <a:bodyPr rtlCol="0" anchor="ctr"/>
            <a:lstStyle/>
            <a:p>
              <a:pPr algn="ctr"/>
              <a:endParaRPr lang="ko-KR" altLang="en-US"/>
            </a:p>
          </p:txBody>
        </p:sp>
        <p:sp>
          <p:nvSpPr>
            <p:cNvPr id="87" name="오른쪽 화살표 86"/>
            <p:cNvSpPr/>
            <p:nvPr/>
          </p:nvSpPr>
          <p:spPr>
            <a:xfrm rot="16200000">
              <a:off x="4531326" y="4860060"/>
              <a:ext cx="368741" cy="386943"/>
            </a:xfrm>
            <a:prstGeom prst="rightArrow">
              <a:avLst/>
            </a:prstGeom>
            <a:grpFill/>
            <a:ln>
              <a:noFill/>
            </a:ln>
          </p:spPr>
          <p:style>
            <a:lnRef idx="1">
              <a:schemeClr val="dk1"/>
            </a:lnRef>
            <a:fillRef idx="3">
              <a:schemeClr val="dk1"/>
            </a:fillRef>
            <a:effectRef idx="2">
              <a:schemeClr val="dk1"/>
            </a:effectRef>
            <a:fontRef idx="minor">
              <a:schemeClr val="lt1"/>
            </a:fontRef>
          </p:style>
          <p:txBody>
            <a:bodyPr rtlCol="0" anchor="ctr"/>
            <a:lstStyle/>
            <a:p>
              <a:pPr algn="ctr"/>
              <a:endParaRPr lang="ko-KR" altLang="en-US"/>
            </a:p>
          </p:txBody>
        </p:sp>
      </p:grpSp>
      <p:sp>
        <p:nvSpPr>
          <p:cNvPr id="90" name="직사각형 262"/>
          <p:cNvSpPr/>
          <p:nvPr/>
        </p:nvSpPr>
        <p:spPr>
          <a:xfrm>
            <a:off x="192902" y="1340901"/>
            <a:ext cx="1728192" cy="378834"/>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anchor="ctr" anchorCtr="0" compatLnSpc="1">
            <a:prstTxWarp prst="textNoShape">
              <a:avLst/>
            </a:prstTxWarp>
          </a:bodyPr>
          <a:lstStyle/>
          <a:p>
            <a:pPr algn="ctr"/>
            <a:r>
              <a:rPr lang="ko-KR" altLang="en-US" sz="1600" b="1" dirty="0" smtClean="0">
                <a:solidFill>
                  <a:schemeClr val="bg1"/>
                </a:solidFill>
                <a:latin typeface="+mn-ea"/>
                <a:ea typeface="+mn-ea"/>
              </a:rPr>
              <a:t>낮은 </a:t>
            </a:r>
            <a:r>
              <a:rPr lang="ko-KR" altLang="en-US" sz="1600" b="1" dirty="0" err="1" smtClean="0">
                <a:solidFill>
                  <a:schemeClr val="bg1"/>
                </a:solidFill>
                <a:latin typeface="+mn-ea"/>
                <a:ea typeface="+mn-ea"/>
              </a:rPr>
              <a:t>효과성</a:t>
            </a:r>
            <a:endParaRPr lang="ko-KR" altLang="en-US" sz="1600" b="1" dirty="0" smtClean="0">
              <a:solidFill>
                <a:schemeClr val="bg1"/>
              </a:solidFill>
              <a:latin typeface="+mn-ea"/>
              <a:ea typeface="+mn-ea"/>
            </a:endParaRPr>
          </a:p>
        </p:txBody>
      </p:sp>
      <p:sp>
        <p:nvSpPr>
          <p:cNvPr id="96" name="직사각형 262"/>
          <p:cNvSpPr/>
          <p:nvPr/>
        </p:nvSpPr>
        <p:spPr>
          <a:xfrm>
            <a:off x="7232382" y="1340901"/>
            <a:ext cx="1728192" cy="378834"/>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anchor="ctr" anchorCtr="0" compatLnSpc="1">
            <a:prstTxWarp prst="textNoShape">
              <a:avLst/>
            </a:prstTxWarp>
          </a:bodyPr>
          <a:lstStyle/>
          <a:p>
            <a:pPr algn="ctr"/>
            <a:r>
              <a:rPr lang="ko-KR" altLang="en-US" sz="1600" b="1" dirty="0" smtClean="0">
                <a:solidFill>
                  <a:schemeClr val="bg1"/>
                </a:solidFill>
                <a:latin typeface="+mn-ea"/>
                <a:ea typeface="+mn-ea"/>
              </a:rPr>
              <a:t>낮은 만족도</a:t>
            </a:r>
          </a:p>
        </p:txBody>
      </p:sp>
    </p:spTree>
    <p:extLst>
      <p:ext uri="{BB962C8B-B14F-4D97-AF65-F5344CB8AC3E}">
        <p14:creationId xmlns:p14="http://schemas.microsoft.com/office/powerpoint/2010/main" val="23132428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467544"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 name="직사각형 5"/>
          <p:cNvSpPr/>
          <p:nvPr/>
        </p:nvSpPr>
        <p:spPr>
          <a:xfrm>
            <a:off x="0" y="1412776"/>
            <a:ext cx="467544" cy="9361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 name="Text Box 2"/>
          <p:cNvSpPr txBox="1">
            <a:spLocks noChangeArrowheads="1"/>
          </p:cNvSpPr>
          <p:nvPr/>
        </p:nvSpPr>
        <p:spPr bwMode="auto">
          <a:xfrm>
            <a:off x="539552" y="1484784"/>
            <a:ext cx="8208912" cy="602665"/>
          </a:xfrm>
          <a:prstGeom prst="rect">
            <a:avLst/>
          </a:prstGeom>
          <a:noFill/>
          <a:ln w="9525">
            <a:noFill/>
            <a:miter lim="800000"/>
            <a:headEnd/>
            <a:tailEnd/>
          </a:ln>
        </p:spPr>
        <p:txBody>
          <a:bodyPr wrap="square">
            <a:spAutoFit/>
          </a:bodyPr>
          <a:lstStyle/>
          <a:p>
            <a:pPr>
              <a:lnSpc>
                <a:spcPct val="160000"/>
              </a:lnSpc>
              <a:spcBef>
                <a:spcPts val="600"/>
              </a:spcBef>
            </a:pPr>
            <a:r>
              <a:rPr lang="en-US" altLang="ko-KR" sz="2400" dirty="0" smtClean="0">
                <a:ln>
                  <a:solidFill>
                    <a:schemeClr val="tx1"/>
                  </a:solidFill>
                </a:ln>
                <a:latin typeface="+mn-ea"/>
              </a:rPr>
              <a:t>III.1. </a:t>
            </a:r>
            <a:r>
              <a:rPr lang="ko-KR" altLang="en-US" sz="2400" dirty="0" smtClean="0">
                <a:ln>
                  <a:solidFill>
                    <a:schemeClr val="tx1"/>
                  </a:solidFill>
                </a:ln>
                <a:latin typeface="+mn-ea"/>
              </a:rPr>
              <a:t>정책금융 정책효과 분석</a:t>
            </a:r>
            <a:endParaRPr lang="en-US" altLang="ko-KR" sz="2400" dirty="0">
              <a:ln>
                <a:solidFill>
                  <a:schemeClr val="tx1"/>
                </a:solidFill>
              </a:ln>
              <a:latin typeface="+mn-ea"/>
            </a:endParaRPr>
          </a:p>
        </p:txBody>
      </p:sp>
    </p:spTree>
    <p:extLst>
      <p:ext uri="{BB962C8B-B14F-4D97-AF65-F5344CB8AC3E}">
        <p14:creationId xmlns:p14="http://schemas.microsoft.com/office/powerpoint/2010/main" val="25648887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a:bodyPr>
          <a:lstStyle/>
          <a:p>
            <a:r>
              <a:rPr lang="ko-KR" altLang="en-US" kern="0" dirty="0" smtClean="0">
                <a:ea typeface="휴먼모음T"/>
              </a:rPr>
              <a:t>정책평가 </a:t>
            </a:r>
            <a:r>
              <a:rPr lang="ko-KR" altLang="en-US" kern="0" dirty="0">
                <a:ea typeface="휴먼모음T"/>
              </a:rPr>
              <a:t>사례</a:t>
            </a:r>
            <a:r>
              <a:rPr lang="en-US" altLang="ko-KR" kern="0" dirty="0">
                <a:ea typeface="휴먼모음T"/>
              </a:rPr>
              <a:t>: </a:t>
            </a:r>
            <a:r>
              <a:rPr lang="ko-KR" altLang="en-US" kern="0" dirty="0" smtClean="0">
                <a:ea typeface="휴먼모음T"/>
              </a:rPr>
              <a:t>장우현</a:t>
            </a:r>
            <a:r>
              <a:rPr lang="en-US" altLang="ko-KR" kern="0" dirty="0" smtClean="0">
                <a:ea typeface="휴먼모음T"/>
              </a:rPr>
              <a:t>(</a:t>
            </a:r>
            <a:r>
              <a:rPr lang="en-US" altLang="ko-KR" kern="0" dirty="0">
                <a:ea typeface="휴먼모음T"/>
              </a:rPr>
              <a:t>2014), </a:t>
            </a:r>
            <a:r>
              <a:rPr lang="ko-KR" altLang="en-US" kern="0" dirty="0">
                <a:ea typeface="휴먼모음T"/>
              </a:rPr>
              <a:t>중소기업 </a:t>
            </a:r>
            <a:r>
              <a:rPr lang="ko-KR" altLang="en-US" kern="0" dirty="0" smtClean="0">
                <a:ea typeface="휴먼모음T"/>
              </a:rPr>
              <a:t>정책금융</a:t>
            </a:r>
            <a:endParaRPr lang="ko-KR" altLang="en-US" dirty="0"/>
          </a:p>
        </p:txBody>
      </p:sp>
      <p:sp>
        <p:nvSpPr>
          <p:cNvPr id="4" name="슬라이드 번호 개체 틀 3"/>
          <p:cNvSpPr>
            <a:spLocks noGrp="1"/>
          </p:cNvSpPr>
          <p:nvPr>
            <p:ph type="sldNum" sz="quarter" idx="12"/>
          </p:nvPr>
        </p:nvSpPr>
        <p:spPr/>
        <p:txBody>
          <a:bodyPr/>
          <a:lstStyle/>
          <a:p>
            <a:fld id="{E98937D0-85C6-4503-AFF1-0D86871D435E}" type="slidenum">
              <a:rPr lang="ko-KR" altLang="en-US" smtClean="0"/>
              <a:pPr/>
              <a:t>24</a:t>
            </a:fld>
            <a:endParaRPr lang="ko-KR" altLang="en-US"/>
          </a:p>
        </p:txBody>
      </p:sp>
      <p:sp>
        <p:nvSpPr>
          <p:cNvPr id="5" name="직사각형 4"/>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dirty="0">
                <a:solidFill>
                  <a:schemeClr val="tx1"/>
                </a:solidFill>
                <a:latin typeface="휴먼모음T" panose="02030504000101010101" pitchFamily="18" charset="-127"/>
                <a:ea typeface="휴먼모음T" panose="02030504000101010101" pitchFamily="18" charset="-127"/>
              </a:rPr>
              <a:t>평가 사례</a:t>
            </a:r>
            <a:r>
              <a:rPr lang="en-US" altLang="ko-KR" sz="1600" dirty="0">
                <a:solidFill>
                  <a:schemeClr val="tx1"/>
                </a:solidFill>
                <a:latin typeface="휴먼모음T" panose="02030504000101010101" pitchFamily="18" charset="-127"/>
                <a:ea typeface="휴먼모음T" panose="02030504000101010101" pitchFamily="18" charset="-127"/>
              </a:rPr>
              <a:t>: 2009</a:t>
            </a:r>
            <a:r>
              <a:rPr lang="ko-KR" altLang="en-US" sz="1600" dirty="0">
                <a:solidFill>
                  <a:schemeClr val="tx1"/>
                </a:solidFill>
                <a:latin typeface="휴먼모음T" panose="02030504000101010101" pitchFamily="18" charset="-127"/>
                <a:ea typeface="휴먼모음T" panose="02030504000101010101" pitchFamily="18" charset="-127"/>
              </a:rPr>
              <a:t>년 정책금융의 정책효과 분석</a:t>
            </a:r>
          </a:p>
        </p:txBody>
      </p:sp>
      <p:sp>
        <p:nvSpPr>
          <p:cNvPr id="6" name="Content Placeholder 2"/>
          <p:cNvSpPr>
            <a:spLocks noGrp="1"/>
          </p:cNvSpPr>
          <p:nvPr>
            <p:ph idx="1"/>
          </p:nvPr>
        </p:nvSpPr>
        <p:spPr>
          <a:xfrm>
            <a:off x="467544" y="1988840"/>
            <a:ext cx="8208912" cy="4525963"/>
          </a:xfrm>
        </p:spPr>
        <p:txBody>
          <a:bodyPr>
            <a:noAutofit/>
          </a:bodyPr>
          <a:lstStyle/>
          <a:p>
            <a:pPr marL="342900" lvl="1" indent="-342900">
              <a:buClr>
                <a:srgbClr val="003366"/>
              </a:buClr>
              <a:buFont typeface="Wingdings" pitchFamily="2" charset="2"/>
              <a:buChar char="§"/>
            </a:pPr>
            <a:endParaRPr lang="en-US" altLang="ko-KR" sz="1800" kern="1200" dirty="0" smtClean="0">
              <a:latin typeface="+mn-ea"/>
            </a:endParaRPr>
          </a:p>
          <a:p>
            <a:pPr marL="342900" lvl="1" indent="-342900">
              <a:spcBef>
                <a:spcPct val="60000"/>
              </a:spcBef>
              <a:buClr>
                <a:srgbClr val="003366"/>
              </a:buClr>
              <a:buFont typeface="Wingdings" pitchFamily="2" charset="2"/>
              <a:buChar char="§"/>
              <a:tabLst>
                <a:tab pos="811213" algn="l"/>
              </a:tabLst>
            </a:pPr>
            <a:r>
              <a:rPr lang="ko-KR" altLang="en-US" sz="1800" dirty="0">
                <a:latin typeface="휴먼모음T" panose="02030504000101010101" pitchFamily="18" charset="-127"/>
                <a:ea typeface="휴먼모음T" panose="02030504000101010101" pitchFamily="18" charset="-127"/>
                <a:cs typeface="+mn-cs"/>
              </a:rPr>
              <a:t>정책금융은 </a:t>
            </a:r>
            <a:r>
              <a:rPr lang="en-US" altLang="ko-KR" sz="1800" dirty="0">
                <a:latin typeface="휴먼모음T" panose="02030504000101010101" pitchFamily="18" charset="-127"/>
                <a:ea typeface="휴먼모음T" panose="02030504000101010101" pitchFamily="18" charset="-127"/>
                <a:cs typeface="+mn-cs"/>
              </a:rPr>
              <a:t>2009</a:t>
            </a:r>
            <a:r>
              <a:rPr lang="ko-KR" altLang="en-US" sz="1800" dirty="0">
                <a:latin typeface="휴먼모음T" panose="02030504000101010101" pitchFamily="18" charset="-127"/>
                <a:ea typeface="휴먼모음T" panose="02030504000101010101" pitchFamily="18" charset="-127"/>
                <a:cs typeface="+mn-cs"/>
              </a:rPr>
              <a:t>년 </a:t>
            </a:r>
            <a:r>
              <a:rPr lang="ko-KR" altLang="en-US" sz="1800" dirty="0" smtClean="0">
                <a:latin typeface="휴먼모음T" panose="02030504000101010101" pitchFamily="18" charset="-127"/>
                <a:ea typeface="휴먼모음T" panose="02030504000101010101" pitchFamily="18" charset="-127"/>
                <a:cs typeface="+mn-cs"/>
              </a:rPr>
              <a:t>글로벌 금융위기 </a:t>
            </a:r>
            <a:r>
              <a:rPr lang="ko-KR" altLang="en-US" sz="1800" dirty="0">
                <a:latin typeface="휴먼모음T" panose="02030504000101010101" pitchFamily="18" charset="-127"/>
                <a:ea typeface="휴먼모음T" panose="02030504000101010101" pitchFamily="18" charset="-127"/>
                <a:cs typeface="+mn-cs"/>
              </a:rPr>
              <a:t>시 </a:t>
            </a:r>
            <a:r>
              <a:rPr lang="ko-KR" altLang="en-US" sz="1800" dirty="0" smtClean="0">
                <a:latin typeface="휴먼모음T" panose="02030504000101010101" pitchFamily="18" charset="-127"/>
                <a:ea typeface="휴먼모음T" panose="02030504000101010101" pitchFamily="18" charset="-127"/>
                <a:cs typeface="+mn-cs"/>
              </a:rPr>
              <a:t>크게 증가하여 그 </a:t>
            </a:r>
            <a:r>
              <a:rPr lang="ko-KR" altLang="en-US" sz="1800" dirty="0">
                <a:latin typeface="휴먼모음T" panose="02030504000101010101" pitchFamily="18" charset="-127"/>
                <a:ea typeface="휴먼모음T" panose="02030504000101010101" pitchFamily="18" charset="-127"/>
                <a:cs typeface="+mn-cs"/>
              </a:rPr>
              <a:t>영향이 지속되고 있는 바</a:t>
            </a:r>
            <a:r>
              <a:rPr lang="en-US" altLang="ko-KR" sz="1800" dirty="0">
                <a:latin typeface="휴먼모음T" panose="02030504000101010101" pitchFamily="18" charset="-127"/>
                <a:ea typeface="휴먼모음T" panose="02030504000101010101" pitchFamily="18" charset="-127"/>
                <a:cs typeface="+mn-cs"/>
              </a:rPr>
              <a:t>, </a:t>
            </a:r>
            <a:r>
              <a:rPr lang="ko-KR" altLang="en-US" sz="1800" dirty="0" smtClean="0">
                <a:latin typeface="휴먼모음T" panose="02030504000101010101" pitchFamily="18" charset="-127"/>
                <a:ea typeface="휴먼모음T" panose="02030504000101010101" pitchFamily="18" charset="-127"/>
                <a:cs typeface="+mn-cs"/>
              </a:rPr>
              <a:t>해당 정책의 </a:t>
            </a:r>
            <a:r>
              <a:rPr lang="ko-KR" altLang="en-US" sz="1800" dirty="0">
                <a:latin typeface="휴먼모음T" panose="02030504000101010101" pitchFamily="18" charset="-127"/>
                <a:ea typeface="휴먼모음T" panose="02030504000101010101" pitchFamily="18" charset="-127"/>
                <a:cs typeface="+mn-cs"/>
              </a:rPr>
              <a:t>효과를 평가하고 향후 개선방향에 대해 검토할 필요성이 높음</a:t>
            </a:r>
            <a:r>
              <a:rPr lang="en-US" altLang="ko-KR" sz="1800" dirty="0">
                <a:latin typeface="휴먼모음T" panose="02030504000101010101" pitchFamily="18" charset="-127"/>
                <a:ea typeface="휴먼모음T" panose="02030504000101010101" pitchFamily="18" charset="-127"/>
                <a:cs typeface="+mn-cs"/>
              </a:rPr>
              <a:t>.</a:t>
            </a:r>
          </a:p>
        </p:txBody>
      </p:sp>
      <p:pic>
        <p:nvPicPr>
          <p:cNvPr id="7" name="_x182883944" descr="EMB00004830a50b"/>
          <p:cNvPicPr>
            <a:picLocks noChangeAspect="1" noChangeArrowheads="1"/>
          </p:cNvPicPr>
          <p:nvPr/>
        </p:nvPicPr>
        <p:blipFill>
          <a:blip r:embed="rId2" cstate="print">
            <a:extLst>
              <a:ext uri="{28A0092B-C50C-407E-A947-70E740481C1C}">
                <a14:useLocalDpi xmlns:a14="http://schemas.microsoft.com/office/drawing/2010/main" val="0"/>
              </a:ext>
            </a:extLst>
          </a:blip>
          <a:srcRect t="1431" b="1689"/>
          <a:stretch>
            <a:fillRect/>
          </a:stretch>
        </p:blipFill>
        <p:spPr bwMode="auto">
          <a:xfrm>
            <a:off x="1547664" y="3494112"/>
            <a:ext cx="5976664"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타원 7"/>
          <p:cNvSpPr/>
          <p:nvPr/>
        </p:nvSpPr>
        <p:spPr>
          <a:xfrm>
            <a:off x="3617765" y="3284984"/>
            <a:ext cx="1091552" cy="3106737"/>
          </a:xfrm>
          <a:prstGeom prst="ellipse">
            <a:avLst/>
          </a:prstGeom>
          <a:noFill/>
          <a:ln>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800">
              <a:solidFill>
                <a:srgbClr val="FFFFFF"/>
              </a:solidFill>
            </a:endParaRPr>
          </a:p>
        </p:txBody>
      </p:sp>
      <p:sp>
        <p:nvSpPr>
          <p:cNvPr id="9" name="직사각형 8"/>
          <p:cNvSpPr/>
          <p:nvPr/>
        </p:nvSpPr>
        <p:spPr>
          <a:xfrm>
            <a:off x="5940152" y="6165304"/>
            <a:ext cx="2730949" cy="303212"/>
          </a:xfrm>
          <a:prstGeom prst="rect">
            <a:avLst/>
          </a:prstGeom>
          <a:noFill/>
          <a:ln>
            <a:noFill/>
          </a:ln>
        </p:spPr>
        <p:style>
          <a:lnRef idx="1">
            <a:schemeClr val="accent5"/>
          </a:lnRef>
          <a:fillRef idx="2">
            <a:schemeClr val="accent5"/>
          </a:fillRef>
          <a:effectRef idx="1">
            <a:schemeClr val="accent5"/>
          </a:effectRef>
          <a:fontRef idx="minor">
            <a:schemeClr val="dk1"/>
          </a:fontRef>
        </p:style>
        <p:txBody>
          <a:bodyPr anchor="ctr"/>
          <a:lstStyle/>
          <a:p>
            <a:pPr>
              <a:defRPr/>
            </a:pPr>
            <a:r>
              <a:rPr lang="ko-KR" altLang="en-US" sz="800" dirty="0">
                <a:solidFill>
                  <a:srgbClr val="000000"/>
                </a:solidFill>
                <a:latin typeface="휴먼모음T"/>
              </a:rPr>
              <a:t>금융위원회 보도자료</a:t>
            </a:r>
            <a:r>
              <a:rPr lang="en-US" altLang="ko-KR" sz="800" dirty="0">
                <a:solidFill>
                  <a:srgbClr val="000000"/>
                </a:solidFill>
                <a:latin typeface="휴먼모음T"/>
              </a:rPr>
              <a:t>(2015), </a:t>
            </a:r>
            <a:r>
              <a:rPr lang="ko-KR" altLang="en-US" sz="800" dirty="0">
                <a:solidFill>
                  <a:srgbClr val="000000"/>
                </a:solidFill>
                <a:latin typeface="휴먼모음T"/>
              </a:rPr>
              <a:t>단위 </a:t>
            </a:r>
            <a:r>
              <a:rPr lang="en-US" altLang="ko-KR" sz="800" dirty="0">
                <a:solidFill>
                  <a:srgbClr val="000000"/>
                </a:solidFill>
                <a:latin typeface="휴먼모음T"/>
              </a:rPr>
              <a:t>1</a:t>
            </a:r>
            <a:r>
              <a:rPr lang="ko-KR" altLang="en-US" sz="800" dirty="0">
                <a:solidFill>
                  <a:srgbClr val="000000"/>
                </a:solidFill>
                <a:latin typeface="휴먼모음T"/>
              </a:rPr>
              <a:t>조원</a:t>
            </a:r>
          </a:p>
        </p:txBody>
      </p:sp>
    </p:spTree>
    <p:extLst>
      <p:ext uri="{BB962C8B-B14F-4D97-AF65-F5344CB8AC3E}">
        <p14:creationId xmlns:p14="http://schemas.microsoft.com/office/powerpoint/2010/main" val="31264816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제목 10"/>
          <p:cNvSpPr>
            <a:spLocks noGrp="1"/>
          </p:cNvSpPr>
          <p:nvPr>
            <p:ph type="title"/>
          </p:nvPr>
        </p:nvSpPr>
        <p:spPr>
          <a:noFill/>
          <a:ln w="9525">
            <a:noFill/>
            <a:miter lim="800000"/>
            <a:headEnd/>
            <a:tailEnd/>
          </a:ln>
        </p:spPr>
        <p:txBody>
          <a:bodyPr vert="horz" wrap="square" lIns="91440" tIns="45720" rIns="91440" bIns="45720" numCol="1" anchor="ctr" anchorCtr="0" compatLnSpc="1">
            <a:prstTxWarp prst="textNoShape">
              <a:avLst/>
            </a:prstTxWarp>
          </a:bodyPr>
          <a:lstStyle/>
          <a:p>
            <a:r>
              <a:rPr lang="ko-KR" altLang="en-US" sz="2400" b="1" dirty="0" smtClean="0">
                <a:latin typeface="휴먼모음T" panose="02030504000101010101" pitchFamily="18" charset="-127"/>
                <a:ea typeface="휴먼모음T" panose="02030504000101010101" pitchFamily="18" charset="-127"/>
              </a:rPr>
              <a:t>중소기업 정책금융 본연의 목적과 성과평가 사례</a:t>
            </a:r>
            <a:r>
              <a:rPr lang="en-US" altLang="ko-KR" sz="2400" b="1" dirty="0" smtClean="0">
                <a:latin typeface="휴먼모음T" panose="02030504000101010101" pitchFamily="18" charset="-127"/>
                <a:ea typeface="휴먼모음T" panose="02030504000101010101" pitchFamily="18" charset="-127"/>
              </a:rPr>
              <a:t> </a:t>
            </a:r>
            <a:endParaRPr lang="ko-KR" altLang="en-US" sz="2400" b="1" dirty="0">
              <a:latin typeface="휴먼모음T" panose="02030504000101010101" pitchFamily="18" charset="-127"/>
              <a:ea typeface="휴먼모음T" panose="02030504000101010101" pitchFamily="18" charset="-127"/>
            </a:endParaRPr>
          </a:p>
        </p:txBody>
      </p:sp>
      <p:sp>
        <p:nvSpPr>
          <p:cNvPr id="2" name="Rectangle 4"/>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solidFill>
                <a:srgbClr val="000000"/>
              </a:solidFill>
            </a:endParaRPr>
          </a:p>
        </p:txBody>
      </p:sp>
      <p:sp>
        <p:nvSpPr>
          <p:cNvPr id="8" name="직사각형 7"/>
          <p:cNvSpPr/>
          <p:nvPr/>
        </p:nvSpPr>
        <p:spPr>
          <a:xfrm>
            <a:off x="467544" y="1556792"/>
            <a:ext cx="8286750" cy="584775"/>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dirty="0" smtClean="0">
                <a:solidFill>
                  <a:schemeClr val="tx1"/>
                </a:solidFill>
                <a:latin typeface="휴먼모음T" panose="02030504000101010101" pitchFamily="18" charset="-127"/>
                <a:ea typeface="휴먼모음T" panose="02030504000101010101" pitchFamily="18" charset="-127"/>
              </a:rPr>
              <a:t>중소기업 정책금융이 </a:t>
            </a:r>
            <a:r>
              <a:rPr lang="ko-KR" altLang="en-US" sz="1600" dirty="0">
                <a:solidFill>
                  <a:schemeClr val="tx1"/>
                </a:solidFill>
                <a:latin typeface="휴먼모음T" panose="02030504000101010101" pitchFamily="18" charset="-127"/>
                <a:ea typeface="휴먼모음T" panose="02030504000101010101" pitchFamily="18" charset="-127"/>
              </a:rPr>
              <a:t>정책 본연의 목적인 </a:t>
            </a:r>
            <a:r>
              <a:rPr lang="ko-KR" altLang="en-US" sz="1600" dirty="0" smtClean="0">
                <a:solidFill>
                  <a:schemeClr val="tx1"/>
                </a:solidFill>
                <a:latin typeface="휴먼모음T" panose="02030504000101010101" pitchFamily="18" charset="-127"/>
                <a:ea typeface="휴먼모음T" panose="02030504000101010101" pitchFamily="18" charset="-127"/>
              </a:rPr>
              <a:t>자주적 </a:t>
            </a:r>
            <a:r>
              <a:rPr lang="ko-KR" altLang="en-US" sz="1600" dirty="0">
                <a:solidFill>
                  <a:schemeClr val="tx1"/>
                </a:solidFill>
                <a:latin typeface="휴먼모음T" panose="02030504000101010101" pitchFamily="18" charset="-127"/>
                <a:ea typeface="휴먼모음T" panose="02030504000101010101" pitchFamily="18" charset="-127"/>
              </a:rPr>
              <a:t>중소기업의 </a:t>
            </a:r>
            <a:r>
              <a:rPr lang="ko-KR" altLang="en-US" sz="1600" dirty="0" smtClean="0">
                <a:solidFill>
                  <a:schemeClr val="tx1"/>
                </a:solidFill>
                <a:latin typeface="휴먼모음T" panose="02030504000101010101" pitchFamily="18" charset="-127"/>
                <a:ea typeface="휴먼모음T" panose="02030504000101010101" pitchFamily="18" charset="-127"/>
              </a:rPr>
              <a:t>성장에 </a:t>
            </a:r>
            <a:endParaRPr lang="en-US" altLang="ko-KR" sz="1600" dirty="0" smtClean="0">
              <a:solidFill>
                <a:schemeClr val="tx1"/>
              </a:solidFill>
              <a:latin typeface="휴먼모음T" panose="02030504000101010101" pitchFamily="18" charset="-127"/>
              <a:ea typeface="휴먼모음T" panose="02030504000101010101" pitchFamily="18" charset="-127"/>
            </a:endParaRPr>
          </a:p>
          <a:p>
            <a:pPr algn="ctr"/>
            <a:r>
              <a:rPr lang="ko-KR" altLang="en-US" sz="1600" dirty="0" smtClean="0">
                <a:solidFill>
                  <a:schemeClr val="tx1"/>
                </a:solidFill>
                <a:latin typeface="휴먼모음T" panose="02030504000101010101" pitchFamily="18" charset="-127"/>
                <a:ea typeface="휴먼모음T" panose="02030504000101010101" pitchFamily="18" charset="-127"/>
              </a:rPr>
              <a:t>충실히 기여하지 못하고 있음은 다양한 연구에서 지적되고 있음</a:t>
            </a:r>
            <a:r>
              <a:rPr lang="en-US" altLang="ko-KR" sz="1600" dirty="0" smtClean="0">
                <a:solidFill>
                  <a:schemeClr val="tx1"/>
                </a:solidFill>
                <a:latin typeface="휴먼모음T" panose="02030504000101010101" pitchFamily="18" charset="-127"/>
                <a:ea typeface="휴먼모음T" panose="02030504000101010101" pitchFamily="18" charset="-127"/>
              </a:rPr>
              <a:t>.</a:t>
            </a:r>
            <a:endParaRPr lang="ko-KR" altLang="en-US" sz="1600" dirty="0">
              <a:solidFill>
                <a:schemeClr val="tx1"/>
              </a:solidFill>
              <a:latin typeface="휴먼모음T" panose="02030504000101010101" pitchFamily="18" charset="-127"/>
              <a:ea typeface="휴먼모음T" panose="02030504000101010101" pitchFamily="18" charset="-127"/>
            </a:endParaRPr>
          </a:p>
        </p:txBody>
      </p:sp>
      <p:sp>
        <p:nvSpPr>
          <p:cNvPr id="10" name="Content Placeholder 2"/>
          <p:cNvSpPr>
            <a:spLocks noGrp="1"/>
          </p:cNvSpPr>
          <p:nvPr>
            <p:ph idx="1"/>
          </p:nvPr>
        </p:nvSpPr>
        <p:spPr>
          <a:xfrm>
            <a:off x="467544" y="2143397"/>
            <a:ext cx="8208912" cy="4525963"/>
          </a:xfrm>
        </p:spPr>
        <p:txBody>
          <a:bodyPr>
            <a:normAutofit/>
          </a:bodyPr>
          <a:lstStyle/>
          <a:p>
            <a:pPr>
              <a:buFont typeface="Wingdings" pitchFamily="2" charset="2"/>
              <a:buChar char="§"/>
            </a:pPr>
            <a:endParaRPr lang="en-US" altLang="ko-KR" sz="2000" b="1" kern="1200" dirty="0" smtClean="0">
              <a:latin typeface="+mn-ea"/>
            </a:endParaRPr>
          </a:p>
          <a:p>
            <a:pPr>
              <a:buFont typeface="Wingdings" pitchFamily="2" charset="2"/>
              <a:buChar char="§"/>
            </a:pPr>
            <a:r>
              <a:rPr lang="ko-KR" altLang="en-US" sz="1800" dirty="0" smtClean="0">
                <a:latin typeface="휴먼모음T" panose="02030504000101010101" pitchFamily="18" charset="-127"/>
                <a:ea typeface="휴먼모음T" panose="02030504000101010101" pitchFamily="18" charset="-127"/>
              </a:rPr>
              <a:t>중소기업 지원정책의 본연의 목적은</a:t>
            </a:r>
            <a:r>
              <a:rPr lang="en-US" altLang="ko-KR" sz="1800" dirty="0" smtClean="0">
                <a:latin typeface="휴먼모음T" panose="02030504000101010101" pitchFamily="18" charset="-127"/>
                <a:ea typeface="휴먼모음T" panose="02030504000101010101" pitchFamily="18" charset="-127"/>
              </a:rPr>
              <a:t> </a:t>
            </a:r>
            <a:r>
              <a:rPr lang="ko-KR" altLang="en-US" sz="1800" dirty="0" smtClean="0">
                <a:latin typeface="휴먼모음T" panose="02030504000101010101" pitchFamily="18" charset="-127"/>
                <a:ea typeface="휴먼모음T" panose="02030504000101010101" pitchFamily="18" charset="-127"/>
              </a:rPr>
              <a:t>시장실패를 보완하여 자주적 중소기업의 성장에 기여하는 것임</a:t>
            </a:r>
            <a:r>
              <a:rPr lang="en-US" altLang="ko-KR" sz="1800" dirty="0" smtClean="0">
                <a:latin typeface="휴먼모음T" panose="02030504000101010101" pitchFamily="18" charset="-127"/>
                <a:ea typeface="휴먼모음T" panose="02030504000101010101" pitchFamily="18" charset="-127"/>
              </a:rPr>
              <a:t>.</a:t>
            </a:r>
          </a:p>
          <a:p>
            <a:pPr lvl="1">
              <a:buFont typeface="Wingdings" pitchFamily="2" charset="2"/>
              <a:buChar char="§"/>
            </a:pPr>
            <a:r>
              <a:rPr lang="en-US" altLang="ko-KR" sz="1600" dirty="0" smtClean="0">
                <a:latin typeface="휴먼모음T" panose="02030504000101010101" pitchFamily="18" charset="-127"/>
                <a:ea typeface="휴먼모음T" panose="02030504000101010101" pitchFamily="18" charset="-127"/>
              </a:rPr>
              <a:t>“</a:t>
            </a:r>
            <a:r>
              <a:rPr lang="ko-KR" altLang="en-US" sz="1600" dirty="0" smtClean="0">
                <a:latin typeface="휴먼모음T" panose="02030504000101010101" pitchFamily="18" charset="-127"/>
                <a:ea typeface="휴먼모음T" panose="02030504000101010101" pitchFamily="18" charset="-127"/>
              </a:rPr>
              <a:t>이 법은</a:t>
            </a:r>
            <a:r>
              <a:rPr lang="en-US" altLang="ko-KR" sz="1600" dirty="0" smtClean="0">
                <a:latin typeface="휴먼모음T" panose="02030504000101010101" pitchFamily="18" charset="-127"/>
                <a:ea typeface="휴먼모음T" panose="02030504000101010101" pitchFamily="18" charset="-127"/>
              </a:rPr>
              <a:t>…</a:t>
            </a:r>
            <a:r>
              <a:rPr lang="ko-KR" altLang="en-US" sz="1600" dirty="0" smtClean="0">
                <a:latin typeface="휴먼모음T" panose="02030504000101010101" pitchFamily="18" charset="-127"/>
                <a:ea typeface="휴먼모음T" panose="02030504000101010101" pitchFamily="18" charset="-127"/>
              </a:rPr>
              <a:t>창의적이고 </a:t>
            </a:r>
            <a:r>
              <a:rPr lang="ko-KR" altLang="en-US" sz="1600" dirty="0">
                <a:latin typeface="휴먼모음T" panose="02030504000101010101" pitchFamily="18" charset="-127"/>
                <a:ea typeface="휴먼모음T" panose="02030504000101010101" pitchFamily="18" charset="-127"/>
              </a:rPr>
              <a:t>자주적인 중소기업의 성장을 지원하고 나아가 산업 구조를 고도화하고 국민경제를 균형 있게 발전시키는 것을 목적으로 한다</a:t>
            </a:r>
            <a:r>
              <a:rPr lang="en-US" altLang="ko-KR" sz="1600" dirty="0" smtClean="0">
                <a:latin typeface="휴먼모음T" panose="02030504000101010101" pitchFamily="18" charset="-127"/>
                <a:ea typeface="휴먼모음T" panose="02030504000101010101" pitchFamily="18" charset="-127"/>
              </a:rPr>
              <a:t>.(</a:t>
            </a:r>
            <a:r>
              <a:rPr lang="ko-KR" altLang="en-US" sz="1600" dirty="0" smtClean="0">
                <a:latin typeface="휴먼모음T" panose="02030504000101010101" pitchFamily="18" charset="-127"/>
                <a:ea typeface="휴먼모음T" panose="02030504000101010101" pitchFamily="18" charset="-127"/>
              </a:rPr>
              <a:t>중소기업기본법 제</a:t>
            </a:r>
            <a:r>
              <a:rPr lang="en-US" altLang="ko-KR" sz="1600" dirty="0" smtClean="0">
                <a:latin typeface="휴먼모음T" panose="02030504000101010101" pitchFamily="18" charset="-127"/>
                <a:ea typeface="휴먼모음T" panose="02030504000101010101" pitchFamily="18" charset="-127"/>
              </a:rPr>
              <a:t>2</a:t>
            </a:r>
            <a:r>
              <a:rPr lang="ko-KR" altLang="en-US" sz="1600" dirty="0" smtClean="0">
                <a:latin typeface="휴먼모음T" panose="02030504000101010101" pitchFamily="18" charset="-127"/>
                <a:ea typeface="휴먼모음T" panose="02030504000101010101" pitchFamily="18" charset="-127"/>
              </a:rPr>
              <a:t>조</a:t>
            </a:r>
            <a:r>
              <a:rPr lang="en-US" altLang="ko-KR" sz="1600" dirty="0" smtClean="0">
                <a:latin typeface="휴먼모음T" panose="02030504000101010101" pitchFamily="18" charset="-127"/>
                <a:ea typeface="휴먼모음T" panose="02030504000101010101" pitchFamily="18" charset="-127"/>
              </a:rPr>
              <a:t>)”</a:t>
            </a:r>
            <a:endParaRPr lang="en-US" altLang="ko-KR" sz="1800" dirty="0" smtClean="0">
              <a:latin typeface="휴먼모음T" panose="02030504000101010101" pitchFamily="18" charset="-127"/>
              <a:ea typeface="휴먼모음T" panose="02030504000101010101" pitchFamily="18" charset="-127"/>
            </a:endParaRPr>
          </a:p>
          <a:p>
            <a:pPr>
              <a:buFont typeface="Wingdings" pitchFamily="2" charset="2"/>
              <a:buChar char="§"/>
            </a:pPr>
            <a:r>
              <a:rPr lang="ko-KR" altLang="en-US" sz="1800" dirty="0">
                <a:latin typeface="휴먼모음T" panose="02030504000101010101" pitchFamily="18" charset="-127"/>
                <a:ea typeface="휴먼모음T" panose="02030504000101010101" pitchFamily="18" charset="-127"/>
              </a:rPr>
              <a:t>안종범⋅우석진⋅정지운</a:t>
            </a:r>
            <a:r>
              <a:rPr lang="en-US" altLang="ko-KR" sz="1800" dirty="0">
                <a:latin typeface="휴먼모음T" panose="02030504000101010101" pitchFamily="18" charset="-127"/>
                <a:ea typeface="휴먼모음T" panose="02030504000101010101" pitchFamily="18" charset="-127"/>
              </a:rPr>
              <a:t>(2011), </a:t>
            </a:r>
            <a:r>
              <a:rPr lang="ko-KR" altLang="en-US" sz="1800" dirty="0">
                <a:latin typeface="휴먼모음T" panose="02030504000101010101" pitchFamily="18" charset="-127"/>
                <a:ea typeface="휴먼모음T" panose="02030504000101010101" pitchFamily="18" charset="-127"/>
              </a:rPr>
              <a:t>김용성 외</a:t>
            </a:r>
            <a:r>
              <a:rPr lang="en-US" altLang="ko-KR" sz="1800" dirty="0">
                <a:latin typeface="휴먼모음T" panose="02030504000101010101" pitchFamily="18" charset="-127"/>
                <a:ea typeface="휴먼모음T" panose="02030504000101010101" pitchFamily="18" charset="-127"/>
              </a:rPr>
              <a:t>(2011a, 2011b), </a:t>
            </a:r>
            <a:r>
              <a:rPr lang="ko-KR" altLang="en-US" sz="1800" dirty="0">
                <a:latin typeface="휴먼모음T" panose="02030504000101010101" pitchFamily="18" charset="-127"/>
                <a:ea typeface="휴먼모음T" panose="02030504000101010101" pitchFamily="18" charset="-127"/>
              </a:rPr>
              <a:t>우석진⋅이기영</a:t>
            </a:r>
            <a:r>
              <a:rPr lang="en-US" altLang="ko-KR" sz="1800" dirty="0">
                <a:latin typeface="휴먼모음T" panose="02030504000101010101" pitchFamily="18" charset="-127"/>
                <a:ea typeface="휴먼모음T" panose="02030504000101010101" pitchFamily="18" charset="-127"/>
              </a:rPr>
              <a:t>(2013), </a:t>
            </a:r>
            <a:r>
              <a:rPr lang="ko-KR" altLang="en-US" sz="1800" dirty="0">
                <a:latin typeface="휴먼모음T" panose="02030504000101010101" pitchFamily="18" charset="-127"/>
                <a:ea typeface="휴먼모음T" panose="02030504000101010101" pitchFamily="18" charset="-127"/>
              </a:rPr>
              <a:t>우석진⋅빈기범</a:t>
            </a:r>
            <a:r>
              <a:rPr lang="en-US" altLang="ko-KR" sz="1800" dirty="0">
                <a:latin typeface="휴먼모음T" panose="02030504000101010101" pitchFamily="18" charset="-127"/>
                <a:ea typeface="휴먼모음T" panose="02030504000101010101" pitchFamily="18" charset="-127"/>
              </a:rPr>
              <a:t>(2014) </a:t>
            </a:r>
            <a:r>
              <a:rPr lang="ko-KR" altLang="en-US" sz="1800" dirty="0">
                <a:latin typeface="휴먼모음T" panose="02030504000101010101" pitchFamily="18" charset="-127"/>
                <a:ea typeface="휴먼모음T" panose="02030504000101010101" pitchFamily="18" charset="-127"/>
              </a:rPr>
              <a:t>이기영 외</a:t>
            </a:r>
            <a:r>
              <a:rPr lang="en-US" altLang="ko-KR" sz="1800" dirty="0">
                <a:latin typeface="휴먼모음T" panose="02030504000101010101" pitchFamily="18" charset="-127"/>
                <a:ea typeface="휴먼모음T" panose="02030504000101010101" pitchFamily="18" charset="-127"/>
              </a:rPr>
              <a:t>(2015</a:t>
            </a:r>
            <a:r>
              <a:rPr lang="en-US" altLang="ko-KR" sz="1800" dirty="0" smtClean="0">
                <a:latin typeface="휴먼모음T" panose="02030504000101010101" pitchFamily="18" charset="-127"/>
                <a:ea typeface="휴먼모음T" panose="02030504000101010101" pitchFamily="18" charset="-127"/>
              </a:rPr>
              <a:t>) </a:t>
            </a:r>
            <a:r>
              <a:rPr lang="ko-KR" altLang="en-US" sz="1800" dirty="0" smtClean="0">
                <a:latin typeface="휴먼모음T" panose="02030504000101010101" pitchFamily="18" charset="-127"/>
                <a:ea typeface="휴먼모음T" panose="02030504000101010101" pitchFamily="18" charset="-127"/>
              </a:rPr>
              <a:t>등에서는 정책금융 지원기업이 지원받지 않은 유사 기업에 비해 오히려 재무성과가 저조하다는 사실을 지적하고 있음</a:t>
            </a:r>
            <a:r>
              <a:rPr lang="en-US" altLang="ko-KR" sz="1800" dirty="0" smtClean="0">
                <a:latin typeface="휴먼모음T" panose="02030504000101010101" pitchFamily="18" charset="-127"/>
                <a:ea typeface="휴먼모음T" panose="02030504000101010101" pitchFamily="18" charset="-127"/>
              </a:rPr>
              <a:t>.</a:t>
            </a:r>
          </a:p>
          <a:p>
            <a:pPr>
              <a:buFont typeface="Wingdings" pitchFamily="2" charset="2"/>
              <a:buChar char="§"/>
            </a:pPr>
            <a:r>
              <a:rPr lang="ko-KR" altLang="en-US" sz="1800" kern="1200" dirty="0" smtClean="0">
                <a:latin typeface="휴먼모음T" panose="02030504000101010101" pitchFamily="18" charset="-127"/>
                <a:ea typeface="휴먼모음T" panose="02030504000101010101" pitchFamily="18" charset="-127"/>
              </a:rPr>
              <a:t>장우현 외</a:t>
            </a:r>
            <a:r>
              <a:rPr lang="en-US" altLang="ko-KR" sz="1800" kern="1200" dirty="0">
                <a:latin typeface="휴먼모음T" panose="02030504000101010101" pitchFamily="18" charset="-127"/>
                <a:ea typeface="휴먼모음T" panose="02030504000101010101" pitchFamily="18" charset="-127"/>
              </a:rPr>
              <a:t>(2014): </a:t>
            </a:r>
            <a:r>
              <a:rPr lang="en-US" altLang="ko-KR" sz="1800" kern="1200" dirty="0" smtClean="0">
                <a:latin typeface="휴먼모음T" panose="02030504000101010101" pitchFamily="18" charset="-127"/>
                <a:ea typeface="휴먼모음T" panose="02030504000101010101" pitchFamily="18" charset="-127"/>
              </a:rPr>
              <a:t>2009</a:t>
            </a:r>
            <a:r>
              <a:rPr lang="ko-KR" altLang="en-US" sz="1800" kern="1200" dirty="0">
                <a:latin typeface="휴먼모음T" panose="02030504000101010101" pitchFamily="18" charset="-127"/>
                <a:ea typeface="휴먼모음T" panose="02030504000101010101" pitchFamily="18" charset="-127"/>
              </a:rPr>
              <a:t>년 기준으로 제조업 </a:t>
            </a:r>
            <a:r>
              <a:rPr lang="en-US" altLang="ko-KR" sz="1800" kern="1200" dirty="0">
                <a:latin typeface="휴먼모음T" panose="02030504000101010101" pitchFamily="18" charset="-127"/>
                <a:ea typeface="휴먼모음T" panose="02030504000101010101" pitchFamily="18" charset="-127"/>
              </a:rPr>
              <a:t>10</a:t>
            </a:r>
            <a:r>
              <a:rPr lang="ko-KR" altLang="en-US" sz="1800" kern="1200" dirty="0">
                <a:latin typeface="휴먼모음T" panose="02030504000101010101" pitchFamily="18" charset="-127"/>
                <a:ea typeface="휴먼모음T" panose="02030504000101010101" pitchFamily="18" charset="-127"/>
              </a:rPr>
              <a:t>인 이상 사업체에 제공된 </a:t>
            </a:r>
            <a:r>
              <a:rPr lang="en-US" altLang="ko-KR" sz="1800" kern="1200" dirty="0">
                <a:latin typeface="휴먼모음T" panose="02030504000101010101" pitchFamily="18" charset="-127"/>
                <a:ea typeface="휴먼모음T" panose="02030504000101010101" pitchFamily="18" charset="-127"/>
              </a:rPr>
              <a:t>3</a:t>
            </a:r>
            <a:r>
              <a:rPr lang="ko-KR" altLang="en-US" sz="1800" kern="1200" dirty="0">
                <a:latin typeface="휴먼모음T" panose="02030504000101010101" pitchFamily="18" charset="-127"/>
                <a:ea typeface="휴먼모음T" panose="02030504000101010101" pitchFamily="18" charset="-127"/>
              </a:rPr>
              <a:t>개 주요 정책금융기관의 전수 지원이력을 </a:t>
            </a:r>
            <a:r>
              <a:rPr lang="ko-KR" altLang="en-US" sz="1800" kern="1200" dirty="0" err="1">
                <a:latin typeface="휴먼모음T" panose="02030504000101010101" pitchFamily="18" charset="-127"/>
                <a:ea typeface="휴먼모음T" panose="02030504000101010101" pitchFamily="18" charset="-127"/>
              </a:rPr>
              <a:t>레빈슨</a:t>
            </a:r>
            <a:r>
              <a:rPr lang="en-US" altLang="ko-KR" sz="1800" kern="1200" dirty="0">
                <a:latin typeface="휴먼모음T" panose="02030504000101010101" pitchFamily="18" charset="-127"/>
                <a:ea typeface="휴먼모음T" panose="02030504000101010101" pitchFamily="18" charset="-127"/>
              </a:rPr>
              <a:t>-</a:t>
            </a:r>
            <a:r>
              <a:rPr lang="ko-KR" altLang="en-US" sz="1800" kern="1200" dirty="0" err="1">
                <a:latin typeface="휴먼모음T" panose="02030504000101010101" pitchFamily="18" charset="-127"/>
                <a:ea typeface="휴먼모음T" panose="02030504000101010101" pitchFamily="18" charset="-127"/>
              </a:rPr>
              <a:t>페트린</a:t>
            </a:r>
            <a:r>
              <a:rPr lang="en-US" altLang="ko-KR" sz="1800" kern="1200" dirty="0">
                <a:latin typeface="휴먼모음T" panose="02030504000101010101" pitchFamily="18" charset="-127"/>
                <a:ea typeface="휴먼모음T" panose="02030504000101010101" pitchFamily="18" charset="-127"/>
              </a:rPr>
              <a:t>(</a:t>
            </a:r>
            <a:r>
              <a:rPr lang="en-US" altLang="ko-KR" sz="1800" kern="1200" dirty="0" err="1">
                <a:latin typeface="휴먼모음T" panose="02030504000101010101" pitchFamily="18" charset="-127"/>
                <a:ea typeface="휴먼모음T" panose="02030504000101010101" pitchFamily="18" charset="-127"/>
              </a:rPr>
              <a:t>Levinsohn-Petrin</a:t>
            </a:r>
            <a:r>
              <a:rPr lang="en-US" altLang="ko-KR" sz="1800" kern="1200" dirty="0">
                <a:latin typeface="휴먼모음T" panose="02030504000101010101" pitchFamily="18" charset="-127"/>
                <a:ea typeface="휴먼모음T" panose="02030504000101010101" pitchFamily="18" charset="-127"/>
              </a:rPr>
              <a:t>) </a:t>
            </a:r>
            <a:r>
              <a:rPr lang="ko-KR" altLang="en-US" sz="1800" kern="1200" dirty="0">
                <a:latin typeface="휴먼모음T" panose="02030504000101010101" pitchFamily="18" charset="-127"/>
                <a:ea typeface="휴먼모음T" panose="02030504000101010101" pitchFamily="18" charset="-127"/>
              </a:rPr>
              <a:t>생산함수 추정법과 성향점수 짝짓기 </a:t>
            </a:r>
            <a:r>
              <a:rPr lang="ko-KR" altLang="en-US" sz="1800" kern="1200" dirty="0" err="1">
                <a:latin typeface="휴먼모음T" panose="02030504000101010101" pitchFamily="18" charset="-127"/>
                <a:ea typeface="휴먼모음T" panose="02030504000101010101" pitchFamily="18" charset="-127"/>
              </a:rPr>
              <a:t>추정법</a:t>
            </a:r>
            <a:r>
              <a:rPr lang="en-US" altLang="ko-KR" sz="1800" kern="1200" dirty="0">
                <a:latin typeface="휴먼모음T" panose="02030504000101010101" pitchFamily="18" charset="-127"/>
                <a:ea typeface="휴먼모음T" panose="02030504000101010101" pitchFamily="18" charset="-127"/>
              </a:rPr>
              <a:t>(PSME: Propensity </a:t>
            </a:r>
            <a:r>
              <a:rPr lang="en-US" altLang="ko-KR" sz="1800" kern="1200" dirty="0" smtClean="0">
                <a:latin typeface="휴먼모음T" panose="02030504000101010101" pitchFamily="18" charset="-127"/>
                <a:ea typeface="휴먼모음T" panose="02030504000101010101" pitchFamily="18" charset="-127"/>
              </a:rPr>
              <a:t>Score </a:t>
            </a:r>
            <a:r>
              <a:rPr lang="en-US" altLang="ko-KR" sz="1800" kern="1200" dirty="0">
                <a:latin typeface="휴먼모음T" panose="02030504000101010101" pitchFamily="18" charset="-127"/>
                <a:ea typeface="휴먼모음T" panose="02030504000101010101" pitchFamily="18" charset="-127"/>
              </a:rPr>
              <a:t>Matching Estimation)</a:t>
            </a:r>
            <a:r>
              <a:rPr lang="ko-KR" altLang="en-US" sz="1800" kern="1200" dirty="0">
                <a:latin typeface="휴먼모음T" panose="02030504000101010101" pitchFamily="18" charset="-127"/>
                <a:ea typeface="휴먼모음T" panose="02030504000101010101" pitchFamily="18" charset="-127"/>
              </a:rPr>
              <a:t>을 활용하여 평가한 결과 정책금융은 사업체의 생산성 향상에 기여하지 못한 반면 </a:t>
            </a:r>
            <a:r>
              <a:rPr lang="ko-KR" altLang="en-US" sz="1800" kern="1200" dirty="0" smtClean="0">
                <a:latin typeface="휴먼모음T" panose="02030504000101010101" pitchFamily="18" charset="-127"/>
                <a:ea typeface="휴먼모음T" panose="02030504000101010101" pitchFamily="18" charset="-127"/>
              </a:rPr>
              <a:t>사업체의 생존율만을 </a:t>
            </a:r>
            <a:r>
              <a:rPr lang="ko-KR" altLang="en-US" sz="1800" kern="1200" dirty="0">
                <a:latin typeface="휴먼모음T" panose="02030504000101010101" pitchFamily="18" charset="-127"/>
                <a:ea typeface="휴먼모음T" panose="02030504000101010101" pitchFamily="18" charset="-127"/>
              </a:rPr>
              <a:t>높여 왔음을 </a:t>
            </a:r>
            <a:r>
              <a:rPr lang="ko-KR" altLang="en-US" sz="1800" kern="1200" dirty="0" smtClean="0">
                <a:latin typeface="휴먼모음T" panose="02030504000101010101" pitchFamily="18" charset="-127"/>
                <a:ea typeface="휴먼모음T" panose="02030504000101010101" pitchFamily="18" charset="-127"/>
              </a:rPr>
              <a:t>보고함</a:t>
            </a:r>
            <a:r>
              <a:rPr lang="en-US" altLang="ko-KR" sz="1800" kern="1200" dirty="0" smtClean="0">
                <a:latin typeface="휴먼모음T" panose="02030504000101010101" pitchFamily="18" charset="-127"/>
                <a:ea typeface="휴먼모음T" panose="02030504000101010101" pitchFamily="18" charset="-127"/>
              </a:rPr>
              <a:t>.</a:t>
            </a:r>
            <a:endParaRPr lang="en-US" altLang="ko-KR" sz="1800" kern="1200" dirty="0">
              <a:latin typeface="휴먼모음T" panose="02030504000101010101" pitchFamily="18" charset="-127"/>
              <a:ea typeface="휴먼모음T" panose="02030504000101010101" pitchFamily="18" charset="-127"/>
            </a:endParaRPr>
          </a:p>
        </p:txBody>
      </p:sp>
      <p:sp>
        <p:nvSpPr>
          <p:cNvPr id="7" name="Slide Number Placeholder 3"/>
          <p:cNvSpPr>
            <a:spLocks noGrp="1"/>
          </p:cNvSpPr>
          <p:nvPr>
            <p:ph type="sldNum" sz="quarter" idx="12"/>
          </p:nvPr>
        </p:nvSpPr>
        <p:spPr>
          <a:xfrm>
            <a:off x="7380312" y="6453336"/>
            <a:ext cx="1763688" cy="268139"/>
          </a:xfrm>
        </p:spPr>
        <p:txBody>
          <a:bodyPr/>
          <a:lstStyle/>
          <a:p>
            <a:pPr>
              <a:defRPr/>
            </a:pPr>
            <a:fld id="{0F44D48D-D7FC-4BF8-80E9-F488B0750D02}" type="slidenum">
              <a:rPr lang="en-US" altLang="en-US" smtClean="0"/>
              <a:pPr>
                <a:defRPr/>
              </a:pPr>
              <a:t>25</a:t>
            </a:fld>
            <a:endParaRPr lang="en-US" altLang="en-US" dirty="0"/>
          </a:p>
        </p:txBody>
      </p:sp>
    </p:spTree>
    <p:extLst>
      <p:ext uri="{BB962C8B-B14F-4D97-AF65-F5344CB8AC3E}">
        <p14:creationId xmlns:p14="http://schemas.microsoft.com/office/powerpoint/2010/main" val="52703797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normAutofit/>
          </a:bodyPr>
          <a:lstStyle/>
          <a:p>
            <a:r>
              <a:rPr lang="ko-KR" altLang="en-US" kern="0" dirty="0" smtClean="0">
                <a:ea typeface="휴먼모음T"/>
              </a:rPr>
              <a:t>정책평가 </a:t>
            </a:r>
            <a:r>
              <a:rPr lang="ko-KR" altLang="en-US" kern="0" dirty="0">
                <a:ea typeface="휴먼모음T"/>
              </a:rPr>
              <a:t>사례</a:t>
            </a:r>
            <a:r>
              <a:rPr lang="en-US" altLang="ko-KR" kern="0" dirty="0">
                <a:ea typeface="휴먼모음T"/>
              </a:rPr>
              <a:t>: </a:t>
            </a:r>
            <a:r>
              <a:rPr lang="ko-KR" altLang="en-US" kern="0" dirty="0" smtClean="0">
                <a:ea typeface="휴먼모음T"/>
              </a:rPr>
              <a:t>장우현</a:t>
            </a:r>
            <a:r>
              <a:rPr lang="en-US" altLang="ko-KR" kern="0" dirty="0" smtClean="0">
                <a:ea typeface="휴먼모음T"/>
              </a:rPr>
              <a:t>(</a:t>
            </a:r>
            <a:r>
              <a:rPr lang="en-US" altLang="ko-KR" kern="0" dirty="0">
                <a:ea typeface="휴먼모음T"/>
              </a:rPr>
              <a:t>2014), </a:t>
            </a:r>
            <a:r>
              <a:rPr lang="ko-KR" altLang="en-US" kern="0" dirty="0">
                <a:ea typeface="휴먼모음T"/>
              </a:rPr>
              <a:t>중소기업 </a:t>
            </a:r>
            <a:r>
              <a:rPr lang="ko-KR" altLang="en-US" kern="0" dirty="0" smtClean="0">
                <a:ea typeface="휴먼모음T"/>
              </a:rPr>
              <a:t>정책금융</a:t>
            </a:r>
            <a:endParaRPr lang="ko-KR" altLang="en-US" dirty="0"/>
          </a:p>
        </p:txBody>
      </p:sp>
      <p:sp>
        <p:nvSpPr>
          <p:cNvPr id="4" name="슬라이드 번호 개체 틀 3"/>
          <p:cNvSpPr>
            <a:spLocks noGrp="1"/>
          </p:cNvSpPr>
          <p:nvPr>
            <p:ph type="sldNum" sz="quarter" idx="12"/>
          </p:nvPr>
        </p:nvSpPr>
        <p:spPr/>
        <p:txBody>
          <a:bodyPr/>
          <a:lstStyle/>
          <a:p>
            <a:fld id="{E98937D0-85C6-4503-AFF1-0D86871D435E}" type="slidenum">
              <a:rPr lang="ko-KR" altLang="en-US" smtClean="0"/>
              <a:pPr/>
              <a:t>26</a:t>
            </a:fld>
            <a:endParaRPr lang="ko-KR" altLang="en-US"/>
          </a:p>
        </p:txBody>
      </p:sp>
      <p:sp>
        <p:nvSpPr>
          <p:cNvPr id="5" name="Rectangle 1"/>
          <p:cNvSpPr>
            <a:spLocks noChangeArrowheads="1"/>
          </p:cNvSpPr>
          <p:nvPr/>
        </p:nvSpPr>
        <p:spPr bwMode="auto">
          <a:xfrm>
            <a:off x="179512" y="3955122"/>
            <a:ext cx="6975775" cy="55399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ko-KR" altLang="en-US" sz="1000" dirty="0" smtClean="0">
                <a:solidFill>
                  <a:srgbClr val="000000"/>
                </a:solidFill>
                <a:latin typeface="휴먼모음T" panose="02030504000101010101" pitchFamily="18" charset="-127"/>
                <a:ea typeface="휴먼모음T" panose="02030504000101010101" pitchFamily="18" charset="-127"/>
                <a:cs typeface="굴림" pitchFamily="50" charset="-127"/>
              </a:rPr>
              <a:t>주</a:t>
            </a:r>
            <a:r>
              <a:rPr lang="en-US" altLang="ko-KR" sz="1000" dirty="0" smtClean="0">
                <a:solidFill>
                  <a:srgbClr val="000000"/>
                </a:solidFill>
                <a:latin typeface="휴먼모음T" panose="02030504000101010101" pitchFamily="18" charset="-127"/>
                <a:ea typeface="휴먼모음T" panose="02030504000101010101" pitchFamily="18" charset="-127"/>
                <a:cs typeface="굴림" pitchFamily="50" charset="-127"/>
              </a:rPr>
              <a:t>: </a:t>
            </a:r>
            <a:r>
              <a:rPr lang="ko-KR" altLang="en-US" sz="1000" dirty="0" smtClean="0">
                <a:solidFill>
                  <a:srgbClr val="000000"/>
                </a:solidFill>
                <a:latin typeface="휴먼모음T" panose="02030504000101010101" pitchFamily="18" charset="-127"/>
                <a:ea typeface="휴먼모음T" panose="02030504000101010101" pitchFamily="18" charset="-127"/>
                <a:cs typeface="굴림" pitchFamily="50" charset="-127"/>
              </a:rPr>
              <a:t>지원기관의 지원이력을 바탕으로 저자가 자체 제작한 표임</a:t>
            </a:r>
            <a:r>
              <a:rPr lang="en-US" altLang="ko-KR" sz="1000" dirty="0" smtClean="0">
                <a:solidFill>
                  <a:srgbClr val="000000"/>
                </a:solidFill>
                <a:latin typeface="휴먼모음T" panose="02030504000101010101" pitchFamily="18" charset="-127"/>
                <a:ea typeface="휴먼모음T" panose="02030504000101010101" pitchFamily="18" charset="-127"/>
                <a:cs typeface="굴림" pitchFamily="50" charset="-127"/>
              </a:rPr>
              <a:t>. </a:t>
            </a:r>
          </a:p>
          <a:p>
            <a:pPr algn="just" eaLnBrk="0" latinLnBrk="0" hangingPunct="0"/>
            <a:r>
              <a:rPr lang="ko-KR" altLang="en-US" sz="1000" dirty="0" smtClean="0">
                <a:solidFill>
                  <a:srgbClr val="000000"/>
                </a:solidFill>
                <a:latin typeface="휴먼모음T" panose="02030504000101010101" pitchFamily="18" charset="-127"/>
                <a:ea typeface="휴먼모음T" panose="02030504000101010101" pitchFamily="18" charset="-127"/>
                <a:cs typeface="굴림" pitchFamily="50" charset="-127"/>
              </a:rPr>
              <a:t>   지원기관의 </a:t>
            </a:r>
            <a:r>
              <a:rPr lang="en-US" altLang="ko-KR" sz="1000" dirty="0" smtClean="0">
                <a:solidFill>
                  <a:srgbClr val="000000"/>
                </a:solidFill>
                <a:latin typeface="휴먼모음T" panose="02030504000101010101" pitchFamily="18" charset="-127"/>
                <a:ea typeface="휴먼모음T" panose="02030504000101010101" pitchFamily="18" charset="-127"/>
                <a:cs typeface="굴림" pitchFamily="50" charset="-127"/>
              </a:rPr>
              <a:t>2009</a:t>
            </a:r>
            <a:r>
              <a:rPr lang="ko-KR" altLang="en-US" sz="1000" dirty="0" smtClean="0">
                <a:solidFill>
                  <a:srgbClr val="000000"/>
                </a:solidFill>
                <a:latin typeface="휴먼모음T" panose="02030504000101010101" pitchFamily="18" charset="-127"/>
                <a:ea typeface="휴먼모음T" panose="02030504000101010101" pitchFamily="18" charset="-127"/>
                <a:cs typeface="굴림" pitchFamily="50" charset="-127"/>
              </a:rPr>
              <a:t>년 지원이력 중 </a:t>
            </a:r>
            <a:r>
              <a:rPr lang="en-US" altLang="ko-KR" sz="1000" dirty="0" smtClean="0">
                <a:solidFill>
                  <a:srgbClr val="000000"/>
                </a:solidFill>
                <a:latin typeface="휴먼모음T" panose="02030504000101010101" pitchFamily="18" charset="-127"/>
                <a:ea typeface="휴먼모음T" panose="02030504000101010101" pitchFamily="18" charset="-127"/>
                <a:cs typeface="굴림" pitchFamily="50" charset="-127"/>
              </a:rPr>
              <a:t>2009</a:t>
            </a:r>
            <a:r>
              <a:rPr lang="ko-KR" altLang="en-US" sz="1000" dirty="0" smtClean="0">
                <a:solidFill>
                  <a:srgbClr val="000000"/>
                </a:solidFill>
                <a:latin typeface="휴먼모음T" panose="02030504000101010101" pitchFamily="18" charset="-127"/>
                <a:ea typeface="휴먼모음T" panose="02030504000101010101" pitchFamily="18" charset="-127"/>
                <a:cs typeface="굴림" pitchFamily="50" charset="-127"/>
              </a:rPr>
              <a:t>년 말 잔액이 남아 있는 경우 합산하였음</a:t>
            </a:r>
            <a:r>
              <a:rPr lang="en-US" altLang="ko-KR" sz="1000" dirty="0" smtClean="0">
                <a:solidFill>
                  <a:srgbClr val="000000"/>
                </a:solidFill>
                <a:latin typeface="휴먼모음T" panose="02030504000101010101" pitchFamily="18" charset="-127"/>
                <a:ea typeface="휴먼모음T" panose="02030504000101010101" pitchFamily="18" charset="-127"/>
                <a:cs typeface="굴림" pitchFamily="50" charset="-127"/>
              </a:rPr>
              <a:t>.</a:t>
            </a:r>
          </a:p>
          <a:p>
            <a:pPr algn="just" eaLnBrk="0" latinLnBrk="0" hangingPunct="0"/>
            <a:r>
              <a:rPr lang="ko-KR" altLang="en-US" sz="1000" dirty="0" smtClean="0">
                <a:solidFill>
                  <a:srgbClr val="000000"/>
                </a:solidFill>
                <a:latin typeface="휴먼모음T" panose="02030504000101010101" pitchFamily="18" charset="-127"/>
                <a:ea typeface="휴먼모음T" panose="02030504000101010101" pitchFamily="18" charset="-127"/>
                <a:cs typeface="굴림" pitchFamily="50" charset="-127"/>
              </a:rPr>
              <a:t>   지원건수는 사업체에 대한 중복 건수를 별도로 계산하였음</a:t>
            </a:r>
            <a:r>
              <a:rPr lang="en-US" altLang="ko-KR" sz="1000" dirty="0" smtClean="0">
                <a:solidFill>
                  <a:srgbClr val="000000"/>
                </a:solidFill>
                <a:latin typeface="휴먼모음T" panose="02030504000101010101" pitchFamily="18" charset="-127"/>
                <a:ea typeface="휴먼모음T" panose="02030504000101010101" pitchFamily="18" charset="-127"/>
                <a:cs typeface="굴림" pitchFamily="50" charset="-127"/>
              </a:rPr>
              <a:t>.</a:t>
            </a:r>
          </a:p>
        </p:txBody>
      </p:sp>
      <p:sp>
        <p:nvSpPr>
          <p:cNvPr id="6" name="직사각형 5"/>
          <p:cNvSpPr/>
          <p:nvPr/>
        </p:nvSpPr>
        <p:spPr>
          <a:xfrm>
            <a:off x="360000" y="2146162"/>
            <a:ext cx="8352928" cy="369332"/>
          </a:xfrm>
          <a:prstGeom prst="rect">
            <a:avLst/>
          </a:prstGeom>
        </p:spPr>
        <p:txBody>
          <a:bodyPr wrap="square">
            <a:spAutoFit/>
          </a:bodyPr>
          <a:lstStyle/>
          <a:p>
            <a:pPr algn="just" eaLnBrk="0" latinLnBrk="0" hangingPunct="0"/>
            <a:r>
              <a:rPr lang="ko-KR" altLang="en-US" sz="1800" dirty="0" smtClean="0">
                <a:solidFill>
                  <a:srgbClr val="000000"/>
                </a:solidFill>
                <a:latin typeface="휴먼모음T" panose="02030504000101010101" pitchFamily="18" charset="-127"/>
                <a:ea typeface="휴먼모음T" panose="02030504000101010101" pitchFamily="18" charset="-127"/>
                <a:cs typeface="굴림" pitchFamily="50" charset="-127"/>
              </a:rPr>
              <a:t>정책금융 </a:t>
            </a:r>
            <a:r>
              <a:rPr lang="en-US" altLang="ko-KR" sz="1800" dirty="0" smtClean="0">
                <a:solidFill>
                  <a:srgbClr val="000000"/>
                </a:solidFill>
                <a:latin typeface="휴먼모음T" panose="02030504000101010101" pitchFamily="18" charset="-127"/>
                <a:ea typeface="휴먼모음T" panose="02030504000101010101" pitchFamily="18" charset="-127"/>
                <a:cs typeface="굴림" pitchFamily="50" charset="-127"/>
              </a:rPr>
              <a:t>2009</a:t>
            </a:r>
            <a:r>
              <a:rPr lang="ko-KR" altLang="en-US" sz="1800" dirty="0" smtClean="0">
                <a:solidFill>
                  <a:srgbClr val="000000"/>
                </a:solidFill>
                <a:latin typeface="휴먼모음T" panose="02030504000101010101" pitchFamily="18" charset="-127"/>
                <a:ea typeface="휴먼모음T" panose="02030504000101010101" pitchFamily="18" charset="-127"/>
                <a:cs typeface="굴림" pitchFamily="50" charset="-127"/>
              </a:rPr>
              <a:t>년 잔액 규모 </a:t>
            </a:r>
            <a:r>
              <a:rPr lang="en-US" altLang="ko-KR" sz="1800" dirty="0" smtClean="0">
                <a:solidFill>
                  <a:srgbClr val="000000"/>
                </a:solidFill>
                <a:latin typeface="휴먼모음T" panose="02030504000101010101" pitchFamily="18" charset="-127"/>
                <a:ea typeface="휴먼모음T" panose="02030504000101010101" pitchFamily="18" charset="-127"/>
                <a:cs typeface="굴림" pitchFamily="50" charset="-127"/>
              </a:rPr>
              <a:t>: </a:t>
            </a:r>
            <a:r>
              <a:rPr lang="ko-KR" altLang="en-US" sz="1800" dirty="0" smtClean="0">
                <a:solidFill>
                  <a:srgbClr val="000000"/>
                </a:solidFill>
                <a:latin typeface="휴먼모음T" panose="02030504000101010101" pitchFamily="18" charset="-127"/>
                <a:ea typeface="휴먼모음T" panose="02030504000101010101" pitchFamily="18" charset="-127"/>
                <a:cs typeface="굴림" pitchFamily="50" charset="-127"/>
              </a:rPr>
              <a:t>지원건수와 지원 금액</a:t>
            </a:r>
            <a:r>
              <a:rPr lang="en-US" altLang="ko-KR" sz="1800" dirty="0" smtClean="0">
                <a:solidFill>
                  <a:srgbClr val="000000"/>
                </a:solidFill>
                <a:latin typeface="휴먼모음T" panose="02030504000101010101" pitchFamily="18" charset="-127"/>
                <a:ea typeface="휴먼모음T" panose="02030504000101010101" pitchFamily="18" charset="-127"/>
                <a:cs typeface="굴림" pitchFamily="50" charset="-127"/>
              </a:rPr>
              <a:t>(</a:t>
            </a:r>
            <a:r>
              <a:rPr lang="ko-KR" altLang="en-US" sz="1800" dirty="0" smtClean="0">
                <a:solidFill>
                  <a:srgbClr val="000000"/>
                </a:solidFill>
                <a:latin typeface="휴먼모음T" panose="02030504000101010101" pitchFamily="18" charset="-127"/>
                <a:ea typeface="휴먼모음T" panose="02030504000101010101" pitchFamily="18" charset="-127"/>
                <a:cs typeface="굴림" pitchFamily="50" charset="-127"/>
              </a:rPr>
              <a:t>전 산업</a:t>
            </a:r>
            <a:r>
              <a:rPr lang="en-US" altLang="ko-KR" sz="1800" dirty="0" smtClean="0">
                <a:solidFill>
                  <a:srgbClr val="000000"/>
                </a:solidFill>
                <a:latin typeface="휴먼모음T" panose="02030504000101010101" pitchFamily="18" charset="-127"/>
                <a:ea typeface="휴먼모음T" panose="02030504000101010101" pitchFamily="18" charset="-127"/>
                <a:cs typeface="굴림" pitchFamily="50" charset="-127"/>
              </a:rPr>
              <a:t>)</a:t>
            </a:r>
            <a:endParaRPr lang="en-US" altLang="ko-KR" sz="800" dirty="0" smtClean="0">
              <a:solidFill>
                <a:srgbClr val="000000"/>
              </a:solidFill>
              <a:latin typeface="휴먼모음T" panose="02030504000101010101" pitchFamily="18" charset="-127"/>
              <a:ea typeface="휴먼모음T" panose="02030504000101010101" pitchFamily="18" charset="-127"/>
              <a:cs typeface="굴림" pitchFamily="50" charset="-127"/>
            </a:endParaRPr>
          </a:p>
        </p:txBody>
      </p:sp>
      <p:sp>
        <p:nvSpPr>
          <p:cNvPr id="7" name="직사각형 6"/>
          <p:cNvSpPr/>
          <p:nvPr/>
        </p:nvSpPr>
        <p:spPr>
          <a:xfrm>
            <a:off x="359999" y="4572368"/>
            <a:ext cx="8522469" cy="369332"/>
          </a:xfrm>
          <a:prstGeom prst="rect">
            <a:avLst/>
          </a:prstGeom>
        </p:spPr>
        <p:txBody>
          <a:bodyPr wrap="square">
            <a:spAutoFit/>
          </a:bodyPr>
          <a:lstStyle/>
          <a:p>
            <a:r>
              <a:rPr lang="ko-KR" altLang="en-US" sz="1800" dirty="0" smtClean="0">
                <a:solidFill>
                  <a:srgbClr val="000000"/>
                </a:solidFill>
                <a:latin typeface="휴먼모음T" panose="02030504000101010101" pitchFamily="18" charset="-127"/>
                <a:ea typeface="휴먼모음T" panose="02030504000101010101" pitchFamily="18" charset="-127"/>
              </a:rPr>
              <a:t>지원이력 자료와 재무정보 자료 연계 후 자료 요약</a:t>
            </a:r>
            <a:r>
              <a:rPr lang="en-US" altLang="ko-KR" sz="1800" dirty="0" smtClean="0">
                <a:solidFill>
                  <a:srgbClr val="000000"/>
                </a:solidFill>
                <a:latin typeface="휴먼모음T" panose="02030504000101010101" pitchFamily="18" charset="-127"/>
                <a:ea typeface="휴먼모음T" panose="02030504000101010101" pitchFamily="18" charset="-127"/>
              </a:rPr>
              <a:t>(</a:t>
            </a:r>
            <a:r>
              <a:rPr lang="ko-KR" altLang="en-US" sz="1800" dirty="0" smtClean="0">
                <a:solidFill>
                  <a:srgbClr val="000000"/>
                </a:solidFill>
                <a:latin typeface="휴먼모음T" panose="02030504000101010101" pitchFamily="18" charset="-127"/>
                <a:ea typeface="휴먼모음T" panose="02030504000101010101" pitchFamily="18" charset="-127"/>
              </a:rPr>
              <a:t>광업과 제조업</a:t>
            </a:r>
            <a:r>
              <a:rPr lang="en-US" altLang="ko-KR" sz="1800" dirty="0" smtClean="0">
                <a:solidFill>
                  <a:srgbClr val="000000"/>
                </a:solidFill>
                <a:latin typeface="휴먼모음T" panose="02030504000101010101" pitchFamily="18" charset="-127"/>
                <a:ea typeface="휴먼모음T" panose="02030504000101010101" pitchFamily="18" charset="-127"/>
              </a:rPr>
              <a:t>, 10</a:t>
            </a:r>
            <a:r>
              <a:rPr lang="ko-KR" altLang="en-US" sz="1800" dirty="0" smtClean="0">
                <a:solidFill>
                  <a:srgbClr val="000000"/>
                </a:solidFill>
                <a:latin typeface="휴먼모음T" panose="02030504000101010101" pitchFamily="18" charset="-127"/>
                <a:ea typeface="휴먼모음T" panose="02030504000101010101" pitchFamily="18" charset="-127"/>
              </a:rPr>
              <a:t>인 이상 사업체</a:t>
            </a:r>
            <a:r>
              <a:rPr lang="en-US" altLang="ko-KR" sz="1800" dirty="0" smtClean="0">
                <a:solidFill>
                  <a:srgbClr val="000000"/>
                </a:solidFill>
                <a:latin typeface="휴먼모음T" panose="02030504000101010101" pitchFamily="18" charset="-127"/>
                <a:ea typeface="휴먼모음T" panose="02030504000101010101" pitchFamily="18" charset="-127"/>
              </a:rPr>
              <a:t>)</a:t>
            </a:r>
            <a:r>
              <a:rPr lang="ko-KR" altLang="en-US" sz="1800" dirty="0" smtClean="0">
                <a:solidFill>
                  <a:srgbClr val="000000"/>
                </a:solidFill>
                <a:latin typeface="휴먼모음T" panose="02030504000101010101" pitchFamily="18" charset="-127"/>
                <a:ea typeface="휴먼모음T" panose="02030504000101010101" pitchFamily="18" charset="-127"/>
              </a:rPr>
              <a:t> </a:t>
            </a:r>
            <a:endParaRPr lang="ko-KR" altLang="en-US" sz="1800" dirty="0">
              <a:solidFill>
                <a:srgbClr val="000000"/>
              </a:solidFill>
              <a:latin typeface="휴먼모음T" panose="02030504000101010101" pitchFamily="18" charset="-127"/>
              <a:ea typeface="휴먼모음T" panose="02030504000101010101" pitchFamily="18" charset="-127"/>
            </a:endParaRPr>
          </a:p>
        </p:txBody>
      </p:sp>
      <p:sp>
        <p:nvSpPr>
          <p:cNvPr id="8" name="직사각형 7"/>
          <p:cNvSpPr/>
          <p:nvPr/>
        </p:nvSpPr>
        <p:spPr>
          <a:xfrm>
            <a:off x="179512" y="6351131"/>
            <a:ext cx="7992888" cy="246221"/>
          </a:xfrm>
          <a:prstGeom prst="rect">
            <a:avLst/>
          </a:prstGeom>
        </p:spPr>
        <p:txBody>
          <a:bodyPr wrap="square">
            <a:spAutoFit/>
          </a:bodyPr>
          <a:lstStyle/>
          <a:p>
            <a:r>
              <a:rPr lang="ko-KR" altLang="en-US" sz="1000" dirty="0" smtClean="0">
                <a:solidFill>
                  <a:srgbClr val="000000"/>
                </a:solidFill>
                <a:latin typeface="휴먼모음T" panose="02030504000101010101" pitchFamily="18" charset="-127"/>
                <a:ea typeface="휴먼모음T" panose="02030504000101010101" pitchFamily="18" charset="-127"/>
              </a:rPr>
              <a:t>주</a:t>
            </a:r>
            <a:r>
              <a:rPr lang="en-US" altLang="ko-KR" sz="1000" dirty="0" smtClean="0">
                <a:solidFill>
                  <a:srgbClr val="000000"/>
                </a:solidFill>
                <a:latin typeface="휴먼모음T" panose="02030504000101010101" pitchFamily="18" charset="-127"/>
                <a:ea typeface="휴먼모음T" panose="02030504000101010101" pitchFamily="18" charset="-127"/>
              </a:rPr>
              <a:t>: </a:t>
            </a:r>
            <a:r>
              <a:rPr lang="ko-KR" altLang="en-US" sz="1000" dirty="0" smtClean="0">
                <a:solidFill>
                  <a:srgbClr val="000000"/>
                </a:solidFill>
                <a:latin typeface="휴먼모음T" panose="02030504000101010101" pitchFamily="18" charset="-127"/>
                <a:ea typeface="휴먼모음T" panose="02030504000101010101" pitchFamily="18" charset="-127"/>
              </a:rPr>
              <a:t>통계청 광업제조업조사와 지원기관의 지원이력을 연계해 구축한 자료를 바탕으로 자체 제작한 표임</a:t>
            </a:r>
            <a:r>
              <a:rPr lang="en-US" altLang="ko-KR" sz="1000" dirty="0" smtClean="0">
                <a:solidFill>
                  <a:srgbClr val="000000"/>
                </a:solidFill>
                <a:latin typeface="휴먼모음T" panose="02030504000101010101" pitchFamily="18" charset="-127"/>
                <a:ea typeface="휴먼모음T" panose="02030504000101010101" pitchFamily="18" charset="-127"/>
              </a:rPr>
              <a:t>.</a:t>
            </a:r>
            <a:endParaRPr lang="en-US" altLang="ko-KR" sz="1000" dirty="0">
              <a:solidFill>
                <a:srgbClr val="000000"/>
              </a:solidFill>
              <a:latin typeface="휴먼모음T" panose="02030504000101010101" pitchFamily="18" charset="-127"/>
              <a:ea typeface="휴먼모음T" panose="02030504000101010101" pitchFamily="18" charset="-127"/>
            </a:endParaRPr>
          </a:p>
        </p:txBody>
      </p:sp>
      <p:sp>
        <p:nvSpPr>
          <p:cNvPr id="9" name="직사각형 8"/>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dirty="0" smtClean="0">
                <a:solidFill>
                  <a:schemeClr val="tx1"/>
                </a:solidFill>
                <a:latin typeface="휴먼모음T" panose="02030504000101010101" pitchFamily="18" charset="-127"/>
                <a:ea typeface="휴먼모음T" panose="02030504000101010101" pitchFamily="18" charset="-127"/>
              </a:rPr>
              <a:t>정책평가예시</a:t>
            </a:r>
            <a:r>
              <a:rPr lang="en-US" altLang="ko-KR" sz="1600" dirty="0" smtClean="0">
                <a:solidFill>
                  <a:schemeClr val="tx1"/>
                </a:solidFill>
                <a:latin typeface="휴먼모음T" panose="02030504000101010101" pitchFamily="18" charset="-127"/>
                <a:ea typeface="휴먼모음T" panose="02030504000101010101" pitchFamily="18" charset="-127"/>
              </a:rPr>
              <a:t>, </a:t>
            </a:r>
            <a:r>
              <a:rPr lang="ko-KR" altLang="en-US" sz="1600" dirty="0" smtClean="0">
                <a:solidFill>
                  <a:schemeClr val="tx1"/>
                </a:solidFill>
                <a:latin typeface="휴먼모음T" panose="02030504000101010101" pitchFamily="18" charset="-127"/>
                <a:ea typeface="휴먼모음T" panose="02030504000101010101" pitchFamily="18" charset="-127"/>
              </a:rPr>
              <a:t>장우</a:t>
            </a:r>
            <a:r>
              <a:rPr lang="ko-KR" altLang="en-US" sz="1600" dirty="0">
                <a:solidFill>
                  <a:schemeClr val="tx1"/>
                </a:solidFill>
                <a:latin typeface="휴먼모음T" panose="02030504000101010101" pitchFamily="18" charset="-127"/>
                <a:ea typeface="휴먼모음T" panose="02030504000101010101" pitchFamily="18" charset="-127"/>
              </a:rPr>
              <a:t>현</a:t>
            </a:r>
            <a:r>
              <a:rPr lang="en-US" altLang="ko-KR" sz="1600" dirty="0" smtClean="0">
                <a:solidFill>
                  <a:schemeClr val="tx1"/>
                </a:solidFill>
                <a:latin typeface="휴먼모음T" panose="02030504000101010101" pitchFamily="18" charset="-127"/>
                <a:ea typeface="휴먼모음T" panose="02030504000101010101" pitchFamily="18" charset="-127"/>
              </a:rPr>
              <a:t>(2014) : </a:t>
            </a:r>
            <a:r>
              <a:rPr lang="ko-KR" altLang="en-US" sz="1600" dirty="0" smtClean="0">
                <a:solidFill>
                  <a:schemeClr val="tx1"/>
                </a:solidFill>
                <a:latin typeface="휴먼모음T" panose="02030504000101010101" pitchFamily="18" charset="-127"/>
                <a:ea typeface="휴먼모음T" panose="02030504000101010101" pitchFamily="18" charset="-127"/>
              </a:rPr>
              <a:t>분</a:t>
            </a:r>
            <a:r>
              <a:rPr lang="ko-KR" altLang="en-US" sz="1600" dirty="0">
                <a:solidFill>
                  <a:schemeClr val="tx1"/>
                </a:solidFill>
                <a:latin typeface="휴먼모음T" panose="02030504000101010101" pitchFamily="18" charset="-127"/>
                <a:ea typeface="휴먼모음T" panose="02030504000101010101" pitchFamily="18" charset="-127"/>
              </a:rPr>
              <a:t>석</a:t>
            </a:r>
            <a:r>
              <a:rPr lang="ko-KR" altLang="en-US" sz="1600" dirty="0" smtClean="0">
                <a:solidFill>
                  <a:schemeClr val="tx1"/>
                </a:solidFill>
                <a:latin typeface="휴먼모음T" panose="02030504000101010101" pitchFamily="18" charset="-127"/>
                <a:ea typeface="휴먼모음T" panose="02030504000101010101" pitchFamily="18" charset="-127"/>
              </a:rPr>
              <a:t>자료 설명</a:t>
            </a:r>
            <a:endParaRPr lang="ko-KR" altLang="en-US" sz="1600" dirty="0">
              <a:solidFill>
                <a:schemeClr val="tx1"/>
              </a:solidFill>
              <a:latin typeface="휴먼모음T" panose="02030504000101010101" pitchFamily="18" charset="-127"/>
              <a:ea typeface="휴먼모음T" panose="02030504000101010101" pitchFamily="18" charset="-127"/>
            </a:endParaRPr>
          </a:p>
        </p:txBody>
      </p:sp>
      <p:graphicFrame>
        <p:nvGraphicFramePr>
          <p:cNvPr id="10" name="표 9"/>
          <p:cNvGraphicFramePr>
            <a:graphicFrameLocks noGrp="1"/>
          </p:cNvGraphicFramePr>
          <p:nvPr>
            <p:extLst>
              <p:ext uri="{D42A27DB-BD31-4B8C-83A1-F6EECF244321}">
                <p14:modId xmlns:p14="http://schemas.microsoft.com/office/powerpoint/2010/main" val="1327494600"/>
              </p:ext>
            </p:extLst>
          </p:nvPr>
        </p:nvGraphicFramePr>
        <p:xfrm>
          <a:off x="251520" y="2493056"/>
          <a:ext cx="8640960" cy="1440000"/>
        </p:xfrm>
        <a:graphic>
          <a:graphicData uri="http://schemas.openxmlformats.org/drawingml/2006/table">
            <a:tbl>
              <a:tblPr/>
              <a:tblGrid>
                <a:gridCol w="1274312"/>
                <a:gridCol w="1606008"/>
                <a:gridCol w="1274312"/>
                <a:gridCol w="1606008"/>
                <a:gridCol w="1274312"/>
                <a:gridCol w="1606008"/>
              </a:tblGrid>
              <a:tr h="369169">
                <a:tc gridSpan="2">
                  <a:txBody>
                    <a:bodyPr/>
                    <a:lstStyle/>
                    <a:p>
                      <a:pPr marL="0" marR="0" algn="ctr">
                        <a:lnSpc>
                          <a:spcPct val="100000"/>
                        </a:lnSpc>
                        <a:spcBef>
                          <a:spcPts val="0"/>
                        </a:spcBef>
                        <a:spcAft>
                          <a:spcPts val="0"/>
                        </a:spcAft>
                      </a:pPr>
                      <a:r>
                        <a:rPr lang="ko-KR" altLang="en-US" sz="1100" b="0" dirty="0" smtClean="0">
                          <a:ln>
                            <a:solidFill>
                              <a:schemeClr val="tx1"/>
                            </a:solidFill>
                          </a:ln>
                          <a:solidFill>
                            <a:srgbClr val="000000"/>
                          </a:solidFill>
                          <a:latin typeface="돋움" pitchFamily="50" charset="-127"/>
                          <a:ea typeface="돋움" pitchFamily="50" charset="-127"/>
                        </a:rPr>
                        <a:t>중소기업진흥공단</a:t>
                      </a:r>
                      <a:r>
                        <a:rPr lang="en-US" altLang="ko-KR" sz="1100" b="0" dirty="0" smtClean="0">
                          <a:ln>
                            <a:solidFill>
                              <a:schemeClr val="tx1"/>
                            </a:solidFill>
                          </a:ln>
                          <a:solidFill>
                            <a:srgbClr val="000000"/>
                          </a:solidFill>
                          <a:latin typeface="돋움" pitchFamily="50" charset="-127"/>
                          <a:ea typeface="돋움" pitchFamily="50" charset="-127"/>
                        </a:rPr>
                        <a:t>(2009)</a:t>
                      </a:r>
                      <a:endParaRPr lang="ko-KR" altLang="en-US" sz="1100" b="0" dirty="0">
                        <a:ln>
                          <a:solidFill>
                            <a:schemeClr val="tx1"/>
                          </a:solidFill>
                        </a:ln>
                        <a:solidFill>
                          <a:srgbClr val="000000"/>
                        </a:solidFill>
                        <a:latin typeface="돋움" pitchFamily="50" charset="-127"/>
                        <a:ea typeface="돋움" pitchFamily="50" charset="-127"/>
                      </a:endParaRP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gridSpan="2">
                  <a:txBody>
                    <a:bodyPr/>
                    <a:lstStyle/>
                    <a:p>
                      <a:pPr marL="0" marR="0" algn="ctr">
                        <a:lnSpc>
                          <a:spcPct val="100000"/>
                        </a:lnSpc>
                        <a:spcBef>
                          <a:spcPts val="0"/>
                        </a:spcBef>
                        <a:spcAft>
                          <a:spcPts val="0"/>
                        </a:spcAft>
                      </a:pPr>
                      <a:r>
                        <a:rPr lang="ko-KR" altLang="en-US" sz="1100" b="0" dirty="0">
                          <a:ln>
                            <a:solidFill>
                              <a:schemeClr val="tx1"/>
                            </a:solidFill>
                          </a:ln>
                          <a:solidFill>
                            <a:srgbClr val="000000"/>
                          </a:solidFill>
                          <a:latin typeface="돋움" pitchFamily="50" charset="-127"/>
                          <a:ea typeface="돋움" pitchFamily="50" charset="-127"/>
                        </a:rPr>
                        <a:t>신용보증기금</a:t>
                      </a:r>
                      <a:r>
                        <a:rPr lang="en-US" altLang="ko-KR" sz="1100" b="0" dirty="0">
                          <a:ln>
                            <a:solidFill>
                              <a:schemeClr val="tx1"/>
                            </a:solidFill>
                          </a:ln>
                          <a:solidFill>
                            <a:srgbClr val="000000"/>
                          </a:solidFill>
                          <a:latin typeface="돋움" pitchFamily="50" charset="-127"/>
                          <a:ea typeface="돋움" pitchFamily="50" charset="-127"/>
                        </a:rPr>
                        <a:t>(2009)</a:t>
                      </a:r>
                      <a:endParaRPr lang="ko-KR" altLang="en-US" sz="1100" b="0" dirty="0">
                        <a:ln>
                          <a:solidFill>
                            <a:schemeClr val="tx1"/>
                          </a:solidFill>
                        </a:ln>
                        <a:solidFill>
                          <a:srgbClr val="000000"/>
                        </a:solidFill>
                        <a:latin typeface="돋움" pitchFamily="50" charset="-127"/>
                        <a:ea typeface="돋움" pitchFamily="50" charset="-127"/>
                      </a:endParaRP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gridSpan="2">
                  <a:txBody>
                    <a:bodyPr/>
                    <a:lstStyle/>
                    <a:p>
                      <a:pPr marL="0" marR="0" algn="ctr">
                        <a:lnSpc>
                          <a:spcPct val="100000"/>
                        </a:lnSpc>
                        <a:spcBef>
                          <a:spcPts val="0"/>
                        </a:spcBef>
                        <a:spcAft>
                          <a:spcPts val="0"/>
                        </a:spcAft>
                      </a:pPr>
                      <a:r>
                        <a:rPr lang="ko-KR" altLang="en-US" sz="1100" b="0" dirty="0">
                          <a:ln>
                            <a:solidFill>
                              <a:schemeClr val="tx1"/>
                            </a:solidFill>
                          </a:ln>
                          <a:solidFill>
                            <a:srgbClr val="000000"/>
                          </a:solidFill>
                          <a:latin typeface="돋움" pitchFamily="50" charset="-127"/>
                          <a:ea typeface="돋움" pitchFamily="50" charset="-127"/>
                        </a:rPr>
                        <a:t>기술보증기금</a:t>
                      </a:r>
                      <a:r>
                        <a:rPr lang="en-US" altLang="ko-KR" sz="1100" b="0" dirty="0">
                          <a:ln>
                            <a:solidFill>
                              <a:schemeClr val="tx1"/>
                            </a:solidFill>
                          </a:ln>
                          <a:solidFill>
                            <a:srgbClr val="000000"/>
                          </a:solidFill>
                          <a:latin typeface="돋움" pitchFamily="50" charset="-127"/>
                          <a:ea typeface="돋움" pitchFamily="50" charset="-127"/>
                        </a:rPr>
                        <a:t>(2009)</a:t>
                      </a:r>
                      <a:endParaRPr lang="ko-KR" altLang="en-US" sz="1100" b="0" dirty="0">
                        <a:ln>
                          <a:solidFill>
                            <a:schemeClr val="tx1"/>
                          </a:solidFill>
                        </a:ln>
                        <a:solidFill>
                          <a:srgbClr val="000000"/>
                        </a:solidFill>
                        <a:latin typeface="돋움" pitchFamily="50" charset="-127"/>
                        <a:ea typeface="돋움" pitchFamily="50" charset="-127"/>
                      </a:endParaRP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r>
              <a:tr h="543607">
                <a:tc>
                  <a:txBody>
                    <a:bodyPr/>
                    <a:lstStyle/>
                    <a:p>
                      <a:pPr marL="0" marR="0" algn="ctr">
                        <a:lnSpc>
                          <a:spcPct val="100000"/>
                        </a:lnSpc>
                        <a:spcBef>
                          <a:spcPts val="0"/>
                        </a:spcBef>
                        <a:spcAft>
                          <a:spcPts val="0"/>
                        </a:spcAft>
                      </a:pPr>
                      <a:r>
                        <a:rPr lang="ko-KR" altLang="en-US" sz="1100" b="0" dirty="0">
                          <a:ln>
                            <a:solidFill>
                              <a:schemeClr val="tx1"/>
                            </a:solidFill>
                          </a:ln>
                          <a:solidFill>
                            <a:srgbClr val="000000"/>
                          </a:solidFill>
                          <a:latin typeface="돋움" pitchFamily="50" charset="-127"/>
                          <a:ea typeface="돋움" pitchFamily="50" charset="-127"/>
                        </a:rPr>
                        <a:t>지원건수</a:t>
                      </a: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b="0" dirty="0" err="1">
                          <a:ln>
                            <a:solidFill>
                              <a:schemeClr val="tx1"/>
                            </a:solidFill>
                          </a:ln>
                          <a:solidFill>
                            <a:srgbClr val="000000"/>
                          </a:solidFill>
                          <a:latin typeface="돋움" pitchFamily="50" charset="-127"/>
                          <a:ea typeface="돋움" pitchFamily="50" charset="-127"/>
                        </a:rPr>
                        <a:t>총금액</a:t>
                      </a:r>
                      <a:endParaRPr lang="ko-KR" altLang="en-US" sz="1100" b="0" dirty="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en-US" altLang="ko-KR" sz="1100" b="0" dirty="0">
                          <a:ln>
                            <a:solidFill>
                              <a:schemeClr val="tx1"/>
                            </a:solidFill>
                          </a:ln>
                          <a:solidFill>
                            <a:srgbClr val="000000"/>
                          </a:solidFill>
                          <a:latin typeface="돋움" pitchFamily="50" charset="-127"/>
                          <a:ea typeface="돋움" pitchFamily="50" charset="-127"/>
                        </a:rPr>
                        <a:t>(</a:t>
                      </a:r>
                      <a:r>
                        <a:rPr lang="ko-KR" altLang="en-US" sz="1100" b="0" dirty="0" err="1">
                          <a:ln>
                            <a:solidFill>
                              <a:schemeClr val="tx1"/>
                            </a:solidFill>
                          </a:ln>
                          <a:solidFill>
                            <a:srgbClr val="000000"/>
                          </a:solidFill>
                          <a:latin typeface="돋움" pitchFamily="50" charset="-127"/>
                          <a:ea typeface="돋움" pitchFamily="50" charset="-127"/>
                        </a:rPr>
                        <a:t>백만원</a:t>
                      </a:r>
                      <a:r>
                        <a:rPr lang="en-US" altLang="ko-KR" sz="1100" b="0" dirty="0">
                          <a:ln>
                            <a:solidFill>
                              <a:schemeClr val="tx1"/>
                            </a:solidFill>
                          </a:ln>
                          <a:solidFill>
                            <a:srgbClr val="000000"/>
                          </a:solidFill>
                          <a:latin typeface="돋움" pitchFamily="50" charset="-127"/>
                          <a:ea typeface="돋움" pitchFamily="50" charset="-127"/>
                        </a:rPr>
                        <a:t>)</a:t>
                      </a:r>
                      <a:endParaRPr lang="ko-KR" altLang="en-US" sz="1100" b="0" dirty="0">
                        <a:ln>
                          <a:solidFill>
                            <a:schemeClr val="tx1"/>
                          </a:solidFill>
                        </a:ln>
                        <a:solidFill>
                          <a:srgbClr val="000000"/>
                        </a:solidFill>
                        <a:latin typeface="돋움" pitchFamily="50" charset="-127"/>
                        <a:ea typeface="돋움" pitchFamily="50" charset="-127"/>
                      </a:endParaRP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b="0" dirty="0">
                          <a:ln>
                            <a:solidFill>
                              <a:schemeClr val="tx1"/>
                            </a:solidFill>
                          </a:ln>
                          <a:solidFill>
                            <a:srgbClr val="000000"/>
                          </a:solidFill>
                          <a:latin typeface="돋움" pitchFamily="50" charset="-127"/>
                          <a:ea typeface="돋움" pitchFamily="50" charset="-127"/>
                        </a:rPr>
                        <a:t>지원건수</a:t>
                      </a: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b="0" dirty="0" err="1">
                          <a:ln>
                            <a:solidFill>
                              <a:schemeClr val="tx1"/>
                            </a:solidFill>
                          </a:ln>
                          <a:solidFill>
                            <a:srgbClr val="000000"/>
                          </a:solidFill>
                          <a:latin typeface="돋움" pitchFamily="50" charset="-127"/>
                          <a:ea typeface="돋움" pitchFamily="50" charset="-127"/>
                        </a:rPr>
                        <a:t>총금액</a:t>
                      </a:r>
                      <a:endParaRPr lang="ko-KR" altLang="en-US" sz="1100" b="0" dirty="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en-US" altLang="ko-KR" sz="1100" b="0" dirty="0">
                          <a:ln>
                            <a:solidFill>
                              <a:schemeClr val="tx1"/>
                            </a:solidFill>
                          </a:ln>
                          <a:solidFill>
                            <a:srgbClr val="000000"/>
                          </a:solidFill>
                          <a:latin typeface="돋움" pitchFamily="50" charset="-127"/>
                          <a:ea typeface="돋움" pitchFamily="50" charset="-127"/>
                        </a:rPr>
                        <a:t>(</a:t>
                      </a:r>
                      <a:r>
                        <a:rPr lang="ko-KR" altLang="en-US" sz="1100" b="0" dirty="0" err="1">
                          <a:ln>
                            <a:solidFill>
                              <a:schemeClr val="tx1"/>
                            </a:solidFill>
                          </a:ln>
                          <a:solidFill>
                            <a:srgbClr val="000000"/>
                          </a:solidFill>
                          <a:latin typeface="돋움" pitchFamily="50" charset="-127"/>
                          <a:ea typeface="돋움" pitchFamily="50" charset="-127"/>
                        </a:rPr>
                        <a:t>백만원</a:t>
                      </a:r>
                      <a:r>
                        <a:rPr lang="en-US" altLang="ko-KR" sz="1100" b="0" dirty="0">
                          <a:ln>
                            <a:solidFill>
                              <a:schemeClr val="tx1"/>
                            </a:solidFill>
                          </a:ln>
                          <a:solidFill>
                            <a:srgbClr val="000000"/>
                          </a:solidFill>
                          <a:latin typeface="돋움" pitchFamily="50" charset="-127"/>
                          <a:ea typeface="돋움" pitchFamily="50" charset="-127"/>
                        </a:rPr>
                        <a:t>)</a:t>
                      </a:r>
                      <a:endParaRPr lang="ko-KR" altLang="en-US" sz="1100" b="0" dirty="0">
                        <a:ln>
                          <a:solidFill>
                            <a:schemeClr val="tx1"/>
                          </a:solidFill>
                        </a:ln>
                        <a:solidFill>
                          <a:srgbClr val="000000"/>
                        </a:solidFill>
                        <a:latin typeface="돋움" pitchFamily="50" charset="-127"/>
                        <a:ea typeface="돋움" pitchFamily="50" charset="-127"/>
                      </a:endParaRP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b="0" dirty="0">
                          <a:ln>
                            <a:solidFill>
                              <a:schemeClr val="tx1"/>
                            </a:solidFill>
                          </a:ln>
                          <a:solidFill>
                            <a:srgbClr val="000000"/>
                          </a:solidFill>
                          <a:latin typeface="돋움" pitchFamily="50" charset="-127"/>
                          <a:ea typeface="돋움" pitchFamily="50" charset="-127"/>
                        </a:rPr>
                        <a:t>지원건수</a:t>
                      </a: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b="0" dirty="0" err="1">
                          <a:ln>
                            <a:solidFill>
                              <a:schemeClr val="tx1"/>
                            </a:solidFill>
                          </a:ln>
                          <a:solidFill>
                            <a:srgbClr val="000000"/>
                          </a:solidFill>
                          <a:latin typeface="돋움" pitchFamily="50" charset="-127"/>
                          <a:ea typeface="돋움" pitchFamily="50" charset="-127"/>
                        </a:rPr>
                        <a:t>총금액</a:t>
                      </a:r>
                      <a:endParaRPr lang="ko-KR" altLang="en-US" sz="1100" b="0" dirty="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en-US" altLang="ko-KR" sz="1100" b="0" dirty="0">
                          <a:ln>
                            <a:solidFill>
                              <a:schemeClr val="tx1"/>
                            </a:solidFill>
                          </a:ln>
                          <a:solidFill>
                            <a:srgbClr val="000000"/>
                          </a:solidFill>
                          <a:latin typeface="돋움" pitchFamily="50" charset="-127"/>
                          <a:ea typeface="돋움" pitchFamily="50" charset="-127"/>
                        </a:rPr>
                        <a:t>(</a:t>
                      </a:r>
                      <a:r>
                        <a:rPr lang="ko-KR" altLang="en-US" sz="1100" b="0" dirty="0" err="1">
                          <a:ln>
                            <a:solidFill>
                              <a:schemeClr val="tx1"/>
                            </a:solidFill>
                          </a:ln>
                          <a:solidFill>
                            <a:srgbClr val="000000"/>
                          </a:solidFill>
                          <a:latin typeface="돋움" pitchFamily="50" charset="-127"/>
                          <a:ea typeface="돋움" pitchFamily="50" charset="-127"/>
                        </a:rPr>
                        <a:t>백만원</a:t>
                      </a:r>
                      <a:r>
                        <a:rPr lang="en-US" altLang="ko-KR" sz="1100" b="0" dirty="0">
                          <a:ln>
                            <a:solidFill>
                              <a:schemeClr val="tx1"/>
                            </a:solidFill>
                          </a:ln>
                          <a:solidFill>
                            <a:srgbClr val="000000"/>
                          </a:solidFill>
                          <a:latin typeface="돋움" pitchFamily="50" charset="-127"/>
                          <a:ea typeface="돋움" pitchFamily="50" charset="-127"/>
                        </a:rPr>
                        <a:t>)</a:t>
                      </a:r>
                      <a:endParaRPr lang="ko-KR" altLang="en-US" sz="1100" b="0" dirty="0">
                        <a:ln>
                          <a:solidFill>
                            <a:schemeClr val="tx1"/>
                          </a:solidFill>
                        </a:ln>
                        <a:solidFill>
                          <a:srgbClr val="000000"/>
                        </a:solidFill>
                        <a:latin typeface="돋움" pitchFamily="50" charset="-127"/>
                        <a:ea typeface="돋움" pitchFamily="50" charset="-127"/>
                      </a:endParaRP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r>
              <a:tr h="527224">
                <a:tc>
                  <a:txBody>
                    <a:bodyPr/>
                    <a:lstStyle/>
                    <a:p>
                      <a:pPr marL="0" marR="0" algn="ctr">
                        <a:lnSpc>
                          <a:spcPct val="100000"/>
                        </a:lnSpc>
                        <a:spcBef>
                          <a:spcPts val="0"/>
                        </a:spcBef>
                        <a:spcAft>
                          <a:spcPts val="0"/>
                        </a:spcAft>
                      </a:pPr>
                      <a:r>
                        <a:rPr lang="en-US" sz="1100" b="0" dirty="0">
                          <a:ln>
                            <a:solidFill>
                              <a:schemeClr val="tx1"/>
                            </a:solidFill>
                          </a:ln>
                          <a:solidFill>
                            <a:srgbClr val="000000"/>
                          </a:solidFill>
                          <a:latin typeface="돋움" pitchFamily="50" charset="-127"/>
                          <a:ea typeface="돋움" pitchFamily="50" charset="-127"/>
                        </a:rPr>
                        <a:t>16,308</a:t>
                      </a: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b="0" dirty="0">
                          <a:ln>
                            <a:solidFill>
                              <a:schemeClr val="tx1"/>
                            </a:solidFill>
                          </a:ln>
                          <a:solidFill>
                            <a:srgbClr val="000000"/>
                          </a:solidFill>
                          <a:latin typeface="돋움" pitchFamily="50" charset="-127"/>
                          <a:ea typeface="돋움" pitchFamily="50" charset="-127"/>
                        </a:rPr>
                        <a:t>4,729,708</a:t>
                      </a: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b="0" dirty="0">
                          <a:ln>
                            <a:solidFill>
                              <a:schemeClr val="tx1"/>
                            </a:solidFill>
                          </a:ln>
                          <a:solidFill>
                            <a:srgbClr val="000000"/>
                          </a:solidFill>
                          <a:latin typeface="돋움" pitchFamily="50" charset="-127"/>
                          <a:ea typeface="돋움" pitchFamily="50" charset="-127"/>
                        </a:rPr>
                        <a:t>255,350</a:t>
                      </a: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b="0" dirty="0">
                          <a:ln>
                            <a:solidFill>
                              <a:schemeClr val="tx1"/>
                            </a:solidFill>
                          </a:ln>
                          <a:solidFill>
                            <a:srgbClr val="000000"/>
                          </a:solidFill>
                          <a:latin typeface="돋움" pitchFamily="50" charset="-127"/>
                          <a:ea typeface="돋움" pitchFamily="50" charset="-127"/>
                        </a:rPr>
                        <a:t>37,124,694</a:t>
                      </a: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b="0" dirty="0">
                          <a:ln>
                            <a:solidFill>
                              <a:schemeClr val="tx1"/>
                            </a:solidFill>
                          </a:ln>
                          <a:solidFill>
                            <a:srgbClr val="000000"/>
                          </a:solidFill>
                          <a:latin typeface="돋움" pitchFamily="50" charset="-127"/>
                          <a:ea typeface="돋움" pitchFamily="50" charset="-127"/>
                        </a:rPr>
                        <a:t>64,094</a:t>
                      </a: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b="0" dirty="0">
                          <a:ln>
                            <a:solidFill>
                              <a:schemeClr val="tx1"/>
                            </a:solidFill>
                          </a:ln>
                          <a:solidFill>
                            <a:srgbClr val="000000"/>
                          </a:solidFill>
                          <a:latin typeface="돋움" pitchFamily="50" charset="-127"/>
                          <a:ea typeface="돋움" pitchFamily="50" charset="-127"/>
                        </a:rPr>
                        <a:t>17,105,444</a:t>
                      </a: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r>
            </a:tbl>
          </a:graphicData>
        </a:graphic>
      </p:graphicFrame>
      <p:graphicFrame>
        <p:nvGraphicFramePr>
          <p:cNvPr id="11" name="표 10"/>
          <p:cNvGraphicFramePr>
            <a:graphicFrameLocks noGrp="1"/>
          </p:cNvGraphicFramePr>
          <p:nvPr>
            <p:extLst>
              <p:ext uri="{D42A27DB-BD31-4B8C-83A1-F6EECF244321}">
                <p14:modId xmlns:p14="http://schemas.microsoft.com/office/powerpoint/2010/main" val="2072135168"/>
              </p:ext>
            </p:extLst>
          </p:nvPr>
        </p:nvGraphicFramePr>
        <p:xfrm>
          <a:off x="242467" y="4921948"/>
          <a:ext cx="8640002" cy="1459380"/>
        </p:xfrm>
        <a:graphic>
          <a:graphicData uri="http://schemas.openxmlformats.org/drawingml/2006/table">
            <a:tbl>
              <a:tblPr/>
              <a:tblGrid>
                <a:gridCol w="1252541"/>
                <a:gridCol w="820829"/>
                <a:gridCol w="820829"/>
                <a:gridCol w="820829"/>
                <a:gridCol w="820829"/>
                <a:gridCol w="820829"/>
                <a:gridCol w="820829"/>
                <a:gridCol w="820829"/>
                <a:gridCol w="820829"/>
                <a:gridCol w="820829"/>
              </a:tblGrid>
              <a:tr h="379943">
                <a:tc>
                  <a:txBody>
                    <a:bodyPr/>
                    <a:lstStyle/>
                    <a:p>
                      <a:pPr marL="0" marR="0" algn="ctr">
                        <a:lnSpc>
                          <a:spcPts val="1100"/>
                        </a:lnSpc>
                        <a:spcBef>
                          <a:spcPts val="0"/>
                        </a:spcBef>
                        <a:spcAft>
                          <a:spcPts val="0"/>
                        </a:spcAft>
                      </a:pPr>
                      <a:r>
                        <a:rPr lang="ko-KR" altLang="en-US" sz="1100" dirty="0">
                          <a:ln>
                            <a:solidFill>
                              <a:schemeClr val="tx1"/>
                            </a:solidFill>
                          </a:ln>
                          <a:solidFill>
                            <a:srgbClr val="000000"/>
                          </a:solidFill>
                          <a:latin typeface="돋움" pitchFamily="50" charset="-127"/>
                          <a:ea typeface="돋움" pitchFamily="50" charset="-127"/>
                        </a:rPr>
                        <a:t>광업제조업조사</a:t>
                      </a:r>
                    </a:p>
                    <a:p>
                      <a:pPr marL="0" marR="0" algn="ctr">
                        <a:lnSpc>
                          <a:spcPct val="100000"/>
                        </a:lnSpc>
                        <a:spcBef>
                          <a:spcPts val="0"/>
                        </a:spcBef>
                        <a:spcAft>
                          <a:spcPts val="0"/>
                        </a:spcAft>
                      </a:pPr>
                      <a:r>
                        <a:rPr lang="en-US" altLang="ko-KR" sz="1100" dirty="0">
                          <a:ln>
                            <a:solidFill>
                              <a:schemeClr val="tx1"/>
                            </a:solidFill>
                          </a:ln>
                          <a:solidFill>
                            <a:srgbClr val="000000"/>
                          </a:solidFill>
                          <a:latin typeface="돋움" pitchFamily="50" charset="-127"/>
                          <a:ea typeface="돋움" pitchFamily="50" charset="-127"/>
                        </a:rPr>
                        <a:t>(2008)</a:t>
                      </a:r>
                      <a:endParaRPr lang="ko-KR" altLang="en-US" sz="1100" dirty="0">
                        <a:ln>
                          <a:solidFill>
                            <a:schemeClr val="tx1"/>
                          </a:solidFill>
                        </a:ln>
                        <a:solidFill>
                          <a:srgbClr val="000000"/>
                        </a:solidFill>
                        <a:latin typeface="돋움" pitchFamily="50" charset="-127"/>
                        <a:ea typeface="돋움" pitchFamily="50" charset="-127"/>
                      </a:endParaRP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gridSpan="3">
                  <a:txBody>
                    <a:bodyPr/>
                    <a:lstStyle/>
                    <a:p>
                      <a:pPr marL="0" marR="0" algn="ctr">
                        <a:lnSpc>
                          <a:spcPts val="1100"/>
                        </a:lnSpc>
                        <a:spcBef>
                          <a:spcPts val="0"/>
                        </a:spcBef>
                        <a:spcAft>
                          <a:spcPts val="0"/>
                        </a:spcAft>
                      </a:pPr>
                      <a:r>
                        <a:rPr lang="ko-KR" altLang="en-US" sz="1100" dirty="0">
                          <a:ln>
                            <a:solidFill>
                              <a:schemeClr val="tx1"/>
                            </a:solidFill>
                          </a:ln>
                          <a:solidFill>
                            <a:srgbClr val="000000"/>
                          </a:solidFill>
                          <a:latin typeface="돋움" pitchFamily="50" charset="-127"/>
                          <a:ea typeface="돋움" pitchFamily="50" charset="-127"/>
                        </a:rPr>
                        <a:t>중소기업진흥공단</a:t>
                      </a:r>
                      <a:r>
                        <a:rPr lang="en-US" altLang="ko-KR" sz="1100" dirty="0">
                          <a:ln>
                            <a:solidFill>
                              <a:schemeClr val="tx1"/>
                            </a:solidFill>
                          </a:ln>
                          <a:solidFill>
                            <a:srgbClr val="000000"/>
                          </a:solidFill>
                          <a:latin typeface="돋움" pitchFamily="50" charset="-127"/>
                          <a:ea typeface="돋움" pitchFamily="50" charset="-127"/>
                        </a:rPr>
                        <a:t>(2009)</a:t>
                      </a:r>
                      <a:endParaRPr lang="ko-KR" altLang="en-US" sz="1100" dirty="0">
                        <a:ln>
                          <a:solidFill>
                            <a:schemeClr val="tx1"/>
                          </a:solidFill>
                        </a:ln>
                        <a:solidFill>
                          <a:srgbClr val="000000"/>
                        </a:solidFill>
                        <a:latin typeface="돋움" pitchFamily="50" charset="-127"/>
                        <a:ea typeface="돋움" pitchFamily="50" charset="-127"/>
                      </a:endParaRP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hMerge="1">
                  <a:txBody>
                    <a:bodyPr/>
                    <a:lstStyle/>
                    <a:p>
                      <a:pPr latinLnBrk="1"/>
                      <a:endParaRPr lang="ko-KR" altLang="en-US"/>
                    </a:p>
                  </a:txBody>
                  <a:tcPr/>
                </a:tc>
                <a:tc gridSpan="3">
                  <a:txBody>
                    <a:bodyPr/>
                    <a:lstStyle/>
                    <a:p>
                      <a:pPr marL="0" marR="0" algn="ctr">
                        <a:lnSpc>
                          <a:spcPts val="1100"/>
                        </a:lnSpc>
                        <a:spcBef>
                          <a:spcPts val="0"/>
                        </a:spcBef>
                        <a:spcAft>
                          <a:spcPts val="0"/>
                        </a:spcAft>
                      </a:pPr>
                      <a:r>
                        <a:rPr lang="ko-KR" altLang="en-US" sz="1100" dirty="0">
                          <a:ln>
                            <a:solidFill>
                              <a:schemeClr val="tx1"/>
                            </a:solidFill>
                          </a:ln>
                          <a:solidFill>
                            <a:srgbClr val="000000"/>
                          </a:solidFill>
                          <a:latin typeface="돋움" pitchFamily="50" charset="-127"/>
                          <a:ea typeface="돋움" pitchFamily="50" charset="-127"/>
                        </a:rPr>
                        <a:t>신용보증기금</a:t>
                      </a:r>
                      <a:r>
                        <a:rPr lang="en-US" altLang="ko-KR" sz="1100" dirty="0">
                          <a:ln>
                            <a:solidFill>
                              <a:schemeClr val="tx1"/>
                            </a:solidFill>
                          </a:ln>
                          <a:solidFill>
                            <a:srgbClr val="000000"/>
                          </a:solidFill>
                          <a:latin typeface="돋움" pitchFamily="50" charset="-127"/>
                          <a:ea typeface="돋움" pitchFamily="50" charset="-127"/>
                        </a:rPr>
                        <a:t>(2009)</a:t>
                      </a:r>
                      <a:endParaRPr lang="ko-KR" altLang="en-US" sz="1100" dirty="0">
                        <a:ln>
                          <a:solidFill>
                            <a:schemeClr val="tx1"/>
                          </a:solidFill>
                        </a:ln>
                        <a:solidFill>
                          <a:srgbClr val="000000"/>
                        </a:solidFill>
                        <a:latin typeface="돋움" pitchFamily="50" charset="-127"/>
                        <a:ea typeface="돋움" pitchFamily="50" charset="-127"/>
                      </a:endParaRP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hMerge="1">
                  <a:txBody>
                    <a:bodyPr/>
                    <a:lstStyle/>
                    <a:p>
                      <a:pPr latinLnBrk="1"/>
                      <a:endParaRPr lang="ko-KR" altLang="en-US"/>
                    </a:p>
                  </a:txBody>
                  <a:tcPr/>
                </a:tc>
                <a:tc gridSpan="3">
                  <a:txBody>
                    <a:bodyPr/>
                    <a:lstStyle/>
                    <a:p>
                      <a:pPr marL="0" marR="0" algn="ctr">
                        <a:lnSpc>
                          <a:spcPts val="1100"/>
                        </a:lnSpc>
                        <a:spcBef>
                          <a:spcPts val="0"/>
                        </a:spcBef>
                        <a:spcAft>
                          <a:spcPts val="0"/>
                        </a:spcAft>
                      </a:pPr>
                      <a:r>
                        <a:rPr lang="ko-KR" altLang="en-US" sz="1100">
                          <a:ln>
                            <a:solidFill>
                              <a:schemeClr val="tx1"/>
                            </a:solidFill>
                          </a:ln>
                          <a:solidFill>
                            <a:srgbClr val="000000"/>
                          </a:solidFill>
                          <a:latin typeface="돋움" pitchFamily="50" charset="-127"/>
                          <a:ea typeface="돋움" pitchFamily="50" charset="-127"/>
                        </a:rPr>
                        <a:t>기술보증기금</a:t>
                      </a:r>
                      <a:r>
                        <a:rPr lang="en-US" altLang="ko-KR" sz="1100">
                          <a:ln>
                            <a:solidFill>
                              <a:schemeClr val="tx1"/>
                            </a:solidFill>
                          </a:ln>
                          <a:solidFill>
                            <a:srgbClr val="000000"/>
                          </a:solidFill>
                          <a:latin typeface="돋움" pitchFamily="50" charset="-127"/>
                          <a:ea typeface="돋움" pitchFamily="50" charset="-127"/>
                        </a:rPr>
                        <a:t>(2009)</a:t>
                      </a:r>
                      <a:endParaRPr lang="ko-KR" altLang="en-US" sz="1100">
                        <a:ln>
                          <a:solidFill>
                            <a:schemeClr val="tx1"/>
                          </a:solidFill>
                        </a:ln>
                        <a:solidFill>
                          <a:srgbClr val="000000"/>
                        </a:solidFill>
                        <a:latin typeface="돋움" pitchFamily="50" charset="-127"/>
                        <a:ea typeface="돋움" pitchFamily="50" charset="-127"/>
                      </a:endParaRP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hMerge="1">
                  <a:txBody>
                    <a:bodyPr/>
                    <a:lstStyle/>
                    <a:p>
                      <a:pPr latinLnBrk="1"/>
                      <a:endParaRPr lang="ko-KR" altLang="en-US"/>
                    </a:p>
                  </a:txBody>
                  <a:tcPr/>
                </a:tc>
              </a:tr>
              <a:tr h="593817">
                <a:tc>
                  <a:txBody>
                    <a:bodyPr/>
                    <a:lstStyle/>
                    <a:p>
                      <a:pPr marL="0" marR="0" algn="ctr">
                        <a:lnSpc>
                          <a:spcPct val="100000"/>
                        </a:lnSpc>
                        <a:spcBef>
                          <a:spcPts val="0"/>
                        </a:spcBef>
                        <a:spcAft>
                          <a:spcPts val="0"/>
                        </a:spcAft>
                      </a:pPr>
                      <a:r>
                        <a:rPr lang="ko-KR" altLang="en-US" sz="1100" dirty="0" err="1">
                          <a:ln>
                            <a:solidFill>
                              <a:schemeClr val="tx1"/>
                            </a:solidFill>
                          </a:ln>
                          <a:solidFill>
                            <a:srgbClr val="000000"/>
                          </a:solidFill>
                          <a:latin typeface="돋움" pitchFamily="50" charset="-127"/>
                          <a:ea typeface="돋움" pitchFamily="50" charset="-127"/>
                        </a:rPr>
                        <a:t>총사업체수</a:t>
                      </a:r>
                      <a:endParaRPr lang="ko-KR" altLang="en-US" sz="1100" dirty="0">
                        <a:ln>
                          <a:solidFill>
                            <a:schemeClr val="tx1"/>
                          </a:solidFill>
                        </a:ln>
                        <a:solidFill>
                          <a:srgbClr val="000000"/>
                        </a:solidFill>
                        <a:latin typeface="돋움" pitchFamily="50" charset="-127"/>
                        <a:ea typeface="돋움" pitchFamily="50" charset="-127"/>
                      </a:endParaRP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지원</a:t>
                      </a:r>
                      <a:endParaRPr lang="en-US" altLang="ko-KR" sz="1100" dirty="0" smtClean="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사업체수</a:t>
                      </a:r>
                      <a:endParaRPr lang="ko-KR" altLang="en-US" sz="1100" dirty="0">
                        <a:ln>
                          <a:solidFill>
                            <a:schemeClr val="tx1"/>
                          </a:solidFill>
                        </a:ln>
                        <a:solidFill>
                          <a:srgbClr val="000000"/>
                        </a:solidFill>
                        <a:latin typeface="돋움" pitchFamily="50" charset="-127"/>
                        <a:ea typeface="돋움" pitchFamily="50" charset="-127"/>
                      </a:endParaRP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지원</a:t>
                      </a:r>
                      <a:endParaRPr lang="en-US" altLang="ko-KR" sz="1100" dirty="0" smtClean="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사업체</a:t>
                      </a:r>
                      <a:endParaRPr lang="en-US" altLang="ko-KR" sz="1100" dirty="0" smtClean="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비율</a:t>
                      </a:r>
                      <a:endParaRPr lang="ko-KR" altLang="en-US" sz="1100" dirty="0">
                        <a:ln>
                          <a:solidFill>
                            <a:schemeClr val="tx1"/>
                          </a:solidFill>
                        </a:ln>
                        <a:solidFill>
                          <a:srgbClr val="000000"/>
                        </a:solidFill>
                        <a:latin typeface="돋움" pitchFamily="50" charset="-127"/>
                        <a:ea typeface="돋움" pitchFamily="50" charset="-127"/>
                      </a:endParaRP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총</a:t>
                      </a:r>
                      <a:endParaRPr lang="en-US" altLang="ko-KR" sz="1100" dirty="0" smtClean="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금액</a:t>
                      </a:r>
                      <a:endParaRPr lang="ko-KR" altLang="en-US" sz="1100" dirty="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en-US" altLang="ko-KR" sz="1100" dirty="0">
                          <a:ln>
                            <a:solidFill>
                              <a:schemeClr val="tx1"/>
                            </a:solidFill>
                          </a:ln>
                          <a:solidFill>
                            <a:srgbClr val="000000"/>
                          </a:solidFill>
                          <a:latin typeface="돋움" pitchFamily="50" charset="-127"/>
                          <a:ea typeface="돋움" pitchFamily="50" charset="-127"/>
                        </a:rPr>
                        <a:t>(</a:t>
                      </a:r>
                      <a:r>
                        <a:rPr lang="ko-KR" altLang="en-US" sz="1100" dirty="0" err="1">
                          <a:ln>
                            <a:solidFill>
                              <a:schemeClr val="tx1"/>
                            </a:solidFill>
                          </a:ln>
                          <a:solidFill>
                            <a:srgbClr val="000000"/>
                          </a:solidFill>
                          <a:latin typeface="돋움" pitchFamily="50" charset="-127"/>
                          <a:ea typeface="돋움" pitchFamily="50" charset="-127"/>
                        </a:rPr>
                        <a:t>백만원</a:t>
                      </a:r>
                      <a:r>
                        <a:rPr lang="en-US" altLang="ko-KR" sz="1100" dirty="0">
                          <a:ln>
                            <a:solidFill>
                              <a:schemeClr val="tx1"/>
                            </a:solidFill>
                          </a:ln>
                          <a:solidFill>
                            <a:srgbClr val="000000"/>
                          </a:solidFill>
                          <a:latin typeface="돋움" pitchFamily="50" charset="-127"/>
                          <a:ea typeface="돋움" pitchFamily="50" charset="-127"/>
                        </a:rPr>
                        <a:t>)</a:t>
                      </a:r>
                      <a:endParaRPr lang="ko-KR" altLang="en-US" sz="1100" dirty="0">
                        <a:ln>
                          <a:solidFill>
                            <a:schemeClr val="tx1"/>
                          </a:solidFill>
                        </a:ln>
                        <a:solidFill>
                          <a:srgbClr val="000000"/>
                        </a:solidFill>
                        <a:latin typeface="돋움" pitchFamily="50" charset="-127"/>
                        <a:ea typeface="돋움" pitchFamily="50" charset="-127"/>
                      </a:endParaRP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지원</a:t>
                      </a:r>
                      <a:endParaRPr lang="en-US" altLang="ko-KR" sz="1100" dirty="0" smtClean="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사업체수</a:t>
                      </a:r>
                      <a:endParaRPr lang="ko-KR" altLang="en-US" sz="1100" dirty="0">
                        <a:ln>
                          <a:solidFill>
                            <a:schemeClr val="tx1"/>
                          </a:solidFill>
                        </a:ln>
                        <a:solidFill>
                          <a:srgbClr val="000000"/>
                        </a:solidFill>
                        <a:latin typeface="돋움" pitchFamily="50" charset="-127"/>
                        <a:ea typeface="돋움" pitchFamily="50" charset="-127"/>
                      </a:endParaRP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지원</a:t>
                      </a:r>
                      <a:endParaRPr lang="en-US" altLang="ko-KR" sz="1100" dirty="0" smtClean="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사업체비율</a:t>
                      </a:r>
                      <a:endParaRPr lang="ko-KR" altLang="en-US" sz="1100" dirty="0">
                        <a:ln>
                          <a:solidFill>
                            <a:schemeClr val="tx1"/>
                          </a:solidFill>
                        </a:ln>
                        <a:solidFill>
                          <a:srgbClr val="000000"/>
                        </a:solidFill>
                        <a:latin typeface="돋움" pitchFamily="50" charset="-127"/>
                        <a:ea typeface="돋움" pitchFamily="50" charset="-127"/>
                      </a:endParaRP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총</a:t>
                      </a:r>
                      <a:endParaRPr lang="en-US" altLang="ko-KR" sz="1100" dirty="0" smtClean="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금액</a:t>
                      </a:r>
                      <a:endParaRPr lang="ko-KR" altLang="en-US" sz="1100" dirty="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en-US" altLang="ko-KR" sz="1100" dirty="0">
                          <a:ln>
                            <a:solidFill>
                              <a:schemeClr val="tx1"/>
                            </a:solidFill>
                          </a:ln>
                          <a:solidFill>
                            <a:srgbClr val="000000"/>
                          </a:solidFill>
                          <a:latin typeface="돋움" pitchFamily="50" charset="-127"/>
                          <a:ea typeface="돋움" pitchFamily="50" charset="-127"/>
                        </a:rPr>
                        <a:t>(</a:t>
                      </a:r>
                      <a:r>
                        <a:rPr lang="ko-KR" altLang="en-US" sz="1100" dirty="0" err="1">
                          <a:ln>
                            <a:solidFill>
                              <a:schemeClr val="tx1"/>
                            </a:solidFill>
                          </a:ln>
                          <a:solidFill>
                            <a:srgbClr val="000000"/>
                          </a:solidFill>
                          <a:latin typeface="돋움" pitchFamily="50" charset="-127"/>
                          <a:ea typeface="돋움" pitchFamily="50" charset="-127"/>
                        </a:rPr>
                        <a:t>백만원</a:t>
                      </a:r>
                      <a:r>
                        <a:rPr lang="en-US" altLang="ko-KR" sz="1100" dirty="0">
                          <a:ln>
                            <a:solidFill>
                              <a:schemeClr val="tx1"/>
                            </a:solidFill>
                          </a:ln>
                          <a:solidFill>
                            <a:srgbClr val="000000"/>
                          </a:solidFill>
                          <a:latin typeface="돋움" pitchFamily="50" charset="-127"/>
                          <a:ea typeface="돋움" pitchFamily="50" charset="-127"/>
                        </a:rPr>
                        <a:t>)</a:t>
                      </a:r>
                      <a:endParaRPr lang="ko-KR" altLang="en-US" sz="1100" dirty="0">
                        <a:ln>
                          <a:solidFill>
                            <a:schemeClr val="tx1"/>
                          </a:solidFill>
                        </a:ln>
                        <a:solidFill>
                          <a:srgbClr val="000000"/>
                        </a:solidFill>
                        <a:latin typeface="돋움" pitchFamily="50" charset="-127"/>
                        <a:ea typeface="돋움" pitchFamily="50" charset="-127"/>
                      </a:endParaRP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지원</a:t>
                      </a:r>
                      <a:endParaRPr lang="en-US" altLang="ko-KR" sz="1100" dirty="0" smtClean="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사업체수</a:t>
                      </a:r>
                      <a:endParaRPr lang="ko-KR" altLang="en-US" sz="1100" dirty="0">
                        <a:ln>
                          <a:solidFill>
                            <a:schemeClr val="tx1"/>
                          </a:solidFill>
                        </a:ln>
                        <a:solidFill>
                          <a:srgbClr val="000000"/>
                        </a:solidFill>
                        <a:latin typeface="돋움" pitchFamily="50" charset="-127"/>
                        <a:ea typeface="돋움" pitchFamily="50" charset="-127"/>
                      </a:endParaRP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지원</a:t>
                      </a:r>
                      <a:endParaRPr lang="en-US" altLang="ko-KR" sz="1100" dirty="0" smtClean="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사업체</a:t>
                      </a:r>
                      <a:endParaRPr lang="en-US" altLang="ko-KR" sz="1100" dirty="0" smtClean="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비율</a:t>
                      </a:r>
                      <a:endParaRPr lang="ko-KR" altLang="en-US" sz="1100" dirty="0">
                        <a:ln>
                          <a:solidFill>
                            <a:schemeClr val="tx1"/>
                          </a:solidFill>
                        </a:ln>
                        <a:solidFill>
                          <a:srgbClr val="000000"/>
                        </a:solidFill>
                        <a:latin typeface="돋움" pitchFamily="50" charset="-127"/>
                        <a:ea typeface="돋움" pitchFamily="50" charset="-127"/>
                      </a:endParaRP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총</a:t>
                      </a:r>
                      <a:endParaRPr lang="en-US" altLang="ko-KR" sz="1100" dirty="0" smtClean="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금액</a:t>
                      </a:r>
                      <a:endParaRPr lang="ko-KR" altLang="en-US" sz="1100" dirty="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en-US" altLang="ko-KR" sz="1100" dirty="0">
                          <a:ln>
                            <a:solidFill>
                              <a:schemeClr val="tx1"/>
                            </a:solidFill>
                          </a:ln>
                          <a:solidFill>
                            <a:srgbClr val="000000"/>
                          </a:solidFill>
                          <a:latin typeface="돋움" pitchFamily="50" charset="-127"/>
                          <a:ea typeface="돋움" pitchFamily="50" charset="-127"/>
                        </a:rPr>
                        <a:t>(</a:t>
                      </a:r>
                      <a:r>
                        <a:rPr lang="ko-KR" altLang="en-US" sz="1100" dirty="0" err="1">
                          <a:ln>
                            <a:solidFill>
                              <a:schemeClr val="tx1"/>
                            </a:solidFill>
                          </a:ln>
                          <a:solidFill>
                            <a:srgbClr val="000000"/>
                          </a:solidFill>
                          <a:latin typeface="돋움" pitchFamily="50" charset="-127"/>
                          <a:ea typeface="돋움" pitchFamily="50" charset="-127"/>
                        </a:rPr>
                        <a:t>백만원</a:t>
                      </a:r>
                      <a:r>
                        <a:rPr lang="en-US" altLang="ko-KR" sz="1100" dirty="0">
                          <a:ln>
                            <a:solidFill>
                              <a:schemeClr val="tx1"/>
                            </a:solidFill>
                          </a:ln>
                          <a:solidFill>
                            <a:srgbClr val="000000"/>
                          </a:solidFill>
                          <a:latin typeface="돋움" pitchFamily="50" charset="-127"/>
                          <a:ea typeface="돋움" pitchFamily="50" charset="-127"/>
                        </a:rPr>
                        <a:t>)</a:t>
                      </a:r>
                      <a:endParaRPr lang="ko-KR" altLang="en-US" sz="1100" dirty="0">
                        <a:ln>
                          <a:solidFill>
                            <a:schemeClr val="tx1"/>
                          </a:solidFill>
                        </a:ln>
                        <a:solidFill>
                          <a:srgbClr val="000000"/>
                        </a:solidFill>
                        <a:latin typeface="돋움" pitchFamily="50" charset="-127"/>
                        <a:ea typeface="돋움" pitchFamily="50" charset="-127"/>
                      </a:endParaRPr>
                    </a:p>
                  </a:txBody>
                  <a:tcPr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r>
              <a:tr h="466240">
                <a:tc>
                  <a:txBody>
                    <a:bodyPr/>
                    <a:lstStyle/>
                    <a:p>
                      <a:pPr marL="0" marR="0" algn="ctr">
                        <a:lnSpc>
                          <a:spcPct val="100000"/>
                        </a:lnSpc>
                        <a:spcBef>
                          <a:spcPts val="0"/>
                        </a:spcBef>
                        <a:spcAft>
                          <a:spcPts val="0"/>
                        </a:spcAft>
                      </a:pPr>
                      <a:r>
                        <a:rPr lang="en-US" sz="1050" dirty="0">
                          <a:ln>
                            <a:solidFill>
                              <a:schemeClr val="tx1"/>
                            </a:solidFill>
                          </a:ln>
                          <a:solidFill>
                            <a:srgbClr val="000000"/>
                          </a:solidFill>
                          <a:latin typeface="돋움" pitchFamily="50" charset="-127"/>
                          <a:ea typeface="돋움" pitchFamily="50" charset="-127"/>
                        </a:rPr>
                        <a:t>58,200</a:t>
                      </a:r>
                    </a:p>
                  </a:txBody>
                  <a:tcPr marL="54000" marR="54000"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050" dirty="0">
                          <a:ln>
                            <a:solidFill>
                              <a:schemeClr val="tx1"/>
                            </a:solidFill>
                          </a:ln>
                          <a:solidFill>
                            <a:srgbClr val="000000"/>
                          </a:solidFill>
                          <a:latin typeface="돋움" pitchFamily="50" charset="-127"/>
                          <a:ea typeface="돋움" pitchFamily="50" charset="-127"/>
                        </a:rPr>
                        <a:t>5,663</a:t>
                      </a:r>
                    </a:p>
                  </a:txBody>
                  <a:tcPr marL="54000" marR="54000"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050" dirty="0">
                          <a:ln>
                            <a:solidFill>
                              <a:schemeClr val="tx1"/>
                            </a:solidFill>
                          </a:ln>
                          <a:solidFill>
                            <a:srgbClr val="000000"/>
                          </a:solidFill>
                          <a:latin typeface="돋움" pitchFamily="50" charset="-127"/>
                          <a:ea typeface="돋움" pitchFamily="50" charset="-127"/>
                        </a:rPr>
                        <a:t>9.7%</a:t>
                      </a:r>
                    </a:p>
                  </a:txBody>
                  <a:tcPr marL="54000" marR="54000"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050" dirty="0">
                          <a:ln>
                            <a:solidFill>
                              <a:schemeClr val="tx1"/>
                            </a:solidFill>
                          </a:ln>
                          <a:solidFill>
                            <a:srgbClr val="000000"/>
                          </a:solidFill>
                          <a:latin typeface="돋움" pitchFamily="50" charset="-127"/>
                          <a:ea typeface="돋움" pitchFamily="50" charset="-127"/>
                        </a:rPr>
                        <a:t>2,489,881</a:t>
                      </a:r>
                    </a:p>
                  </a:txBody>
                  <a:tcPr marL="54000" marR="54000"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050" dirty="0">
                          <a:ln>
                            <a:solidFill>
                              <a:schemeClr val="tx1"/>
                            </a:solidFill>
                          </a:ln>
                          <a:solidFill>
                            <a:srgbClr val="000000"/>
                          </a:solidFill>
                          <a:latin typeface="돋움" pitchFamily="50" charset="-127"/>
                          <a:ea typeface="돋움" pitchFamily="50" charset="-127"/>
                        </a:rPr>
                        <a:t>13,279</a:t>
                      </a:r>
                    </a:p>
                  </a:txBody>
                  <a:tcPr marL="54000" marR="54000"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050" dirty="0">
                          <a:ln>
                            <a:solidFill>
                              <a:schemeClr val="tx1"/>
                            </a:solidFill>
                          </a:ln>
                          <a:solidFill>
                            <a:srgbClr val="000000"/>
                          </a:solidFill>
                          <a:latin typeface="돋움" pitchFamily="50" charset="-127"/>
                          <a:ea typeface="돋움" pitchFamily="50" charset="-127"/>
                        </a:rPr>
                        <a:t>22.8%</a:t>
                      </a:r>
                    </a:p>
                  </a:txBody>
                  <a:tcPr marL="54000" marR="54000"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050" dirty="0">
                          <a:ln>
                            <a:solidFill>
                              <a:schemeClr val="tx1"/>
                            </a:solidFill>
                          </a:ln>
                          <a:solidFill>
                            <a:srgbClr val="000000"/>
                          </a:solidFill>
                          <a:latin typeface="돋움" pitchFamily="50" charset="-127"/>
                          <a:ea typeface="돋움" pitchFamily="50" charset="-127"/>
                        </a:rPr>
                        <a:t>8,211,487</a:t>
                      </a:r>
                    </a:p>
                  </a:txBody>
                  <a:tcPr marL="54000" marR="54000"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050" dirty="0">
                          <a:ln>
                            <a:solidFill>
                              <a:schemeClr val="tx1"/>
                            </a:solidFill>
                          </a:ln>
                          <a:solidFill>
                            <a:srgbClr val="000000"/>
                          </a:solidFill>
                          <a:latin typeface="돋움" pitchFamily="50" charset="-127"/>
                          <a:ea typeface="돋움" pitchFamily="50" charset="-127"/>
                        </a:rPr>
                        <a:t>11,442</a:t>
                      </a:r>
                    </a:p>
                  </a:txBody>
                  <a:tcPr marL="54000" marR="54000"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050" dirty="0">
                          <a:ln>
                            <a:solidFill>
                              <a:schemeClr val="tx1"/>
                            </a:solidFill>
                          </a:ln>
                          <a:solidFill>
                            <a:srgbClr val="000000"/>
                          </a:solidFill>
                          <a:latin typeface="돋움" pitchFamily="50" charset="-127"/>
                          <a:ea typeface="돋움" pitchFamily="50" charset="-127"/>
                        </a:rPr>
                        <a:t>19.7%</a:t>
                      </a:r>
                    </a:p>
                  </a:txBody>
                  <a:tcPr marL="54000" marR="54000"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050" dirty="0">
                          <a:ln>
                            <a:solidFill>
                              <a:schemeClr val="tx1"/>
                            </a:solidFill>
                          </a:ln>
                          <a:solidFill>
                            <a:srgbClr val="000000"/>
                          </a:solidFill>
                          <a:latin typeface="돋움" pitchFamily="50" charset="-127"/>
                          <a:ea typeface="돋움" pitchFamily="50" charset="-127"/>
                        </a:rPr>
                        <a:t>8,943,221</a:t>
                      </a:r>
                    </a:p>
                  </a:txBody>
                  <a:tcPr marL="54000" marR="54000" anchor="ctr">
                    <a:lnL w="7112" cap="flat" cmpd="sng" algn="ctr">
                      <a:solidFill>
                        <a:srgbClr val="000000"/>
                      </a:solidFill>
                      <a:prstDash val="solid"/>
                      <a:round/>
                      <a:headEnd type="none" w="med" len="med"/>
                      <a:tailEnd type="none" w="med" len="med"/>
                    </a:lnL>
                    <a:lnR w="7112" cap="flat" cmpd="sng" algn="ctr">
                      <a:solidFill>
                        <a:srgbClr val="000000"/>
                      </a:solidFill>
                      <a:prstDash val="solid"/>
                      <a:round/>
                      <a:headEnd type="none" w="med" len="med"/>
                      <a:tailEnd type="none" w="med" len="med"/>
                    </a:lnR>
                    <a:lnT w="7112" cap="flat" cmpd="sng" algn="ctr">
                      <a:solidFill>
                        <a:srgbClr val="000000"/>
                      </a:solidFill>
                      <a:prstDash val="solid"/>
                      <a:round/>
                      <a:headEnd type="none" w="med" len="med"/>
                      <a:tailEnd type="none" w="med" len="med"/>
                    </a:lnT>
                    <a:lnB w="7112"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2686271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제목 2"/>
          <p:cNvSpPr>
            <a:spLocks noGrp="1"/>
          </p:cNvSpPr>
          <p:nvPr>
            <p:ph type="title"/>
          </p:nvPr>
        </p:nvSpPr>
        <p:spPr/>
        <p:txBody>
          <a:bodyPr>
            <a:normAutofit/>
          </a:bodyPr>
          <a:lstStyle/>
          <a:p>
            <a:r>
              <a:rPr lang="ko-KR" altLang="en-US" dirty="0" smtClean="0"/>
              <a:t>정책평가 사례</a:t>
            </a:r>
            <a:r>
              <a:rPr lang="en-US" altLang="ko-KR" dirty="0" smtClean="0"/>
              <a:t>: </a:t>
            </a:r>
            <a:r>
              <a:rPr lang="ko-KR" altLang="en-US" dirty="0" smtClean="0"/>
              <a:t>기업성과지표 평가</a:t>
            </a:r>
            <a:endParaRPr lang="ko-KR" altLang="en-US" dirty="0"/>
          </a:p>
        </p:txBody>
      </p:sp>
      <p:sp>
        <p:nvSpPr>
          <p:cNvPr id="7" name="직사각형 6"/>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dirty="0" smtClean="0">
                <a:solidFill>
                  <a:schemeClr val="tx1"/>
                </a:solidFill>
                <a:latin typeface="휴먼모음T" panose="02030504000101010101" pitchFamily="18" charset="-127"/>
                <a:ea typeface="휴먼모음T" panose="02030504000101010101" pitchFamily="18" charset="-127"/>
              </a:rPr>
              <a:t>정책평가예시</a:t>
            </a:r>
            <a:r>
              <a:rPr lang="en-US" altLang="ko-KR" sz="1600" dirty="0" smtClean="0">
                <a:solidFill>
                  <a:schemeClr val="tx1"/>
                </a:solidFill>
                <a:latin typeface="휴먼모음T" panose="02030504000101010101" pitchFamily="18" charset="-127"/>
                <a:ea typeface="휴먼모음T" panose="02030504000101010101" pitchFamily="18" charset="-127"/>
              </a:rPr>
              <a:t>: </a:t>
            </a:r>
            <a:r>
              <a:rPr lang="ko-KR" altLang="en-US" sz="1600" dirty="0" smtClean="0">
                <a:solidFill>
                  <a:schemeClr val="tx1"/>
                </a:solidFill>
                <a:latin typeface="휴먼모음T" panose="02030504000101010101" pitchFamily="18" charset="-127"/>
                <a:ea typeface="휴먼모음T" panose="02030504000101010101" pitchFamily="18" charset="-127"/>
              </a:rPr>
              <a:t>장우</a:t>
            </a:r>
            <a:r>
              <a:rPr lang="ko-KR" altLang="en-US" sz="1600" dirty="0">
                <a:solidFill>
                  <a:schemeClr val="tx1"/>
                </a:solidFill>
                <a:latin typeface="휴먼모음T" panose="02030504000101010101" pitchFamily="18" charset="-127"/>
                <a:ea typeface="휴먼모음T" panose="02030504000101010101" pitchFamily="18" charset="-127"/>
              </a:rPr>
              <a:t>현</a:t>
            </a:r>
            <a:r>
              <a:rPr lang="en-US" altLang="ko-KR" sz="1600" dirty="0" smtClean="0">
                <a:solidFill>
                  <a:schemeClr val="tx1"/>
                </a:solidFill>
                <a:latin typeface="휴먼모음T" panose="02030504000101010101" pitchFamily="18" charset="-127"/>
                <a:ea typeface="휴먼모음T" panose="02030504000101010101" pitchFamily="18" charset="-127"/>
              </a:rPr>
              <a:t>(2014), </a:t>
            </a:r>
            <a:r>
              <a:rPr lang="ko-KR" altLang="en-US" sz="1600" dirty="0" smtClean="0">
                <a:solidFill>
                  <a:schemeClr val="tx1"/>
                </a:solidFill>
                <a:latin typeface="휴먼모음T" panose="02030504000101010101" pitchFamily="18" charset="-127"/>
                <a:ea typeface="휴먼모음T" panose="02030504000101010101" pitchFamily="18" charset="-127"/>
              </a:rPr>
              <a:t>기관별 </a:t>
            </a:r>
            <a:r>
              <a:rPr lang="en-US" altLang="ko-KR" sz="1600" dirty="0" smtClean="0">
                <a:solidFill>
                  <a:schemeClr val="tx1"/>
                </a:solidFill>
                <a:latin typeface="휴먼모음T" panose="02030504000101010101" pitchFamily="18" charset="-127"/>
                <a:ea typeface="휴먼모음T" panose="02030504000101010101" pitchFamily="18" charset="-127"/>
              </a:rPr>
              <a:t>2009</a:t>
            </a:r>
            <a:r>
              <a:rPr lang="ko-KR" altLang="en-US" sz="1600" dirty="0" smtClean="0">
                <a:solidFill>
                  <a:schemeClr val="tx1"/>
                </a:solidFill>
                <a:latin typeface="휴먼모음T" panose="02030504000101010101" pitchFamily="18" charset="-127"/>
                <a:ea typeface="휴먼모음T" panose="02030504000101010101" pitchFamily="18" charset="-127"/>
              </a:rPr>
              <a:t>년 정책자금 성과평가 </a:t>
            </a:r>
            <a:r>
              <a:rPr lang="en-US" altLang="ko-KR" sz="1600" dirty="0" smtClean="0">
                <a:solidFill>
                  <a:schemeClr val="tx1"/>
                </a:solidFill>
                <a:latin typeface="휴먼모음T" panose="02030504000101010101" pitchFamily="18" charset="-127"/>
                <a:ea typeface="휴먼모음T" panose="02030504000101010101" pitchFamily="18" charset="-127"/>
              </a:rPr>
              <a:t>(2008~2011)</a:t>
            </a:r>
            <a:endParaRPr lang="ko-KR" altLang="en-US" sz="1600" dirty="0">
              <a:solidFill>
                <a:schemeClr val="tx1"/>
              </a:solidFill>
              <a:latin typeface="휴먼모음T" panose="02030504000101010101" pitchFamily="18" charset="-127"/>
              <a:ea typeface="휴먼모음T" panose="02030504000101010101" pitchFamily="18" charset="-127"/>
            </a:endParaRPr>
          </a:p>
        </p:txBody>
      </p:sp>
      <p:sp>
        <p:nvSpPr>
          <p:cNvPr id="12" name="직사각형 11"/>
          <p:cNvSpPr/>
          <p:nvPr/>
        </p:nvSpPr>
        <p:spPr>
          <a:xfrm>
            <a:off x="251519" y="6304002"/>
            <a:ext cx="7911405" cy="707886"/>
          </a:xfrm>
          <a:prstGeom prst="rect">
            <a:avLst/>
          </a:prstGeom>
        </p:spPr>
        <p:txBody>
          <a:bodyPr wrap="square">
            <a:spAutoFit/>
          </a:bodyPr>
          <a:lstStyle/>
          <a:p>
            <a:r>
              <a:rPr lang="ko-KR" altLang="en-US" sz="1000" dirty="0" smtClean="0">
                <a:solidFill>
                  <a:srgbClr val="000000"/>
                </a:solidFill>
              </a:rPr>
              <a:t>장우</a:t>
            </a:r>
            <a:r>
              <a:rPr lang="ko-KR" altLang="en-US" sz="1000" dirty="0">
                <a:solidFill>
                  <a:srgbClr val="000000"/>
                </a:solidFill>
              </a:rPr>
              <a:t>현</a:t>
            </a:r>
            <a:r>
              <a:rPr lang="en-US" altLang="ko-KR" sz="1000" dirty="0" smtClean="0">
                <a:solidFill>
                  <a:srgbClr val="000000"/>
                </a:solidFill>
              </a:rPr>
              <a:t>(2014</a:t>
            </a:r>
            <a:r>
              <a:rPr lang="en-US" altLang="ko-KR" sz="1000" dirty="0">
                <a:solidFill>
                  <a:srgbClr val="000000"/>
                </a:solidFill>
              </a:rPr>
              <a:t>), </a:t>
            </a:r>
            <a:r>
              <a:rPr lang="en-US" altLang="ko-KR" sz="1000" dirty="0" smtClean="0">
                <a:solidFill>
                  <a:srgbClr val="000000"/>
                </a:solidFill>
              </a:rPr>
              <a:t>2009</a:t>
            </a:r>
            <a:r>
              <a:rPr lang="ko-KR" altLang="en-US" sz="1000" dirty="0" smtClean="0">
                <a:solidFill>
                  <a:srgbClr val="000000"/>
                </a:solidFill>
              </a:rPr>
              <a:t>년 정책금융의 </a:t>
            </a:r>
            <a:r>
              <a:rPr lang="en-US" altLang="ko-KR" sz="1000" dirty="0" smtClean="0">
                <a:solidFill>
                  <a:srgbClr val="000000"/>
                </a:solidFill>
              </a:rPr>
              <a:t>2011</a:t>
            </a:r>
            <a:r>
              <a:rPr lang="ko-KR" altLang="en-US" sz="1000" dirty="0" smtClean="0">
                <a:solidFill>
                  <a:srgbClr val="000000"/>
                </a:solidFill>
              </a:rPr>
              <a:t>년 효과를 </a:t>
            </a:r>
            <a:r>
              <a:rPr lang="en-US" altLang="ko-KR" sz="1000" dirty="0" smtClean="0">
                <a:solidFill>
                  <a:srgbClr val="000000"/>
                </a:solidFill>
              </a:rPr>
              <a:t>2008</a:t>
            </a:r>
            <a:r>
              <a:rPr lang="ko-KR" altLang="en-US" sz="1000" dirty="0" smtClean="0">
                <a:solidFill>
                  <a:srgbClr val="000000"/>
                </a:solidFill>
              </a:rPr>
              <a:t>년 사업체 특성을 활용한 성향점수 짝짓기 </a:t>
            </a:r>
            <a:r>
              <a:rPr lang="ko-KR" altLang="en-US" sz="1000" dirty="0" err="1" smtClean="0">
                <a:solidFill>
                  <a:srgbClr val="000000"/>
                </a:solidFill>
              </a:rPr>
              <a:t>추정법을</a:t>
            </a:r>
            <a:r>
              <a:rPr lang="ko-KR" altLang="en-US" sz="1000" dirty="0" smtClean="0">
                <a:solidFill>
                  <a:srgbClr val="000000"/>
                </a:solidFill>
              </a:rPr>
              <a:t> 적용하여 추정함</a:t>
            </a:r>
            <a:r>
              <a:rPr lang="en-US" altLang="ko-KR" sz="1000" dirty="0" smtClean="0">
                <a:solidFill>
                  <a:srgbClr val="000000"/>
                </a:solidFill>
              </a:rPr>
              <a:t>. </a:t>
            </a:r>
          </a:p>
          <a:p>
            <a:r>
              <a:rPr lang="ko-KR" altLang="en-US" sz="1000" dirty="0" smtClean="0">
                <a:solidFill>
                  <a:srgbClr val="000000"/>
                </a:solidFill>
              </a:rPr>
              <a:t>통계청 </a:t>
            </a:r>
            <a:r>
              <a:rPr lang="ko-KR" altLang="en-US" sz="1000" dirty="0">
                <a:solidFill>
                  <a:srgbClr val="000000"/>
                </a:solidFill>
              </a:rPr>
              <a:t>광업제조업조사와 지원기관의 지원이력을 연계해 구축한 자료를 활용한 자체 추정결과로 광업과 제조업만을 포함함</a:t>
            </a:r>
            <a:r>
              <a:rPr lang="en-US" altLang="ko-KR" sz="1000" dirty="0">
                <a:solidFill>
                  <a:srgbClr val="000000"/>
                </a:solidFill>
              </a:rPr>
              <a:t>. </a:t>
            </a:r>
            <a:r>
              <a:rPr lang="ko-KR" altLang="en-US" sz="1000" dirty="0">
                <a:solidFill>
                  <a:srgbClr val="000000"/>
                </a:solidFill>
              </a:rPr>
              <a:t>매출액</a:t>
            </a:r>
            <a:r>
              <a:rPr lang="en-US" altLang="ko-KR" sz="1000" dirty="0">
                <a:solidFill>
                  <a:srgbClr val="000000"/>
                </a:solidFill>
              </a:rPr>
              <a:t>,</a:t>
            </a:r>
            <a:r>
              <a:rPr lang="ko-KR" altLang="en-US" sz="1000" dirty="0">
                <a:solidFill>
                  <a:srgbClr val="000000"/>
                </a:solidFill>
              </a:rPr>
              <a:t>영업이익</a:t>
            </a:r>
            <a:r>
              <a:rPr lang="en-US" altLang="ko-KR" sz="1000" dirty="0">
                <a:solidFill>
                  <a:srgbClr val="000000"/>
                </a:solidFill>
              </a:rPr>
              <a:t>,</a:t>
            </a:r>
            <a:r>
              <a:rPr lang="ko-KR" altLang="en-US" sz="1000" dirty="0">
                <a:solidFill>
                  <a:srgbClr val="000000"/>
                </a:solidFill>
              </a:rPr>
              <a:t>연간인당지급액 단위는 </a:t>
            </a:r>
            <a:r>
              <a:rPr lang="ko-KR" altLang="en-US" sz="1000" dirty="0" err="1">
                <a:solidFill>
                  <a:srgbClr val="000000"/>
                </a:solidFill>
              </a:rPr>
              <a:t>백만원</a:t>
            </a:r>
            <a:r>
              <a:rPr lang="en-US" altLang="ko-KR" sz="1000" dirty="0">
                <a:solidFill>
                  <a:srgbClr val="000000"/>
                </a:solidFill>
              </a:rPr>
              <a:t>, </a:t>
            </a:r>
            <a:r>
              <a:rPr lang="ko-KR" altLang="en-US" sz="1000" dirty="0">
                <a:solidFill>
                  <a:srgbClr val="000000"/>
                </a:solidFill>
              </a:rPr>
              <a:t>고용 단위는 명</a:t>
            </a:r>
            <a:r>
              <a:rPr lang="en-US" altLang="ko-KR" sz="1000" dirty="0">
                <a:solidFill>
                  <a:srgbClr val="000000"/>
                </a:solidFill>
              </a:rPr>
              <a:t>, </a:t>
            </a:r>
            <a:r>
              <a:rPr lang="ko-KR" altLang="en-US" sz="1000" dirty="0">
                <a:solidFill>
                  <a:srgbClr val="000000"/>
                </a:solidFill>
              </a:rPr>
              <a:t>생존율 단위는 </a:t>
            </a:r>
            <a:r>
              <a:rPr lang="en-US" altLang="ko-KR" sz="1000" dirty="0">
                <a:solidFill>
                  <a:srgbClr val="000000"/>
                </a:solidFill>
              </a:rPr>
              <a:t>%p</a:t>
            </a:r>
            <a:r>
              <a:rPr lang="ko-KR" altLang="en-US" sz="1000" dirty="0">
                <a:solidFill>
                  <a:srgbClr val="000000"/>
                </a:solidFill>
              </a:rPr>
              <a:t>임</a:t>
            </a:r>
            <a:r>
              <a:rPr lang="en-US" altLang="ko-KR" sz="1000" dirty="0">
                <a:solidFill>
                  <a:srgbClr val="000000"/>
                </a:solidFill>
              </a:rPr>
              <a:t>. P </a:t>
            </a:r>
            <a:r>
              <a:rPr lang="ko-KR" altLang="en-US" sz="1000" dirty="0">
                <a:solidFill>
                  <a:srgbClr val="000000"/>
                </a:solidFill>
              </a:rPr>
              <a:t>값은 낮을수록 추정치가 통계적으로 유의함</a:t>
            </a:r>
            <a:r>
              <a:rPr lang="en-US" altLang="ko-KR" sz="1000" dirty="0">
                <a:solidFill>
                  <a:srgbClr val="000000"/>
                </a:solidFill>
              </a:rPr>
              <a:t>. </a:t>
            </a:r>
          </a:p>
          <a:p>
            <a:endParaRPr lang="en-US" altLang="ko-KR" sz="1000" dirty="0" smtClean="0">
              <a:solidFill>
                <a:srgbClr val="000000"/>
              </a:solidFill>
            </a:endParaRPr>
          </a:p>
        </p:txBody>
      </p:sp>
      <p:graphicFrame>
        <p:nvGraphicFramePr>
          <p:cNvPr id="9" name="표 8"/>
          <p:cNvGraphicFramePr>
            <a:graphicFrameLocks noGrp="1"/>
          </p:cNvGraphicFramePr>
          <p:nvPr>
            <p:extLst>
              <p:ext uri="{D42A27DB-BD31-4B8C-83A1-F6EECF244321}">
                <p14:modId xmlns:p14="http://schemas.microsoft.com/office/powerpoint/2010/main" val="3972308879"/>
              </p:ext>
            </p:extLst>
          </p:nvPr>
        </p:nvGraphicFramePr>
        <p:xfrm>
          <a:off x="251520" y="1988840"/>
          <a:ext cx="8640004" cy="1440000"/>
        </p:xfrm>
        <a:graphic>
          <a:graphicData uri="http://schemas.openxmlformats.org/drawingml/2006/table">
            <a:tbl>
              <a:tblPr/>
              <a:tblGrid>
                <a:gridCol w="1032843"/>
                <a:gridCol w="787900"/>
                <a:gridCol w="787900"/>
                <a:gridCol w="787900"/>
                <a:gridCol w="787900"/>
                <a:gridCol w="787900"/>
                <a:gridCol w="787900"/>
                <a:gridCol w="787900"/>
                <a:gridCol w="787900"/>
                <a:gridCol w="787900"/>
                <a:gridCol w="516061"/>
              </a:tblGrid>
              <a:tr h="341559">
                <a:tc rowSpan="2">
                  <a:txBody>
                    <a:bodyPr/>
                    <a:lstStyle/>
                    <a:p>
                      <a:pPr marL="0" marR="0" algn="ctr">
                        <a:lnSpc>
                          <a:spcPct val="100000"/>
                        </a:lnSpc>
                        <a:spcBef>
                          <a:spcPts val="0"/>
                        </a:spcBef>
                        <a:spcAft>
                          <a:spcPts val="0"/>
                        </a:spcAft>
                      </a:pPr>
                      <a:r>
                        <a:rPr lang="ko-KR" altLang="en-US" sz="1100" dirty="0">
                          <a:ln>
                            <a:solidFill>
                              <a:schemeClr val="tx1"/>
                            </a:solidFill>
                          </a:ln>
                          <a:solidFill>
                            <a:srgbClr val="000000"/>
                          </a:solidFill>
                          <a:latin typeface="돋움" pitchFamily="50" charset="-127"/>
                          <a:ea typeface="돋움" pitchFamily="50" charset="-127"/>
                        </a:rPr>
                        <a:t>중소기업</a:t>
                      </a:r>
                    </a:p>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진흥공단</a:t>
                      </a:r>
                      <a:endParaRPr lang="en-US" altLang="ko-KR" sz="1100" dirty="0" smtClean="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en-US" altLang="ko-KR" sz="1100" dirty="0" smtClean="0">
                          <a:ln>
                            <a:solidFill>
                              <a:schemeClr val="tx1"/>
                            </a:solidFill>
                          </a:ln>
                          <a:solidFill>
                            <a:srgbClr val="000000"/>
                          </a:solidFill>
                          <a:latin typeface="돋움" pitchFamily="50" charset="-127"/>
                          <a:ea typeface="돋움" pitchFamily="50" charset="-127"/>
                        </a:rPr>
                        <a:t>(</a:t>
                      </a:r>
                      <a:r>
                        <a:rPr lang="ko-KR" altLang="en-US" sz="1100" dirty="0">
                          <a:ln>
                            <a:solidFill>
                              <a:schemeClr val="tx1"/>
                            </a:solidFill>
                          </a:ln>
                          <a:solidFill>
                            <a:srgbClr val="000000"/>
                          </a:solidFill>
                          <a:latin typeface="돋움" pitchFamily="50" charset="-127"/>
                          <a:ea typeface="돋움" pitchFamily="50" charset="-127"/>
                        </a:rPr>
                        <a:t>잔액기준</a:t>
                      </a:r>
                      <a:r>
                        <a:rPr lang="en-US" altLang="ko-KR" sz="1100" dirty="0">
                          <a:ln>
                            <a:solidFill>
                              <a:schemeClr val="tx1"/>
                            </a:solidFill>
                          </a:ln>
                          <a:solidFill>
                            <a:srgbClr val="000000"/>
                          </a:solidFill>
                          <a:latin typeface="돋움" pitchFamily="50" charset="-127"/>
                          <a:ea typeface="돋움" pitchFamily="50" charset="-127"/>
                        </a:rPr>
                        <a:t>)</a:t>
                      </a:r>
                      <a:endParaRPr lang="ko-KR" altLang="en-US" sz="1100" dirty="0">
                        <a:ln>
                          <a:solidFill>
                            <a:schemeClr val="tx1"/>
                          </a:solidFill>
                        </a:ln>
                        <a:solidFill>
                          <a:srgbClr val="000000"/>
                        </a:solidFill>
                        <a:latin typeface="돋움" pitchFamily="50" charset="-127"/>
                        <a:ea typeface="돋움" pitchFamily="50"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gridSpan="2">
                  <a:txBody>
                    <a:bodyPr/>
                    <a:lstStyle/>
                    <a:p>
                      <a:pPr marL="0" marR="0" algn="ctr">
                        <a:lnSpc>
                          <a:spcPct val="100000"/>
                        </a:lnSpc>
                        <a:spcBef>
                          <a:spcPts val="0"/>
                        </a:spcBef>
                        <a:spcAft>
                          <a:spcPts val="0"/>
                        </a:spcAft>
                      </a:pPr>
                      <a:r>
                        <a:rPr lang="ko-KR" altLang="en-US" sz="1100" dirty="0">
                          <a:ln>
                            <a:solidFill>
                              <a:schemeClr val="tx1"/>
                            </a:solidFill>
                          </a:ln>
                          <a:solidFill>
                            <a:srgbClr val="000000"/>
                          </a:solidFill>
                          <a:latin typeface="돋움" pitchFamily="50" charset="-127"/>
                          <a:ea typeface="돋움" pitchFamily="50" charset="-127"/>
                        </a:rPr>
                        <a:t>매출</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gridSpan="2">
                  <a:txBody>
                    <a:bodyPr/>
                    <a:lstStyle/>
                    <a:p>
                      <a:pPr marL="0" marR="0" algn="ctr">
                        <a:lnSpc>
                          <a:spcPct val="100000"/>
                        </a:lnSpc>
                        <a:spcBef>
                          <a:spcPts val="0"/>
                        </a:spcBef>
                        <a:spcAft>
                          <a:spcPts val="0"/>
                        </a:spcAft>
                      </a:pPr>
                      <a:r>
                        <a:rPr lang="ko-KR" altLang="en-US" sz="1100" dirty="0">
                          <a:ln>
                            <a:solidFill>
                              <a:schemeClr val="tx1"/>
                            </a:solidFill>
                          </a:ln>
                          <a:solidFill>
                            <a:srgbClr val="000000"/>
                          </a:solidFill>
                          <a:latin typeface="돋움" pitchFamily="50" charset="-127"/>
                          <a:ea typeface="돋움" pitchFamily="50" charset="-127"/>
                        </a:rPr>
                        <a:t>영업이익</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gridSpan="2">
                  <a:txBody>
                    <a:bodyPr/>
                    <a:lstStyle/>
                    <a:p>
                      <a:pPr marL="0" marR="0" algn="ctr">
                        <a:lnSpc>
                          <a:spcPct val="100000"/>
                        </a:lnSpc>
                        <a:spcBef>
                          <a:spcPts val="0"/>
                        </a:spcBef>
                        <a:spcAft>
                          <a:spcPts val="0"/>
                        </a:spcAft>
                      </a:pPr>
                      <a:r>
                        <a:rPr lang="ko-KR" altLang="en-US" sz="1100" dirty="0">
                          <a:ln>
                            <a:solidFill>
                              <a:schemeClr val="tx1"/>
                            </a:solidFill>
                          </a:ln>
                          <a:solidFill>
                            <a:srgbClr val="000000"/>
                          </a:solidFill>
                          <a:latin typeface="돋움" pitchFamily="50" charset="-127"/>
                          <a:ea typeface="돋움" pitchFamily="50" charset="-127"/>
                        </a:rPr>
                        <a:t>고용</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gridSpan="2">
                  <a:txBody>
                    <a:bodyPr/>
                    <a:lstStyle/>
                    <a:p>
                      <a:pPr marL="0" marR="0" algn="ctr">
                        <a:lnSpc>
                          <a:spcPct val="100000"/>
                        </a:lnSpc>
                        <a:spcBef>
                          <a:spcPts val="0"/>
                        </a:spcBef>
                        <a:spcAft>
                          <a:spcPts val="0"/>
                        </a:spcAft>
                      </a:pPr>
                      <a:r>
                        <a:rPr lang="ko-KR" altLang="en-US" sz="1100">
                          <a:ln>
                            <a:solidFill>
                              <a:schemeClr val="tx1"/>
                            </a:solidFill>
                          </a:ln>
                          <a:solidFill>
                            <a:srgbClr val="000000"/>
                          </a:solidFill>
                          <a:latin typeface="돋움" pitchFamily="50" charset="-127"/>
                          <a:ea typeface="돋움" pitchFamily="50" charset="-127"/>
                        </a:rPr>
                        <a:t>연간인당지급액</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gridSpan="2">
                  <a:txBody>
                    <a:bodyPr/>
                    <a:lstStyle/>
                    <a:p>
                      <a:pPr marL="0" marR="0" algn="ctr">
                        <a:lnSpc>
                          <a:spcPct val="100000"/>
                        </a:lnSpc>
                        <a:spcBef>
                          <a:spcPts val="0"/>
                        </a:spcBef>
                        <a:spcAft>
                          <a:spcPts val="0"/>
                        </a:spcAft>
                      </a:pPr>
                      <a:r>
                        <a:rPr lang="ko-KR" altLang="en-US" sz="1100">
                          <a:ln>
                            <a:solidFill>
                              <a:schemeClr val="tx1"/>
                            </a:solidFill>
                          </a:ln>
                          <a:solidFill>
                            <a:srgbClr val="000000"/>
                          </a:solidFill>
                          <a:latin typeface="돋움" pitchFamily="50" charset="-127"/>
                          <a:ea typeface="돋움" pitchFamily="50" charset="-127"/>
                        </a:rPr>
                        <a:t>생존율</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r>
              <a:tr h="605505">
                <a:tc vMerge="1">
                  <a:txBody>
                    <a:bodyPr/>
                    <a:lstStyle/>
                    <a:p>
                      <a:pPr latinLnBrk="1"/>
                      <a:endParaRPr lang="ko-KR" altLang="en-US"/>
                    </a:p>
                  </a:txBody>
                  <a:tcPr/>
                </a:tc>
                <a:tc>
                  <a:txBody>
                    <a:bodyPr/>
                    <a:lstStyle/>
                    <a:p>
                      <a:pPr marL="0" marR="0" algn="ct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ATE</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P</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ATE</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P</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ATE</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P</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ATE</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P</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chemeClr val="tx1"/>
                            </a:solidFill>
                          </a:ln>
                          <a:solidFill>
                            <a:srgbClr val="000000"/>
                          </a:solidFill>
                          <a:latin typeface="돋움" pitchFamily="50" charset="-127"/>
                          <a:ea typeface="돋움" pitchFamily="50" charset="-127"/>
                        </a:rPr>
                        <a:t>ATE</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P</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492936">
                <a:tc>
                  <a:txBody>
                    <a:bodyPr/>
                    <a:lstStyle/>
                    <a:p>
                      <a:pPr marL="0" marR="0" algn="ctr">
                        <a:lnSpc>
                          <a:spcPct val="100000"/>
                        </a:lnSpc>
                        <a:spcBef>
                          <a:spcPts val="0"/>
                        </a:spcBef>
                        <a:spcAft>
                          <a:spcPts val="0"/>
                        </a:spcAft>
                      </a:pPr>
                      <a:r>
                        <a:rPr lang="ko-KR" altLang="en-US" sz="1100" dirty="0">
                          <a:ln>
                            <a:solidFill>
                              <a:schemeClr val="tx1"/>
                            </a:solidFill>
                          </a:ln>
                          <a:solidFill>
                            <a:srgbClr val="000000"/>
                          </a:solidFill>
                          <a:latin typeface="돋움" pitchFamily="50" charset="-127"/>
                          <a:ea typeface="돋움" pitchFamily="50" charset="-127"/>
                        </a:rPr>
                        <a:t>정책효과</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smtClean="0">
                          <a:ln>
                            <a:solidFill>
                              <a:schemeClr val="tx1"/>
                            </a:solidFill>
                          </a:ln>
                          <a:solidFill>
                            <a:srgbClr val="000000"/>
                          </a:solidFill>
                          <a:latin typeface="돋움" pitchFamily="50" charset="-127"/>
                          <a:ea typeface="돋움" pitchFamily="50" charset="-127"/>
                        </a:rPr>
                        <a:t>1,435.94</a:t>
                      </a:r>
                      <a:endParaRPr lang="en-US" sz="1100" dirty="0">
                        <a:ln>
                          <a:solidFill>
                            <a:schemeClr val="tx1"/>
                          </a:solidFill>
                        </a:ln>
                        <a:solidFill>
                          <a:srgbClr val="000000"/>
                        </a:solidFill>
                        <a:latin typeface="돋움" pitchFamily="50" charset="-127"/>
                        <a:ea typeface="돋움" pitchFamily="50"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0%</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-140.87</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1.90%</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4.324</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0%</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0.189</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33.90%</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11.99</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0%</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bl>
          </a:graphicData>
        </a:graphic>
      </p:graphicFrame>
      <p:graphicFrame>
        <p:nvGraphicFramePr>
          <p:cNvPr id="13" name="표 12"/>
          <p:cNvGraphicFramePr>
            <a:graphicFrameLocks noGrp="1"/>
          </p:cNvGraphicFramePr>
          <p:nvPr>
            <p:extLst>
              <p:ext uri="{D42A27DB-BD31-4B8C-83A1-F6EECF244321}">
                <p14:modId xmlns:p14="http://schemas.microsoft.com/office/powerpoint/2010/main" val="445772060"/>
              </p:ext>
            </p:extLst>
          </p:nvPr>
        </p:nvGraphicFramePr>
        <p:xfrm>
          <a:off x="251520" y="3429000"/>
          <a:ext cx="8640004" cy="1440000"/>
        </p:xfrm>
        <a:graphic>
          <a:graphicData uri="http://schemas.openxmlformats.org/drawingml/2006/table">
            <a:tbl>
              <a:tblPr/>
              <a:tblGrid>
                <a:gridCol w="1032843"/>
                <a:gridCol w="787900"/>
                <a:gridCol w="787900"/>
                <a:gridCol w="787900"/>
                <a:gridCol w="787900"/>
                <a:gridCol w="787900"/>
                <a:gridCol w="787900"/>
                <a:gridCol w="787900"/>
                <a:gridCol w="787900"/>
                <a:gridCol w="787900"/>
                <a:gridCol w="516061"/>
              </a:tblGrid>
              <a:tr h="341559">
                <a:tc rowSpan="2">
                  <a:txBody>
                    <a:bodyPr/>
                    <a:lstStyle/>
                    <a:p>
                      <a:pPr marL="0" marR="0" algn="ctr">
                        <a:lnSpc>
                          <a:spcPts val="11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신용</a:t>
                      </a:r>
                      <a:endParaRPr lang="en-US" altLang="ko-KR" sz="1100" dirty="0" smtClean="0">
                        <a:ln>
                          <a:solidFill>
                            <a:schemeClr val="tx1"/>
                          </a:solidFill>
                        </a:ln>
                        <a:solidFill>
                          <a:srgbClr val="000000"/>
                        </a:solidFill>
                        <a:latin typeface="돋움" pitchFamily="50" charset="-127"/>
                        <a:ea typeface="돋움" pitchFamily="50" charset="-127"/>
                      </a:endParaRPr>
                    </a:p>
                    <a:p>
                      <a:pPr marL="0" marR="0" algn="ctr">
                        <a:lnSpc>
                          <a:spcPts val="11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보증기금</a:t>
                      </a:r>
                      <a:endParaRPr lang="en-US" altLang="ko-KR" sz="1100" dirty="0" smtClean="0">
                        <a:ln>
                          <a:solidFill>
                            <a:schemeClr val="tx1"/>
                          </a:solidFill>
                        </a:ln>
                        <a:solidFill>
                          <a:srgbClr val="000000"/>
                        </a:solidFill>
                        <a:latin typeface="돋움" pitchFamily="50" charset="-127"/>
                        <a:ea typeface="돋움" pitchFamily="50" charset="-127"/>
                      </a:endParaRPr>
                    </a:p>
                    <a:p>
                      <a:pPr marL="0" marR="0" algn="ctr">
                        <a:lnSpc>
                          <a:spcPts val="1100"/>
                        </a:lnSpc>
                        <a:spcBef>
                          <a:spcPts val="0"/>
                        </a:spcBef>
                        <a:spcAft>
                          <a:spcPts val="0"/>
                        </a:spcAft>
                      </a:pPr>
                      <a:endParaRPr lang="ko-KR" altLang="en-US" sz="1100" dirty="0">
                        <a:ln>
                          <a:solidFill>
                            <a:schemeClr val="tx1"/>
                          </a:solidFill>
                        </a:ln>
                        <a:solidFill>
                          <a:srgbClr val="000000"/>
                        </a:solidFill>
                        <a:latin typeface="돋움" pitchFamily="50" charset="-127"/>
                        <a:ea typeface="돋움" pitchFamily="50" charset="-127"/>
                      </a:endParaRPr>
                    </a:p>
                    <a:p>
                      <a:pPr marL="0" marR="0" algn="ctr">
                        <a:lnSpc>
                          <a:spcPts val="1100"/>
                        </a:lnSpc>
                        <a:spcBef>
                          <a:spcPts val="0"/>
                        </a:spcBef>
                        <a:spcAft>
                          <a:spcPts val="0"/>
                        </a:spcAft>
                      </a:pPr>
                      <a:r>
                        <a:rPr lang="en-US" altLang="ko-KR" sz="1100" dirty="0">
                          <a:ln>
                            <a:solidFill>
                              <a:schemeClr val="tx1"/>
                            </a:solidFill>
                          </a:ln>
                          <a:solidFill>
                            <a:srgbClr val="000000"/>
                          </a:solidFill>
                          <a:latin typeface="돋움" pitchFamily="50" charset="-127"/>
                          <a:ea typeface="돋움" pitchFamily="50" charset="-127"/>
                        </a:rPr>
                        <a:t>(</a:t>
                      </a:r>
                      <a:r>
                        <a:rPr lang="ko-KR" altLang="en-US" sz="1100" dirty="0">
                          <a:ln>
                            <a:solidFill>
                              <a:schemeClr val="tx1"/>
                            </a:solidFill>
                          </a:ln>
                          <a:solidFill>
                            <a:srgbClr val="000000"/>
                          </a:solidFill>
                          <a:latin typeface="돋움" pitchFamily="50" charset="-127"/>
                          <a:ea typeface="돋움" pitchFamily="50" charset="-127"/>
                        </a:rPr>
                        <a:t>잔액기준</a:t>
                      </a:r>
                      <a:r>
                        <a:rPr lang="en-US" altLang="ko-KR" sz="1100" dirty="0">
                          <a:ln>
                            <a:solidFill>
                              <a:schemeClr val="tx1"/>
                            </a:solidFill>
                          </a:ln>
                          <a:solidFill>
                            <a:srgbClr val="000000"/>
                          </a:solidFill>
                          <a:latin typeface="돋움" pitchFamily="50" charset="-127"/>
                          <a:ea typeface="돋움" pitchFamily="50" charset="-127"/>
                        </a:rPr>
                        <a:t>)</a:t>
                      </a:r>
                      <a:endParaRPr lang="ko-KR" altLang="en-US" sz="1100" dirty="0">
                        <a:ln>
                          <a:solidFill>
                            <a:schemeClr val="tx1"/>
                          </a:solidFill>
                        </a:ln>
                        <a:solidFill>
                          <a:srgbClr val="000000"/>
                        </a:solidFill>
                        <a:latin typeface="돋움" pitchFamily="50" charset="-127"/>
                        <a:ea typeface="돋움" pitchFamily="50"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gridSpan="2">
                  <a:txBody>
                    <a:bodyPr/>
                    <a:lstStyle/>
                    <a:p>
                      <a:pPr marL="0" marR="0" algn="ctr">
                        <a:lnSpc>
                          <a:spcPts val="1100"/>
                        </a:lnSpc>
                        <a:spcBef>
                          <a:spcPts val="0"/>
                        </a:spcBef>
                        <a:spcAft>
                          <a:spcPts val="0"/>
                        </a:spcAft>
                      </a:pPr>
                      <a:r>
                        <a:rPr lang="ko-KR" altLang="en-US" sz="1100" dirty="0">
                          <a:ln>
                            <a:solidFill>
                              <a:schemeClr val="tx1"/>
                            </a:solidFill>
                          </a:ln>
                          <a:solidFill>
                            <a:srgbClr val="000000"/>
                          </a:solidFill>
                          <a:latin typeface="돋움" pitchFamily="50" charset="-127"/>
                          <a:ea typeface="돋움" pitchFamily="50" charset="-127"/>
                        </a:rPr>
                        <a:t>매출</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gridSpan="2">
                  <a:txBody>
                    <a:bodyPr/>
                    <a:lstStyle/>
                    <a:p>
                      <a:pPr marL="0" marR="0" algn="ctr">
                        <a:lnSpc>
                          <a:spcPts val="1100"/>
                        </a:lnSpc>
                        <a:spcBef>
                          <a:spcPts val="0"/>
                        </a:spcBef>
                        <a:spcAft>
                          <a:spcPts val="0"/>
                        </a:spcAft>
                      </a:pPr>
                      <a:r>
                        <a:rPr lang="ko-KR" altLang="en-US" sz="1100">
                          <a:ln>
                            <a:solidFill>
                              <a:schemeClr val="tx1"/>
                            </a:solidFill>
                          </a:ln>
                          <a:solidFill>
                            <a:srgbClr val="000000"/>
                          </a:solidFill>
                          <a:latin typeface="돋움" pitchFamily="50" charset="-127"/>
                          <a:ea typeface="돋움" pitchFamily="50" charset="-127"/>
                        </a:rPr>
                        <a:t>영업이익</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gridSpan="2">
                  <a:txBody>
                    <a:bodyPr/>
                    <a:lstStyle/>
                    <a:p>
                      <a:pPr marL="0" marR="0" algn="ctr">
                        <a:lnSpc>
                          <a:spcPts val="1100"/>
                        </a:lnSpc>
                        <a:spcBef>
                          <a:spcPts val="0"/>
                        </a:spcBef>
                        <a:spcAft>
                          <a:spcPts val="0"/>
                        </a:spcAft>
                      </a:pPr>
                      <a:r>
                        <a:rPr lang="ko-KR" altLang="en-US" sz="1100">
                          <a:ln>
                            <a:solidFill>
                              <a:schemeClr val="tx1"/>
                            </a:solidFill>
                          </a:ln>
                          <a:solidFill>
                            <a:srgbClr val="000000"/>
                          </a:solidFill>
                          <a:latin typeface="돋움" pitchFamily="50" charset="-127"/>
                          <a:ea typeface="돋움" pitchFamily="50" charset="-127"/>
                        </a:rPr>
                        <a:t>고용</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gridSpan="2">
                  <a:txBody>
                    <a:bodyPr/>
                    <a:lstStyle/>
                    <a:p>
                      <a:pPr marL="0" marR="0" algn="ctr">
                        <a:lnSpc>
                          <a:spcPts val="1100"/>
                        </a:lnSpc>
                        <a:spcBef>
                          <a:spcPts val="0"/>
                        </a:spcBef>
                        <a:spcAft>
                          <a:spcPts val="0"/>
                        </a:spcAft>
                      </a:pPr>
                      <a:r>
                        <a:rPr lang="ko-KR" altLang="en-US" sz="1100">
                          <a:ln>
                            <a:solidFill>
                              <a:schemeClr val="tx1"/>
                            </a:solidFill>
                          </a:ln>
                          <a:solidFill>
                            <a:srgbClr val="000000"/>
                          </a:solidFill>
                          <a:latin typeface="돋움" pitchFamily="50" charset="-127"/>
                          <a:ea typeface="돋움" pitchFamily="50" charset="-127"/>
                        </a:rPr>
                        <a:t>연간인당지급액</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gridSpan="2">
                  <a:txBody>
                    <a:bodyPr/>
                    <a:lstStyle/>
                    <a:p>
                      <a:pPr marL="0" marR="0" algn="ctr">
                        <a:lnSpc>
                          <a:spcPts val="1100"/>
                        </a:lnSpc>
                        <a:spcBef>
                          <a:spcPts val="0"/>
                        </a:spcBef>
                        <a:spcAft>
                          <a:spcPts val="0"/>
                        </a:spcAft>
                      </a:pPr>
                      <a:r>
                        <a:rPr lang="ko-KR" altLang="en-US" sz="1100">
                          <a:ln>
                            <a:solidFill>
                              <a:schemeClr val="tx1"/>
                            </a:solidFill>
                          </a:ln>
                          <a:solidFill>
                            <a:srgbClr val="000000"/>
                          </a:solidFill>
                          <a:latin typeface="돋움" pitchFamily="50" charset="-127"/>
                          <a:ea typeface="돋움" pitchFamily="50" charset="-127"/>
                        </a:rPr>
                        <a:t>생존율</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r>
              <a:tr h="605505">
                <a:tc vMerge="1">
                  <a:txBody>
                    <a:bodyPr/>
                    <a:lstStyle/>
                    <a:p>
                      <a:pPr latinLnBrk="1"/>
                      <a:endParaRPr lang="ko-KR" altLang="en-US"/>
                    </a:p>
                  </a:txBody>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ATE</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P</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ATE</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P</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ATE</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a:ln>
                            <a:solidFill>
                              <a:schemeClr val="tx1"/>
                            </a:solidFill>
                          </a:ln>
                          <a:solidFill>
                            <a:srgbClr val="000000"/>
                          </a:solidFill>
                          <a:latin typeface="돋움" pitchFamily="50" charset="-127"/>
                          <a:ea typeface="돋움" pitchFamily="50" charset="-127"/>
                        </a:rPr>
                        <a:t>P</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a:ln>
                            <a:solidFill>
                              <a:schemeClr val="tx1"/>
                            </a:solidFill>
                          </a:ln>
                          <a:solidFill>
                            <a:srgbClr val="000000"/>
                          </a:solidFill>
                          <a:latin typeface="돋움" pitchFamily="50" charset="-127"/>
                          <a:ea typeface="돋움" pitchFamily="50" charset="-127"/>
                        </a:rPr>
                        <a:t>ATE</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a:ln>
                            <a:solidFill>
                              <a:schemeClr val="tx1"/>
                            </a:solidFill>
                          </a:ln>
                          <a:solidFill>
                            <a:srgbClr val="000000"/>
                          </a:solidFill>
                          <a:latin typeface="돋움" pitchFamily="50" charset="-127"/>
                          <a:ea typeface="돋움" pitchFamily="50" charset="-127"/>
                        </a:rPr>
                        <a:t>P</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a:ln>
                            <a:solidFill>
                              <a:schemeClr val="tx1"/>
                            </a:solidFill>
                          </a:ln>
                          <a:solidFill>
                            <a:srgbClr val="000000"/>
                          </a:solidFill>
                          <a:latin typeface="돋움" pitchFamily="50" charset="-127"/>
                          <a:ea typeface="돋움" pitchFamily="50" charset="-127"/>
                        </a:rPr>
                        <a:t>ATE</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a:ln>
                            <a:solidFill>
                              <a:schemeClr val="tx1"/>
                            </a:solidFill>
                          </a:ln>
                          <a:solidFill>
                            <a:srgbClr val="000000"/>
                          </a:solidFill>
                          <a:latin typeface="돋움" pitchFamily="50" charset="-127"/>
                          <a:ea typeface="돋움" pitchFamily="50" charset="-127"/>
                        </a:rPr>
                        <a:t>P</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492936">
                <a:tc>
                  <a:txBody>
                    <a:bodyPr/>
                    <a:lstStyle/>
                    <a:p>
                      <a:pPr marL="0" marR="0" algn="ctr">
                        <a:lnSpc>
                          <a:spcPts val="1100"/>
                        </a:lnSpc>
                        <a:spcBef>
                          <a:spcPts val="0"/>
                        </a:spcBef>
                        <a:spcAft>
                          <a:spcPts val="0"/>
                        </a:spcAft>
                      </a:pPr>
                      <a:r>
                        <a:rPr lang="ko-KR" altLang="en-US" sz="1100">
                          <a:ln>
                            <a:solidFill>
                              <a:schemeClr val="tx1"/>
                            </a:solidFill>
                          </a:ln>
                          <a:solidFill>
                            <a:srgbClr val="000000"/>
                          </a:solidFill>
                          <a:latin typeface="돋움" pitchFamily="50" charset="-127"/>
                          <a:ea typeface="돋움" pitchFamily="50" charset="-127"/>
                        </a:rPr>
                        <a:t>정책효과</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-26.67</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a:ln>
                            <a:solidFill>
                              <a:schemeClr val="tx1"/>
                            </a:solidFill>
                          </a:ln>
                          <a:solidFill>
                            <a:srgbClr val="000000"/>
                          </a:solidFill>
                          <a:latin typeface="돋움" pitchFamily="50" charset="-127"/>
                          <a:ea typeface="돋움" pitchFamily="50" charset="-127"/>
                        </a:rPr>
                        <a:t>93%</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-202.65</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0.30%</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0.645</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32.60%</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-0.068</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62.50%</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6.75</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0%</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bl>
          </a:graphicData>
        </a:graphic>
      </p:graphicFrame>
      <p:graphicFrame>
        <p:nvGraphicFramePr>
          <p:cNvPr id="14" name="표 13"/>
          <p:cNvGraphicFramePr>
            <a:graphicFrameLocks noGrp="1"/>
          </p:cNvGraphicFramePr>
          <p:nvPr>
            <p:extLst>
              <p:ext uri="{D42A27DB-BD31-4B8C-83A1-F6EECF244321}">
                <p14:modId xmlns:p14="http://schemas.microsoft.com/office/powerpoint/2010/main" val="3726787541"/>
              </p:ext>
            </p:extLst>
          </p:nvPr>
        </p:nvGraphicFramePr>
        <p:xfrm>
          <a:off x="251520" y="4869160"/>
          <a:ext cx="8640004" cy="1440000"/>
        </p:xfrm>
        <a:graphic>
          <a:graphicData uri="http://schemas.openxmlformats.org/drawingml/2006/table">
            <a:tbl>
              <a:tblPr/>
              <a:tblGrid>
                <a:gridCol w="1032843"/>
                <a:gridCol w="787900"/>
                <a:gridCol w="787900"/>
                <a:gridCol w="787900"/>
                <a:gridCol w="787900"/>
                <a:gridCol w="787900"/>
                <a:gridCol w="787900"/>
                <a:gridCol w="787900"/>
                <a:gridCol w="787900"/>
                <a:gridCol w="787900"/>
                <a:gridCol w="516061"/>
              </a:tblGrid>
              <a:tr h="341559">
                <a:tc rowSpan="2">
                  <a:txBody>
                    <a:bodyPr/>
                    <a:lstStyle/>
                    <a:p>
                      <a:pPr marL="0" marR="0" algn="ctr">
                        <a:lnSpc>
                          <a:spcPts val="11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기술</a:t>
                      </a:r>
                      <a:endParaRPr lang="en-US" altLang="ko-KR" sz="1100" dirty="0" smtClean="0">
                        <a:ln>
                          <a:solidFill>
                            <a:schemeClr val="tx1"/>
                          </a:solidFill>
                        </a:ln>
                        <a:solidFill>
                          <a:srgbClr val="000000"/>
                        </a:solidFill>
                        <a:latin typeface="돋움" pitchFamily="50" charset="-127"/>
                        <a:ea typeface="돋움" pitchFamily="50" charset="-127"/>
                      </a:endParaRPr>
                    </a:p>
                    <a:p>
                      <a:pPr marL="0" marR="0" algn="ctr">
                        <a:lnSpc>
                          <a:spcPts val="11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보증기금</a:t>
                      </a:r>
                      <a:endParaRPr lang="en-US" altLang="ko-KR" sz="1100" dirty="0" smtClean="0">
                        <a:ln>
                          <a:solidFill>
                            <a:schemeClr val="tx1"/>
                          </a:solidFill>
                        </a:ln>
                        <a:solidFill>
                          <a:srgbClr val="000000"/>
                        </a:solidFill>
                        <a:latin typeface="돋움" pitchFamily="50" charset="-127"/>
                        <a:ea typeface="돋움" pitchFamily="50" charset="-127"/>
                      </a:endParaRPr>
                    </a:p>
                    <a:p>
                      <a:pPr marL="0" marR="0" algn="ctr">
                        <a:lnSpc>
                          <a:spcPts val="1100"/>
                        </a:lnSpc>
                        <a:spcBef>
                          <a:spcPts val="0"/>
                        </a:spcBef>
                        <a:spcAft>
                          <a:spcPts val="0"/>
                        </a:spcAft>
                      </a:pPr>
                      <a:endParaRPr lang="ko-KR" altLang="en-US" sz="1100" dirty="0">
                        <a:ln>
                          <a:solidFill>
                            <a:schemeClr val="tx1"/>
                          </a:solidFill>
                        </a:ln>
                        <a:solidFill>
                          <a:srgbClr val="000000"/>
                        </a:solidFill>
                        <a:latin typeface="돋움" pitchFamily="50" charset="-127"/>
                        <a:ea typeface="돋움" pitchFamily="50" charset="-127"/>
                      </a:endParaRPr>
                    </a:p>
                    <a:p>
                      <a:pPr marL="0" marR="0" algn="ctr">
                        <a:lnSpc>
                          <a:spcPts val="1100"/>
                        </a:lnSpc>
                        <a:spcBef>
                          <a:spcPts val="0"/>
                        </a:spcBef>
                        <a:spcAft>
                          <a:spcPts val="0"/>
                        </a:spcAft>
                      </a:pPr>
                      <a:r>
                        <a:rPr lang="en-US" altLang="ko-KR" sz="1100" dirty="0">
                          <a:ln>
                            <a:solidFill>
                              <a:schemeClr val="tx1"/>
                            </a:solidFill>
                          </a:ln>
                          <a:solidFill>
                            <a:srgbClr val="000000"/>
                          </a:solidFill>
                          <a:latin typeface="돋움" pitchFamily="50" charset="-127"/>
                          <a:ea typeface="돋움" pitchFamily="50" charset="-127"/>
                        </a:rPr>
                        <a:t>(</a:t>
                      </a:r>
                      <a:r>
                        <a:rPr lang="ko-KR" altLang="en-US" sz="1100" dirty="0">
                          <a:ln>
                            <a:solidFill>
                              <a:schemeClr val="tx1"/>
                            </a:solidFill>
                          </a:ln>
                          <a:solidFill>
                            <a:srgbClr val="000000"/>
                          </a:solidFill>
                          <a:latin typeface="돋움" pitchFamily="50" charset="-127"/>
                          <a:ea typeface="돋움" pitchFamily="50" charset="-127"/>
                        </a:rPr>
                        <a:t>잔액기준</a:t>
                      </a:r>
                      <a:r>
                        <a:rPr lang="en-US" altLang="ko-KR" sz="1100" dirty="0">
                          <a:ln>
                            <a:solidFill>
                              <a:schemeClr val="tx1"/>
                            </a:solidFill>
                          </a:ln>
                          <a:solidFill>
                            <a:srgbClr val="000000"/>
                          </a:solidFill>
                          <a:latin typeface="돋움" pitchFamily="50" charset="-127"/>
                          <a:ea typeface="돋움" pitchFamily="50" charset="-127"/>
                        </a:rPr>
                        <a:t>)</a:t>
                      </a:r>
                      <a:endParaRPr lang="ko-KR" altLang="en-US" sz="1100" dirty="0">
                        <a:ln>
                          <a:solidFill>
                            <a:schemeClr val="tx1"/>
                          </a:solidFill>
                        </a:ln>
                        <a:solidFill>
                          <a:srgbClr val="000000"/>
                        </a:solidFill>
                        <a:latin typeface="돋움" pitchFamily="50" charset="-127"/>
                        <a:ea typeface="돋움" pitchFamily="50"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gridSpan="2">
                  <a:txBody>
                    <a:bodyPr/>
                    <a:lstStyle/>
                    <a:p>
                      <a:pPr marL="0" marR="0" algn="ctr">
                        <a:lnSpc>
                          <a:spcPts val="1100"/>
                        </a:lnSpc>
                        <a:spcBef>
                          <a:spcPts val="0"/>
                        </a:spcBef>
                        <a:spcAft>
                          <a:spcPts val="0"/>
                        </a:spcAft>
                      </a:pPr>
                      <a:r>
                        <a:rPr lang="ko-KR" altLang="en-US" sz="1100" dirty="0">
                          <a:ln>
                            <a:solidFill>
                              <a:schemeClr val="tx1"/>
                            </a:solidFill>
                          </a:ln>
                          <a:solidFill>
                            <a:srgbClr val="000000"/>
                          </a:solidFill>
                          <a:latin typeface="돋움" pitchFamily="50" charset="-127"/>
                          <a:ea typeface="돋움" pitchFamily="50" charset="-127"/>
                        </a:rPr>
                        <a:t>매출</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gridSpan="2">
                  <a:txBody>
                    <a:bodyPr/>
                    <a:lstStyle/>
                    <a:p>
                      <a:pPr marL="0" marR="0" algn="ctr">
                        <a:lnSpc>
                          <a:spcPts val="1100"/>
                        </a:lnSpc>
                        <a:spcBef>
                          <a:spcPts val="0"/>
                        </a:spcBef>
                        <a:spcAft>
                          <a:spcPts val="0"/>
                        </a:spcAft>
                      </a:pPr>
                      <a:r>
                        <a:rPr lang="ko-KR" altLang="en-US" sz="1100">
                          <a:ln>
                            <a:solidFill>
                              <a:schemeClr val="tx1"/>
                            </a:solidFill>
                          </a:ln>
                          <a:solidFill>
                            <a:srgbClr val="000000"/>
                          </a:solidFill>
                          <a:latin typeface="돋움" pitchFamily="50" charset="-127"/>
                          <a:ea typeface="돋움" pitchFamily="50" charset="-127"/>
                        </a:rPr>
                        <a:t>영업이익</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gridSpan="2">
                  <a:txBody>
                    <a:bodyPr/>
                    <a:lstStyle/>
                    <a:p>
                      <a:pPr marL="0" marR="0" algn="ctr">
                        <a:lnSpc>
                          <a:spcPts val="1100"/>
                        </a:lnSpc>
                        <a:spcBef>
                          <a:spcPts val="0"/>
                        </a:spcBef>
                        <a:spcAft>
                          <a:spcPts val="0"/>
                        </a:spcAft>
                      </a:pPr>
                      <a:r>
                        <a:rPr lang="ko-KR" altLang="en-US" sz="1100">
                          <a:ln>
                            <a:solidFill>
                              <a:schemeClr val="tx1"/>
                            </a:solidFill>
                          </a:ln>
                          <a:solidFill>
                            <a:srgbClr val="000000"/>
                          </a:solidFill>
                          <a:latin typeface="돋움" pitchFamily="50" charset="-127"/>
                          <a:ea typeface="돋움" pitchFamily="50" charset="-127"/>
                        </a:rPr>
                        <a:t>고용</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gridSpan="2">
                  <a:txBody>
                    <a:bodyPr/>
                    <a:lstStyle/>
                    <a:p>
                      <a:pPr marL="0" marR="0" algn="ctr">
                        <a:lnSpc>
                          <a:spcPts val="1100"/>
                        </a:lnSpc>
                        <a:spcBef>
                          <a:spcPts val="0"/>
                        </a:spcBef>
                        <a:spcAft>
                          <a:spcPts val="0"/>
                        </a:spcAft>
                      </a:pPr>
                      <a:r>
                        <a:rPr lang="ko-KR" altLang="en-US" sz="1100">
                          <a:ln>
                            <a:solidFill>
                              <a:schemeClr val="tx1"/>
                            </a:solidFill>
                          </a:ln>
                          <a:solidFill>
                            <a:srgbClr val="000000"/>
                          </a:solidFill>
                          <a:latin typeface="돋움" pitchFamily="50" charset="-127"/>
                          <a:ea typeface="돋움" pitchFamily="50" charset="-127"/>
                        </a:rPr>
                        <a:t>연간인당지급액</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gridSpan="2">
                  <a:txBody>
                    <a:bodyPr/>
                    <a:lstStyle/>
                    <a:p>
                      <a:pPr marL="0" marR="0" algn="ctr">
                        <a:lnSpc>
                          <a:spcPts val="1100"/>
                        </a:lnSpc>
                        <a:spcBef>
                          <a:spcPts val="0"/>
                        </a:spcBef>
                        <a:spcAft>
                          <a:spcPts val="0"/>
                        </a:spcAft>
                      </a:pPr>
                      <a:r>
                        <a:rPr lang="ko-KR" altLang="en-US" sz="1100">
                          <a:ln>
                            <a:solidFill>
                              <a:schemeClr val="tx1"/>
                            </a:solidFill>
                          </a:ln>
                          <a:solidFill>
                            <a:srgbClr val="000000"/>
                          </a:solidFill>
                          <a:latin typeface="돋움" pitchFamily="50" charset="-127"/>
                          <a:ea typeface="돋움" pitchFamily="50" charset="-127"/>
                        </a:rPr>
                        <a:t>생존율</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r>
              <a:tr h="605505">
                <a:tc vMerge="1">
                  <a:txBody>
                    <a:bodyPr/>
                    <a:lstStyle/>
                    <a:p>
                      <a:pPr latinLnBrk="1"/>
                      <a:endParaRPr lang="ko-KR" altLang="en-US"/>
                    </a:p>
                  </a:txBody>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ATE</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P</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ATE</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P</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ATE</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P</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a:ln>
                            <a:solidFill>
                              <a:schemeClr val="tx1"/>
                            </a:solidFill>
                          </a:ln>
                          <a:solidFill>
                            <a:srgbClr val="000000"/>
                          </a:solidFill>
                          <a:latin typeface="돋움" pitchFamily="50" charset="-127"/>
                          <a:ea typeface="돋움" pitchFamily="50" charset="-127"/>
                        </a:rPr>
                        <a:t>ATE</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a:ln>
                            <a:solidFill>
                              <a:schemeClr val="tx1"/>
                            </a:solidFill>
                          </a:ln>
                          <a:solidFill>
                            <a:srgbClr val="000000"/>
                          </a:solidFill>
                          <a:latin typeface="돋움" pitchFamily="50" charset="-127"/>
                          <a:ea typeface="돋움" pitchFamily="50" charset="-127"/>
                        </a:rPr>
                        <a:t>P</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a:ln>
                            <a:solidFill>
                              <a:schemeClr val="tx1"/>
                            </a:solidFill>
                          </a:ln>
                          <a:solidFill>
                            <a:srgbClr val="000000"/>
                          </a:solidFill>
                          <a:latin typeface="돋움" pitchFamily="50" charset="-127"/>
                          <a:ea typeface="돋움" pitchFamily="50" charset="-127"/>
                        </a:rPr>
                        <a:t>ATE</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a:ln>
                            <a:solidFill>
                              <a:schemeClr val="tx1"/>
                            </a:solidFill>
                          </a:ln>
                          <a:solidFill>
                            <a:srgbClr val="000000"/>
                          </a:solidFill>
                          <a:latin typeface="돋움" pitchFamily="50" charset="-127"/>
                          <a:ea typeface="돋움" pitchFamily="50" charset="-127"/>
                        </a:rPr>
                        <a:t>P</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492936">
                <a:tc>
                  <a:txBody>
                    <a:bodyPr/>
                    <a:lstStyle/>
                    <a:p>
                      <a:pPr marL="0" marR="0" algn="ctr">
                        <a:lnSpc>
                          <a:spcPts val="1100"/>
                        </a:lnSpc>
                        <a:spcBef>
                          <a:spcPts val="0"/>
                        </a:spcBef>
                        <a:spcAft>
                          <a:spcPts val="0"/>
                        </a:spcAft>
                      </a:pPr>
                      <a:r>
                        <a:rPr lang="ko-KR" altLang="en-US" sz="1100">
                          <a:ln>
                            <a:solidFill>
                              <a:schemeClr val="tx1"/>
                            </a:solidFill>
                          </a:ln>
                          <a:solidFill>
                            <a:srgbClr val="000000"/>
                          </a:solidFill>
                          <a:latin typeface="돋움" pitchFamily="50" charset="-127"/>
                          <a:ea typeface="돋움" pitchFamily="50" charset="-127"/>
                        </a:rPr>
                        <a:t>정책효과</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a:ln>
                            <a:solidFill>
                              <a:schemeClr val="tx1"/>
                            </a:solidFill>
                          </a:ln>
                          <a:solidFill>
                            <a:srgbClr val="000000"/>
                          </a:solidFill>
                          <a:latin typeface="돋움" pitchFamily="50" charset="-127"/>
                          <a:ea typeface="돋움" pitchFamily="50" charset="-127"/>
                        </a:rPr>
                        <a:t>331.23</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a:ln>
                            <a:solidFill>
                              <a:schemeClr val="tx1"/>
                            </a:solidFill>
                          </a:ln>
                          <a:solidFill>
                            <a:srgbClr val="000000"/>
                          </a:solidFill>
                          <a:latin typeface="돋움" pitchFamily="50" charset="-127"/>
                          <a:ea typeface="돋움" pitchFamily="50" charset="-127"/>
                        </a:rPr>
                        <a:t>19.70%</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a:ln>
                            <a:solidFill>
                              <a:schemeClr val="tx1"/>
                            </a:solidFill>
                          </a:ln>
                          <a:solidFill>
                            <a:srgbClr val="000000"/>
                          </a:solidFill>
                          <a:latin typeface="돋움" pitchFamily="50" charset="-127"/>
                          <a:ea typeface="돋움" pitchFamily="50" charset="-127"/>
                        </a:rPr>
                        <a:t>-151.01</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17.10%</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2.19</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0.02%</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-0.616</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0%</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7.62</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ts val="11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0%</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bl>
          </a:graphicData>
        </a:graphic>
      </p:graphicFrame>
      <p:sp>
        <p:nvSpPr>
          <p:cNvPr id="10" name="Slide Number Placeholder 3"/>
          <p:cNvSpPr>
            <a:spLocks noGrp="1"/>
          </p:cNvSpPr>
          <p:nvPr>
            <p:ph type="sldNum" sz="quarter" idx="12"/>
          </p:nvPr>
        </p:nvSpPr>
        <p:spPr>
          <a:xfrm>
            <a:off x="8100392" y="6453336"/>
            <a:ext cx="1043608" cy="268139"/>
          </a:xfrm>
        </p:spPr>
        <p:txBody>
          <a:bodyPr/>
          <a:lstStyle/>
          <a:p>
            <a:pPr>
              <a:defRPr/>
            </a:pPr>
            <a:fld id="{0F44D48D-D7FC-4BF8-80E9-F488B0750D02}" type="slidenum">
              <a:rPr lang="en-US" altLang="en-US" smtClean="0"/>
              <a:pPr>
                <a:defRPr/>
              </a:pPr>
              <a:t>27</a:t>
            </a:fld>
            <a:endParaRPr lang="en-US" altLang="en-US" dirty="0"/>
          </a:p>
        </p:txBody>
      </p:sp>
    </p:spTree>
    <p:extLst>
      <p:ext uri="{BB962C8B-B14F-4D97-AF65-F5344CB8AC3E}">
        <p14:creationId xmlns:p14="http://schemas.microsoft.com/office/powerpoint/2010/main" val="383408046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제목 2"/>
          <p:cNvSpPr>
            <a:spLocks noGrp="1"/>
          </p:cNvSpPr>
          <p:nvPr>
            <p:ph type="title"/>
          </p:nvPr>
        </p:nvSpPr>
        <p:spPr/>
        <p:txBody>
          <a:bodyPr>
            <a:normAutofit/>
          </a:bodyPr>
          <a:lstStyle/>
          <a:p>
            <a:r>
              <a:rPr lang="ko-KR" altLang="en-US" dirty="0" smtClean="0"/>
              <a:t>정책평가 사례</a:t>
            </a:r>
            <a:r>
              <a:rPr lang="en-US" altLang="ko-KR" dirty="0" smtClean="0"/>
              <a:t>: </a:t>
            </a:r>
            <a:r>
              <a:rPr lang="ko-KR" altLang="en-US" dirty="0" err="1" smtClean="0"/>
              <a:t>총요소생산성과</a:t>
            </a:r>
            <a:r>
              <a:rPr lang="ko-KR" altLang="en-US" dirty="0" smtClean="0"/>
              <a:t> 부가가치</a:t>
            </a:r>
            <a:endParaRPr lang="ko-KR" altLang="en-US" dirty="0"/>
          </a:p>
        </p:txBody>
      </p:sp>
      <p:sp>
        <p:nvSpPr>
          <p:cNvPr id="7" name="직사각형 6"/>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dirty="0" smtClean="0">
                <a:solidFill>
                  <a:schemeClr val="tx1"/>
                </a:solidFill>
                <a:latin typeface="휴먼모음T" panose="02030504000101010101" pitchFamily="18" charset="-127"/>
                <a:ea typeface="휴먼모음T" panose="02030504000101010101" pitchFamily="18" charset="-127"/>
              </a:rPr>
              <a:t>정책평가예시</a:t>
            </a:r>
            <a:r>
              <a:rPr lang="en-US" altLang="ko-KR" sz="1600" dirty="0" smtClean="0">
                <a:solidFill>
                  <a:schemeClr val="tx1"/>
                </a:solidFill>
                <a:latin typeface="휴먼모음T" panose="02030504000101010101" pitchFamily="18" charset="-127"/>
                <a:ea typeface="휴먼모음T" panose="02030504000101010101" pitchFamily="18" charset="-127"/>
              </a:rPr>
              <a:t>: </a:t>
            </a:r>
            <a:r>
              <a:rPr lang="ko-KR" altLang="en-US" sz="1600" dirty="0" smtClean="0">
                <a:solidFill>
                  <a:schemeClr val="tx1"/>
                </a:solidFill>
                <a:latin typeface="휴먼모음T" panose="02030504000101010101" pitchFamily="18" charset="-127"/>
                <a:ea typeface="휴먼모음T" panose="02030504000101010101" pitchFamily="18" charset="-127"/>
              </a:rPr>
              <a:t>장우</a:t>
            </a:r>
            <a:r>
              <a:rPr lang="ko-KR" altLang="en-US" sz="1600" dirty="0">
                <a:solidFill>
                  <a:schemeClr val="tx1"/>
                </a:solidFill>
                <a:latin typeface="휴먼모음T" panose="02030504000101010101" pitchFamily="18" charset="-127"/>
                <a:ea typeface="휴먼모음T" panose="02030504000101010101" pitchFamily="18" charset="-127"/>
              </a:rPr>
              <a:t>현</a:t>
            </a:r>
            <a:r>
              <a:rPr lang="en-US" altLang="ko-KR" sz="1600" dirty="0" smtClean="0">
                <a:solidFill>
                  <a:schemeClr val="tx1"/>
                </a:solidFill>
                <a:latin typeface="휴먼모음T" panose="02030504000101010101" pitchFamily="18" charset="-127"/>
                <a:ea typeface="휴먼모음T" panose="02030504000101010101" pitchFamily="18" charset="-127"/>
              </a:rPr>
              <a:t>(2014), </a:t>
            </a:r>
            <a:r>
              <a:rPr lang="ko-KR" altLang="en-US" sz="1600" dirty="0" smtClean="0">
                <a:solidFill>
                  <a:schemeClr val="tx1"/>
                </a:solidFill>
                <a:latin typeface="휴먼모음T" panose="02030504000101010101" pitchFamily="18" charset="-127"/>
                <a:ea typeface="휴먼모음T" panose="02030504000101010101" pitchFamily="18" charset="-127"/>
              </a:rPr>
              <a:t>기관별 </a:t>
            </a:r>
            <a:r>
              <a:rPr lang="en-US" altLang="ko-KR" sz="1600" dirty="0" smtClean="0">
                <a:solidFill>
                  <a:schemeClr val="tx1"/>
                </a:solidFill>
                <a:latin typeface="휴먼모음T" panose="02030504000101010101" pitchFamily="18" charset="-127"/>
                <a:ea typeface="휴먼모음T" panose="02030504000101010101" pitchFamily="18" charset="-127"/>
              </a:rPr>
              <a:t>2009</a:t>
            </a:r>
            <a:r>
              <a:rPr lang="ko-KR" altLang="en-US" sz="1600" dirty="0" smtClean="0">
                <a:solidFill>
                  <a:schemeClr val="tx1"/>
                </a:solidFill>
                <a:latin typeface="휴먼모음T" panose="02030504000101010101" pitchFamily="18" charset="-127"/>
                <a:ea typeface="휴먼모음T" panose="02030504000101010101" pitchFamily="18" charset="-127"/>
              </a:rPr>
              <a:t>년 정책자금 성과평가 </a:t>
            </a:r>
            <a:r>
              <a:rPr lang="en-US" altLang="ko-KR" sz="1600" dirty="0" smtClean="0">
                <a:solidFill>
                  <a:schemeClr val="tx1"/>
                </a:solidFill>
                <a:latin typeface="휴먼모음T" panose="02030504000101010101" pitchFamily="18" charset="-127"/>
                <a:ea typeface="휴먼모음T" panose="02030504000101010101" pitchFamily="18" charset="-127"/>
              </a:rPr>
              <a:t>(2008~2011)</a:t>
            </a:r>
            <a:endParaRPr lang="ko-KR" altLang="en-US" sz="1600" dirty="0">
              <a:solidFill>
                <a:schemeClr val="tx1"/>
              </a:solidFill>
              <a:latin typeface="휴먼모음T" panose="02030504000101010101" pitchFamily="18" charset="-127"/>
              <a:ea typeface="휴먼모음T" panose="02030504000101010101" pitchFamily="18" charset="-127"/>
            </a:endParaRPr>
          </a:p>
        </p:txBody>
      </p:sp>
      <p:graphicFrame>
        <p:nvGraphicFramePr>
          <p:cNvPr id="17" name="표 16"/>
          <p:cNvGraphicFramePr>
            <a:graphicFrameLocks noGrp="1"/>
          </p:cNvGraphicFramePr>
          <p:nvPr>
            <p:extLst>
              <p:ext uri="{D42A27DB-BD31-4B8C-83A1-F6EECF244321}">
                <p14:modId xmlns:p14="http://schemas.microsoft.com/office/powerpoint/2010/main" val="204619108"/>
              </p:ext>
            </p:extLst>
          </p:nvPr>
        </p:nvGraphicFramePr>
        <p:xfrm>
          <a:off x="251518" y="3103639"/>
          <a:ext cx="8640961" cy="900000"/>
        </p:xfrm>
        <a:graphic>
          <a:graphicData uri="http://schemas.openxmlformats.org/drawingml/2006/table">
            <a:tbl>
              <a:tblPr/>
              <a:tblGrid>
                <a:gridCol w="1234423"/>
                <a:gridCol w="1389859"/>
                <a:gridCol w="1234423"/>
                <a:gridCol w="1078987"/>
                <a:gridCol w="923551"/>
                <a:gridCol w="1389859"/>
                <a:gridCol w="1389859"/>
              </a:tblGrid>
              <a:tr h="315169">
                <a:tc>
                  <a:txBody>
                    <a:bodyPr/>
                    <a:lstStyle/>
                    <a:p>
                      <a:pPr marL="0" marR="0" indent="0" algn="ctr" fontAlgn="base" latinLnBrk="0">
                        <a:lnSpc>
                          <a:spcPct val="100000"/>
                        </a:lnSpc>
                        <a:spcBef>
                          <a:spcPts val="0"/>
                        </a:spcBef>
                        <a:spcAft>
                          <a:spcPts val="0"/>
                        </a:spcAft>
                        <a:tabLst>
                          <a:tab pos="356870" algn="l"/>
                          <a:tab pos="356870" algn="l"/>
                        </a:tabLst>
                      </a:pPr>
                      <a:r>
                        <a:rPr lang="ko-KR" altLang="en-US" sz="1100" kern="0" spc="-50" dirty="0" smtClean="0">
                          <a:ln>
                            <a:solidFill>
                              <a:schemeClr val="tx1"/>
                            </a:solidFill>
                          </a:ln>
                          <a:solidFill>
                            <a:srgbClr val="000000"/>
                          </a:solidFill>
                          <a:effectLst/>
                          <a:latin typeface="돋움" pitchFamily="50" charset="-127"/>
                          <a:ea typeface="돋움" pitchFamily="50" charset="-127"/>
                        </a:rPr>
                        <a:t>중소기업진흥공단</a:t>
                      </a:r>
                      <a:endParaRPr lang="ko-KR" altLang="en-US" sz="1100" kern="0" spc="-50" dirty="0">
                        <a:ln>
                          <a:solidFill>
                            <a:schemeClr val="tx1"/>
                          </a:solidFill>
                        </a:ln>
                        <a:solidFill>
                          <a:srgbClr val="000000"/>
                        </a:solidFill>
                        <a:effectLst/>
                        <a:latin typeface="돋움" pitchFamily="50" charset="-127"/>
                        <a:ea typeface="돋움" pitchFamily="50"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ko-KR" altLang="en-US" sz="1100" kern="0" spc="-50" dirty="0">
                          <a:ln>
                            <a:solidFill>
                              <a:schemeClr val="tx1"/>
                            </a:solidFill>
                          </a:ln>
                          <a:solidFill>
                            <a:srgbClr val="000000"/>
                          </a:solidFill>
                          <a:effectLst/>
                          <a:latin typeface="돋움" pitchFamily="50" charset="-127"/>
                          <a:ea typeface="돋움" pitchFamily="50" charset="-127"/>
                        </a:rPr>
                        <a:t>연속증가율</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ko-KR" altLang="en-US" sz="1100" kern="0" spc="-50">
                          <a:ln>
                            <a:solidFill>
                              <a:schemeClr val="tx1"/>
                            </a:solidFill>
                          </a:ln>
                          <a:solidFill>
                            <a:srgbClr val="000000"/>
                          </a:solidFill>
                          <a:effectLst/>
                          <a:latin typeface="돋움" pitchFamily="50" charset="-127"/>
                          <a:ea typeface="돋움" pitchFamily="50" charset="-127"/>
                        </a:rPr>
                        <a:t>표준오차</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a:ln>
                            <a:solidFill>
                              <a:schemeClr val="tx1"/>
                            </a:solidFill>
                          </a:ln>
                          <a:solidFill>
                            <a:srgbClr val="000000"/>
                          </a:solidFill>
                          <a:effectLst/>
                          <a:latin typeface="돋움" pitchFamily="50" charset="-127"/>
                          <a:ea typeface="돋움" pitchFamily="50" charset="-127"/>
                        </a:rPr>
                        <a:t>Z</a:t>
                      </a:r>
                      <a:r>
                        <a:rPr lang="ko-KR" altLang="en-US" sz="1100" kern="0" spc="-50">
                          <a:ln>
                            <a:solidFill>
                              <a:schemeClr val="tx1"/>
                            </a:solidFill>
                          </a:ln>
                          <a:solidFill>
                            <a:srgbClr val="000000"/>
                          </a:solidFill>
                          <a:effectLst/>
                          <a:latin typeface="돋움" pitchFamily="50" charset="-127"/>
                          <a:ea typeface="돋움" pitchFamily="50" charset="-127"/>
                        </a:rPr>
                        <a:t>값</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a:ln>
                            <a:solidFill>
                              <a:schemeClr val="tx1"/>
                            </a:solidFill>
                          </a:ln>
                          <a:solidFill>
                            <a:srgbClr val="000000"/>
                          </a:solidFill>
                          <a:effectLst/>
                          <a:latin typeface="돋움" pitchFamily="50" charset="-127"/>
                          <a:ea typeface="돋움" pitchFamily="50" charset="-127"/>
                        </a:rPr>
                        <a:t>p</a:t>
                      </a:r>
                      <a:r>
                        <a:rPr lang="ko-KR" altLang="en-US" sz="1100" kern="0" spc="-50">
                          <a:ln>
                            <a:solidFill>
                              <a:schemeClr val="tx1"/>
                            </a:solidFill>
                          </a:ln>
                          <a:solidFill>
                            <a:srgbClr val="000000"/>
                          </a:solidFill>
                          <a:effectLst/>
                          <a:latin typeface="돋움" pitchFamily="50" charset="-127"/>
                          <a:ea typeface="돋움" pitchFamily="50" charset="-127"/>
                        </a:rPr>
                        <a:t>값</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gridSpan="2">
                  <a:txBody>
                    <a:bodyPr/>
                    <a:lstStyle/>
                    <a:p>
                      <a:pPr marL="0" marR="0" indent="0" algn="ctr" fontAlgn="base" latinLnBrk="0">
                        <a:lnSpc>
                          <a:spcPct val="100000"/>
                        </a:lnSpc>
                        <a:spcBef>
                          <a:spcPts val="0"/>
                        </a:spcBef>
                        <a:spcAft>
                          <a:spcPts val="0"/>
                        </a:spcAft>
                        <a:tabLst>
                          <a:tab pos="356870" algn="l"/>
                          <a:tab pos="356870" algn="l"/>
                        </a:tabLst>
                      </a:pPr>
                      <a:r>
                        <a:rPr lang="en-US" altLang="ko-KR" sz="1100" kern="0" spc="-50">
                          <a:ln>
                            <a:solidFill>
                              <a:schemeClr val="tx1"/>
                            </a:solidFill>
                          </a:ln>
                          <a:solidFill>
                            <a:srgbClr val="000000"/>
                          </a:solidFill>
                          <a:effectLst/>
                          <a:latin typeface="돋움" pitchFamily="50" charset="-127"/>
                          <a:ea typeface="돋움" pitchFamily="50" charset="-127"/>
                        </a:rPr>
                        <a:t>95% </a:t>
                      </a:r>
                      <a:r>
                        <a:rPr lang="ko-KR" altLang="en-US" sz="1100" kern="0" spc="-50">
                          <a:ln>
                            <a:solidFill>
                              <a:schemeClr val="tx1"/>
                            </a:solidFill>
                          </a:ln>
                          <a:solidFill>
                            <a:srgbClr val="000000"/>
                          </a:solidFill>
                          <a:effectLst/>
                          <a:latin typeface="돋움" pitchFamily="50" charset="-127"/>
                          <a:ea typeface="돋움" pitchFamily="50" charset="-127"/>
                        </a:rPr>
                        <a:t>신뢰구간</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r>
              <a:tr h="584831">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PSME </a:t>
                      </a:r>
                      <a:r>
                        <a:rPr lang="ko-KR" altLang="en-US" sz="1100" kern="0" spc="-50" dirty="0">
                          <a:ln>
                            <a:solidFill>
                              <a:schemeClr val="tx1"/>
                            </a:solidFill>
                          </a:ln>
                          <a:solidFill>
                            <a:srgbClr val="000000"/>
                          </a:solidFill>
                          <a:effectLst/>
                          <a:latin typeface="돋움" pitchFamily="50" charset="-127"/>
                          <a:ea typeface="돋움" pitchFamily="50" charset="-127"/>
                        </a:rPr>
                        <a:t>결과</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-0.0491423</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0.0123171</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-3.99</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0.000</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-0.0732835</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-0.0250012</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bl>
          </a:graphicData>
        </a:graphic>
      </p:graphicFrame>
      <p:graphicFrame>
        <p:nvGraphicFramePr>
          <p:cNvPr id="18" name="표 17"/>
          <p:cNvGraphicFramePr>
            <a:graphicFrameLocks noGrp="1"/>
          </p:cNvGraphicFramePr>
          <p:nvPr>
            <p:extLst>
              <p:ext uri="{D42A27DB-BD31-4B8C-83A1-F6EECF244321}">
                <p14:modId xmlns:p14="http://schemas.microsoft.com/office/powerpoint/2010/main" val="2844134438"/>
              </p:ext>
            </p:extLst>
          </p:nvPr>
        </p:nvGraphicFramePr>
        <p:xfrm>
          <a:off x="251518" y="4005064"/>
          <a:ext cx="8640961" cy="900000"/>
        </p:xfrm>
        <a:graphic>
          <a:graphicData uri="http://schemas.openxmlformats.org/drawingml/2006/table">
            <a:tbl>
              <a:tblPr/>
              <a:tblGrid>
                <a:gridCol w="1234423"/>
                <a:gridCol w="1389859"/>
                <a:gridCol w="1234423"/>
                <a:gridCol w="1078987"/>
                <a:gridCol w="923551"/>
                <a:gridCol w="1389859"/>
                <a:gridCol w="1389859"/>
              </a:tblGrid>
              <a:tr h="315169">
                <a:tc>
                  <a:txBody>
                    <a:bodyPr/>
                    <a:lstStyle/>
                    <a:p>
                      <a:pPr marL="0" marR="0" indent="0" algn="ctr" fontAlgn="base" latinLnBrk="0">
                        <a:lnSpc>
                          <a:spcPct val="100000"/>
                        </a:lnSpc>
                        <a:spcBef>
                          <a:spcPts val="0"/>
                        </a:spcBef>
                        <a:spcAft>
                          <a:spcPts val="0"/>
                        </a:spcAft>
                        <a:tabLst>
                          <a:tab pos="356870" algn="l"/>
                          <a:tab pos="356870" algn="l"/>
                        </a:tabLst>
                      </a:pPr>
                      <a:r>
                        <a:rPr lang="ko-KR" altLang="en-US" sz="1100" kern="0" spc="-50" dirty="0" smtClean="0">
                          <a:ln>
                            <a:solidFill>
                              <a:schemeClr val="tx1"/>
                            </a:solidFill>
                          </a:ln>
                          <a:solidFill>
                            <a:srgbClr val="000000"/>
                          </a:solidFill>
                          <a:effectLst/>
                          <a:latin typeface="돋움" pitchFamily="50" charset="-127"/>
                          <a:ea typeface="돋움" pitchFamily="50" charset="-127"/>
                        </a:rPr>
                        <a:t>신용보증기금</a:t>
                      </a:r>
                      <a:endParaRPr lang="ko-KR" altLang="en-US" sz="1100" kern="0" spc="-50" dirty="0">
                        <a:ln>
                          <a:solidFill>
                            <a:schemeClr val="tx1"/>
                          </a:solidFill>
                        </a:ln>
                        <a:solidFill>
                          <a:srgbClr val="000000"/>
                        </a:solidFill>
                        <a:effectLst/>
                        <a:latin typeface="돋움" pitchFamily="50" charset="-127"/>
                        <a:ea typeface="돋움" pitchFamily="50"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ko-KR" altLang="en-US" sz="1100" kern="0" spc="-50" dirty="0">
                          <a:ln>
                            <a:solidFill>
                              <a:schemeClr val="tx1"/>
                            </a:solidFill>
                          </a:ln>
                          <a:solidFill>
                            <a:srgbClr val="000000"/>
                          </a:solidFill>
                          <a:effectLst/>
                          <a:latin typeface="돋움" pitchFamily="50" charset="-127"/>
                          <a:ea typeface="돋움" pitchFamily="50" charset="-127"/>
                        </a:rPr>
                        <a:t>연속증가율</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ko-KR" altLang="en-US" sz="1100" kern="0" spc="-50" dirty="0">
                          <a:ln>
                            <a:solidFill>
                              <a:schemeClr val="tx1"/>
                            </a:solidFill>
                          </a:ln>
                          <a:solidFill>
                            <a:srgbClr val="000000"/>
                          </a:solidFill>
                          <a:effectLst/>
                          <a:latin typeface="돋움" pitchFamily="50" charset="-127"/>
                          <a:ea typeface="돋움" pitchFamily="50" charset="-127"/>
                        </a:rPr>
                        <a:t>표준오차</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a:ln>
                            <a:solidFill>
                              <a:schemeClr val="tx1"/>
                            </a:solidFill>
                          </a:ln>
                          <a:solidFill>
                            <a:srgbClr val="000000"/>
                          </a:solidFill>
                          <a:effectLst/>
                          <a:latin typeface="돋움" pitchFamily="50" charset="-127"/>
                          <a:ea typeface="돋움" pitchFamily="50" charset="-127"/>
                        </a:rPr>
                        <a:t>Z</a:t>
                      </a:r>
                      <a:r>
                        <a:rPr lang="ko-KR" altLang="en-US" sz="1100" kern="0" spc="-50">
                          <a:ln>
                            <a:solidFill>
                              <a:schemeClr val="tx1"/>
                            </a:solidFill>
                          </a:ln>
                          <a:solidFill>
                            <a:srgbClr val="000000"/>
                          </a:solidFill>
                          <a:effectLst/>
                          <a:latin typeface="돋움" pitchFamily="50" charset="-127"/>
                          <a:ea typeface="돋움" pitchFamily="50" charset="-127"/>
                        </a:rPr>
                        <a:t>값</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a:ln>
                            <a:solidFill>
                              <a:schemeClr val="tx1"/>
                            </a:solidFill>
                          </a:ln>
                          <a:solidFill>
                            <a:srgbClr val="000000"/>
                          </a:solidFill>
                          <a:effectLst/>
                          <a:latin typeface="돋움" pitchFamily="50" charset="-127"/>
                          <a:ea typeface="돋움" pitchFamily="50" charset="-127"/>
                        </a:rPr>
                        <a:t>p</a:t>
                      </a:r>
                      <a:r>
                        <a:rPr lang="ko-KR" altLang="en-US" sz="1100" kern="0" spc="-50">
                          <a:ln>
                            <a:solidFill>
                              <a:schemeClr val="tx1"/>
                            </a:solidFill>
                          </a:ln>
                          <a:solidFill>
                            <a:srgbClr val="000000"/>
                          </a:solidFill>
                          <a:effectLst/>
                          <a:latin typeface="돋움" pitchFamily="50" charset="-127"/>
                          <a:ea typeface="돋움" pitchFamily="50" charset="-127"/>
                        </a:rPr>
                        <a:t>값</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gridSpan="2">
                  <a:txBody>
                    <a:bodyPr/>
                    <a:lstStyle/>
                    <a:p>
                      <a:pPr marL="0" marR="0" indent="0" algn="ctr" fontAlgn="base" latinLnBrk="0">
                        <a:lnSpc>
                          <a:spcPct val="100000"/>
                        </a:lnSpc>
                        <a:spcBef>
                          <a:spcPts val="0"/>
                        </a:spcBef>
                        <a:spcAft>
                          <a:spcPts val="0"/>
                        </a:spcAft>
                        <a:tabLst>
                          <a:tab pos="356870" algn="l"/>
                          <a:tab pos="356870" algn="l"/>
                        </a:tabLst>
                      </a:pPr>
                      <a:r>
                        <a:rPr lang="en-US" altLang="ko-KR" sz="1100" kern="0" spc="-50">
                          <a:ln>
                            <a:solidFill>
                              <a:schemeClr val="tx1"/>
                            </a:solidFill>
                          </a:ln>
                          <a:solidFill>
                            <a:srgbClr val="000000"/>
                          </a:solidFill>
                          <a:effectLst/>
                          <a:latin typeface="돋움" pitchFamily="50" charset="-127"/>
                          <a:ea typeface="돋움" pitchFamily="50" charset="-127"/>
                        </a:rPr>
                        <a:t>95% </a:t>
                      </a:r>
                      <a:r>
                        <a:rPr lang="ko-KR" altLang="en-US" sz="1100" kern="0" spc="-50">
                          <a:ln>
                            <a:solidFill>
                              <a:schemeClr val="tx1"/>
                            </a:solidFill>
                          </a:ln>
                          <a:solidFill>
                            <a:srgbClr val="000000"/>
                          </a:solidFill>
                          <a:effectLst/>
                          <a:latin typeface="돋움" pitchFamily="50" charset="-127"/>
                          <a:ea typeface="돋움" pitchFamily="50" charset="-127"/>
                        </a:rPr>
                        <a:t>신뢰구간</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r>
              <a:tr h="584831">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PSME </a:t>
                      </a:r>
                      <a:r>
                        <a:rPr lang="ko-KR" altLang="en-US" sz="1100" kern="0" spc="-50" dirty="0">
                          <a:ln>
                            <a:solidFill>
                              <a:schemeClr val="tx1"/>
                            </a:solidFill>
                          </a:ln>
                          <a:solidFill>
                            <a:srgbClr val="000000"/>
                          </a:solidFill>
                          <a:effectLst/>
                          <a:latin typeface="돋움" pitchFamily="50" charset="-127"/>
                          <a:ea typeface="돋움" pitchFamily="50" charset="-127"/>
                        </a:rPr>
                        <a:t>결과</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-0.0343474</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0.0084043</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-4.09</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0.000</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-0.008196</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-0.0178752</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bl>
          </a:graphicData>
        </a:graphic>
      </p:graphicFrame>
      <p:sp>
        <p:nvSpPr>
          <p:cNvPr id="20" name="직사각형 19"/>
          <p:cNvSpPr/>
          <p:nvPr/>
        </p:nvSpPr>
        <p:spPr>
          <a:xfrm>
            <a:off x="251517" y="5805264"/>
            <a:ext cx="8820000" cy="400110"/>
          </a:xfrm>
          <a:prstGeom prst="rect">
            <a:avLst/>
          </a:prstGeom>
        </p:spPr>
        <p:txBody>
          <a:bodyPr wrap="square">
            <a:spAutoFit/>
          </a:bodyPr>
          <a:lstStyle/>
          <a:p>
            <a:r>
              <a:rPr lang="ko-KR" altLang="en-US" sz="1000" dirty="0">
                <a:solidFill>
                  <a:srgbClr val="000000"/>
                </a:solidFill>
                <a:latin typeface="굴림" pitchFamily="50" charset="-127"/>
              </a:rPr>
              <a:t>주</a:t>
            </a:r>
            <a:r>
              <a:rPr lang="en-US" altLang="ko-KR" sz="1000" dirty="0">
                <a:solidFill>
                  <a:srgbClr val="000000"/>
                </a:solidFill>
                <a:latin typeface="굴림" pitchFamily="50" charset="-127"/>
              </a:rPr>
              <a:t>: 2009</a:t>
            </a:r>
            <a:r>
              <a:rPr lang="ko-KR" altLang="en-US" sz="1000" dirty="0">
                <a:solidFill>
                  <a:srgbClr val="000000"/>
                </a:solidFill>
                <a:latin typeface="굴림" pitchFamily="50" charset="-127"/>
              </a:rPr>
              <a:t>년 정책금융 수혜이력과 광업제조업조사의 </a:t>
            </a:r>
            <a:r>
              <a:rPr lang="en-US" altLang="ko-KR" sz="1000" dirty="0">
                <a:solidFill>
                  <a:srgbClr val="000000"/>
                </a:solidFill>
                <a:latin typeface="굴림" pitchFamily="50" charset="-127"/>
              </a:rPr>
              <a:t>2008</a:t>
            </a:r>
            <a:r>
              <a:rPr lang="ko-KR" altLang="en-US" sz="1000" dirty="0">
                <a:solidFill>
                  <a:srgbClr val="000000"/>
                </a:solidFill>
                <a:latin typeface="굴림" pitchFamily="50" charset="-127"/>
              </a:rPr>
              <a:t>년과 </a:t>
            </a:r>
            <a:r>
              <a:rPr lang="en-US" altLang="ko-KR" sz="1000" dirty="0">
                <a:solidFill>
                  <a:srgbClr val="000000"/>
                </a:solidFill>
                <a:latin typeface="굴림" pitchFamily="50" charset="-127"/>
              </a:rPr>
              <a:t>2011</a:t>
            </a:r>
            <a:r>
              <a:rPr lang="ko-KR" altLang="en-US" sz="1000" dirty="0">
                <a:solidFill>
                  <a:srgbClr val="000000"/>
                </a:solidFill>
                <a:latin typeface="굴림" pitchFamily="50" charset="-127"/>
              </a:rPr>
              <a:t>년 사업체자료를 연계하여 정책자금 수혜 후 </a:t>
            </a:r>
            <a:r>
              <a:rPr lang="en-US" altLang="ko-KR" sz="1000" dirty="0">
                <a:solidFill>
                  <a:srgbClr val="000000"/>
                </a:solidFill>
                <a:latin typeface="굴림" pitchFamily="50" charset="-127"/>
              </a:rPr>
              <a:t>3</a:t>
            </a:r>
            <a:r>
              <a:rPr lang="ko-KR" altLang="en-US" sz="1000" dirty="0">
                <a:solidFill>
                  <a:srgbClr val="000000"/>
                </a:solidFill>
                <a:latin typeface="굴림" pitchFamily="50" charset="-127"/>
              </a:rPr>
              <a:t>년간의 변화를 기준으로 성과분석을 실시함</a:t>
            </a:r>
            <a:r>
              <a:rPr lang="en-US" altLang="ko-KR" sz="1000" dirty="0" smtClean="0">
                <a:solidFill>
                  <a:srgbClr val="000000"/>
                </a:solidFill>
                <a:latin typeface="굴림" pitchFamily="50" charset="-127"/>
              </a:rPr>
              <a:t>. </a:t>
            </a:r>
            <a:r>
              <a:rPr lang="ko-KR" altLang="en-US" sz="1000" dirty="0" err="1" smtClean="0">
                <a:solidFill>
                  <a:srgbClr val="000000"/>
                </a:solidFill>
                <a:latin typeface="굴림" pitchFamily="50" charset="-127"/>
              </a:rPr>
              <a:t>레빈슨</a:t>
            </a:r>
            <a:r>
              <a:rPr lang="en-US" altLang="ko-KR" sz="1000" dirty="0" smtClean="0">
                <a:solidFill>
                  <a:srgbClr val="000000"/>
                </a:solidFill>
                <a:latin typeface="굴림" pitchFamily="50" charset="-127"/>
              </a:rPr>
              <a:t>-</a:t>
            </a:r>
            <a:r>
              <a:rPr lang="ko-KR" altLang="en-US" sz="1000" dirty="0" err="1" smtClean="0">
                <a:solidFill>
                  <a:srgbClr val="000000"/>
                </a:solidFill>
                <a:latin typeface="굴림" pitchFamily="50" charset="-127"/>
              </a:rPr>
              <a:t>페트린</a:t>
            </a:r>
            <a:r>
              <a:rPr lang="ko-KR" altLang="en-US" sz="1000" dirty="0" smtClean="0">
                <a:solidFill>
                  <a:srgbClr val="000000"/>
                </a:solidFill>
                <a:latin typeface="굴림" pitchFamily="50" charset="-127"/>
              </a:rPr>
              <a:t> 생산함수를 추정하여 </a:t>
            </a:r>
            <a:r>
              <a:rPr lang="ko-KR" altLang="en-US" sz="1000" dirty="0" err="1" smtClean="0">
                <a:solidFill>
                  <a:srgbClr val="000000"/>
                </a:solidFill>
                <a:latin typeface="굴림" pitchFamily="50" charset="-127"/>
              </a:rPr>
              <a:t>사업체별</a:t>
            </a:r>
            <a:r>
              <a:rPr lang="ko-KR" altLang="en-US" sz="1000" dirty="0" smtClean="0">
                <a:solidFill>
                  <a:srgbClr val="000000"/>
                </a:solidFill>
                <a:latin typeface="굴림" pitchFamily="50" charset="-127"/>
              </a:rPr>
              <a:t> </a:t>
            </a:r>
            <a:r>
              <a:rPr lang="en-US" altLang="ko-KR" sz="1000" dirty="0" smtClean="0">
                <a:solidFill>
                  <a:srgbClr val="000000"/>
                </a:solidFill>
                <a:latin typeface="굴림" pitchFamily="50" charset="-127"/>
              </a:rPr>
              <a:t>TFP</a:t>
            </a:r>
            <a:r>
              <a:rPr lang="ko-KR" altLang="en-US" sz="1000" dirty="0" smtClean="0">
                <a:solidFill>
                  <a:srgbClr val="000000"/>
                </a:solidFill>
                <a:latin typeface="굴림" pitchFamily="50" charset="-127"/>
              </a:rPr>
              <a:t>를 추정하였으며</a:t>
            </a:r>
            <a:r>
              <a:rPr lang="en-US" altLang="ko-KR" sz="1000" dirty="0" smtClean="0">
                <a:solidFill>
                  <a:srgbClr val="000000"/>
                </a:solidFill>
                <a:latin typeface="굴림" pitchFamily="50" charset="-127"/>
              </a:rPr>
              <a:t>, </a:t>
            </a:r>
            <a:r>
              <a:rPr lang="ko-KR" altLang="en-US" sz="1000" dirty="0" smtClean="0">
                <a:solidFill>
                  <a:srgbClr val="000000"/>
                </a:solidFill>
                <a:latin typeface="굴림" pitchFamily="50" charset="-127"/>
              </a:rPr>
              <a:t>연속증가율은 로그차분으로 추정함</a:t>
            </a:r>
            <a:r>
              <a:rPr lang="en-US" altLang="ko-KR" sz="1000" dirty="0" smtClean="0">
                <a:solidFill>
                  <a:srgbClr val="000000"/>
                </a:solidFill>
                <a:latin typeface="굴림" pitchFamily="50" charset="-127"/>
              </a:rPr>
              <a:t>.</a:t>
            </a:r>
            <a:endParaRPr lang="ko-KR" altLang="en-US" sz="1000" dirty="0">
              <a:solidFill>
                <a:srgbClr val="000000"/>
              </a:solidFill>
              <a:latin typeface="굴림" pitchFamily="50" charset="-127"/>
            </a:endParaRPr>
          </a:p>
        </p:txBody>
      </p:sp>
      <p:graphicFrame>
        <p:nvGraphicFramePr>
          <p:cNvPr id="11" name="표 10"/>
          <p:cNvGraphicFramePr>
            <a:graphicFrameLocks noGrp="1"/>
          </p:cNvGraphicFramePr>
          <p:nvPr>
            <p:extLst>
              <p:ext uri="{D42A27DB-BD31-4B8C-83A1-F6EECF244321}">
                <p14:modId xmlns:p14="http://schemas.microsoft.com/office/powerpoint/2010/main" val="2552757893"/>
              </p:ext>
            </p:extLst>
          </p:nvPr>
        </p:nvGraphicFramePr>
        <p:xfrm>
          <a:off x="251518" y="2204864"/>
          <a:ext cx="8640961" cy="900000"/>
        </p:xfrm>
        <a:graphic>
          <a:graphicData uri="http://schemas.openxmlformats.org/drawingml/2006/table">
            <a:tbl>
              <a:tblPr/>
              <a:tblGrid>
                <a:gridCol w="1234423"/>
                <a:gridCol w="1389859"/>
                <a:gridCol w="1234423"/>
                <a:gridCol w="1078987"/>
                <a:gridCol w="923551"/>
                <a:gridCol w="1389859"/>
                <a:gridCol w="1389859"/>
              </a:tblGrid>
              <a:tr h="353942">
                <a:tc>
                  <a:txBody>
                    <a:bodyPr/>
                    <a:lstStyle/>
                    <a:p>
                      <a:pPr marL="0" marR="0" indent="0" algn="ctr" fontAlgn="base" latinLnBrk="0">
                        <a:lnSpc>
                          <a:spcPct val="100000"/>
                        </a:lnSpc>
                        <a:spcBef>
                          <a:spcPts val="0"/>
                        </a:spcBef>
                        <a:spcAft>
                          <a:spcPts val="0"/>
                        </a:spcAft>
                        <a:tabLst>
                          <a:tab pos="356870" algn="l"/>
                          <a:tab pos="356870" algn="l"/>
                        </a:tabLst>
                      </a:pPr>
                      <a:r>
                        <a:rPr lang="ko-KR" altLang="en-US" sz="1100" kern="0" spc="-50" dirty="0">
                          <a:ln>
                            <a:solidFill>
                              <a:schemeClr val="tx1"/>
                            </a:solidFill>
                          </a:ln>
                          <a:solidFill>
                            <a:srgbClr val="000000"/>
                          </a:solidFill>
                          <a:effectLst/>
                          <a:latin typeface="돋움" pitchFamily="50" charset="-127"/>
                          <a:ea typeface="돋움" pitchFamily="50" charset="-127"/>
                        </a:rPr>
                        <a:t>전체</a:t>
                      </a:r>
                    </a:p>
                  </a:txBody>
                  <a:tcPr marL="90000" marR="90000" marT="46800"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ko-KR" altLang="en-US" sz="1100" kern="0" spc="-50" dirty="0">
                          <a:ln>
                            <a:solidFill>
                              <a:schemeClr val="tx1"/>
                            </a:solidFill>
                          </a:ln>
                          <a:solidFill>
                            <a:srgbClr val="000000"/>
                          </a:solidFill>
                          <a:effectLst/>
                          <a:latin typeface="돋움" pitchFamily="50" charset="-127"/>
                          <a:ea typeface="돋움" pitchFamily="50" charset="-127"/>
                        </a:rPr>
                        <a:t>연속증가율</a:t>
                      </a:r>
                    </a:p>
                  </a:txBody>
                  <a:tcPr marL="90000" marR="90000" marT="46800"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ko-KR" altLang="en-US" sz="1100" kern="0" spc="-50" dirty="0">
                          <a:ln>
                            <a:solidFill>
                              <a:schemeClr val="tx1"/>
                            </a:solidFill>
                          </a:ln>
                          <a:solidFill>
                            <a:srgbClr val="000000"/>
                          </a:solidFill>
                          <a:effectLst/>
                          <a:latin typeface="돋움" pitchFamily="50" charset="-127"/>
                          <a:ea typeface="돋움" pitchFamily="50" charset="-127"/>
                        </a:rPr>
                        <a:t>표준오차</a:t>
                      </a:r>
                    </a:p>
                  </a:txBody>
                  <a:tcPr marL="90000" marR="90000" marT="46800"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a:ln>
                            <a:solidFill>
                              <a:schemeClr val="tx1"/>
                            </a:solidFill>
                          </a:ln>
                          <a:solidFill>
                            <a:srgbClr val="000000"/>
                          </a:solidFill>
                          <a:effectLst/>
                          <a:latin typeface="돋움" pitchFamily="50" charset="-127"/>
                          <a:ea typeface="돋움" pitchFamily="50" charset="-127"/>
                        </a:rPr>
                        <a:t>Z</a:t>
                      </a:r>
                      <a:r>
                        <a:rPr lang="ko-KR" altLang="en-US" sz="1100" kern="0" spc="-50">
                          <a:ln>
                            <a:solidFill>
                              <a:schemeClr val="tx1"/>
                            </a:solidFill>
                          </a:ln>
                          <a:solidFill>
                            <a:srgbClr val="000000"/>
                          </a:solidFill>
                          <a:effectLst/>
                          <a:latin typeface="돋움" pitchFamily="50" charset="-127"/>
                          <a:ea typeface="돋움" pitchFamily="50" charset="-127"/>
                        </a:rPr>
                        <a:t>값</a:t>
                      </a:r>
                    </a:p>
                  </a:txBody>
                  <a:tcPr marL="90000" marR="90000" marT="46800"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a:ln>
                            <a:solidFill>
                              <a:schemeClr val="tx1"/>
                            </a:solidFill>
                          </a:ln>
                          <a:solidFill>
                            <a:srgbClr val="000000"/>
                          </a:solidFill>
                          <a:effectLst/>
                          <a:latin typeface="돋움" pitchFamily="50" charset="-127"/>
                          <a:ea typeface="돋움" pitchFamily="50" charset="-127"/>
                        </a:rPr>
                        <a:t>p</a:t>
                      </a:r>
                      <a:r>
                        <a:rPr lang="ko-KR" altLang="en-US" sz="1100" kern="0" spc="-50">
                          <a:ln>
                            <a:solidFill>
                              <a:schemeClr val="tx1"/>
                            </a:solidFill>
                          </a:ln>
                          <a:solidFill>
                            <a:srgbClr val="000000"/>
                          </a:solidFill>
                          <a:effectLst/>
                          <a:latin typeface="돋움" pitchFamily="50" charset="-127"/>
                          <a:ea typeface="돋움" pitchFamily="50" charset="-127"/>
                        </a:rPr>
                        <a:t>값</a:t>
                      </a:r>
                    </a:p>
                  </a:txBody>
                  <a:tcPr marL="90000" marR="90000" marT="46800"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gridSpan="2">
                  <a:txBody>
                    <a:bodyPr/>
                    <a:lstStyle/>
                    <a:p>
                      <a:pPr marL="0" marR="0" indent="0" algn="ctr" fontAlgn="base" latinLnBrk="0">
                        <a:lnSpc>
                          <a:spcPct val="100000"/>
                        </a:lnSpc>
                        <a:spcBef>
                          <a:spcPts val="0"/>
                        </a:spcBef>
                        <a:spcAft>
                          <a:spcPts val="0"/>
                        </a:spcAft>
                        <a:tabLst>
                          <a:tab pos="356870" algn="l"/>
                          <a:tab pos="356870" algn="l"/>
                        </a:tabLst>
                      </a:pPr>
                      <a:r>
                        <a:rPr lang="en-US" altLang="ko-KR" sz="1100" kern="0" spc="-50">
                          <a:ln>
                            <a:solidFill>
                              <a:schemeClr val="tx1"/>
                            </a:solidFill>
                          </a:ln>
                          <a:solidFill>
                            <a:srgbClr val="000000"/>
                          </a:solidFill>
                          <a:effectLst/>
                          <a:latin typeface="돋움" pitchFamily="50" charset="-127"/>
                          <a:ea typeface="돋움" pitchFamily="50" charset="-127"/>
                        </a:rPr>
                        <a:t>95% </a:t>
                      </a:r>
                      <a:r>
                        <a:rPr lang="ko-KR" altLang="en-US" sz="1100" kern="0" spc="-50">
                          <a:ln>
                            <a:solidFill>
                              <a:schemeClr val="tx1"/>
                            </a:solidFill>
                          </a:ln>
                          <a:solidFill>
                            <a:srgbClr val="000000"/>
                          </a:solidFill>
                          <a:effectLst/>
                          <a:latin typeface="돋움" pitchFamily="50" charset="-127"/>
                          <a:ea typeface="돋움" pitchFamily="50" charset="-127"/>
                        </a:rPr>
                        <a:t>신뢰구간</a:t>
                      </a:r>
                    </a:p>
                  </a:txBody>
                  <a:tcPr marL="90000" marR="90000" marT="46800"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r>
              <a:tr h="546058">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PSME </a:t>
                      </a:r>
                      <a:r>
                        <a:rPr lang="ko-KR" altLang="en-US" sz="1100" kern="0" spc="-50" dirty="0">
                          <a:ln>
                            <a:solidFill>
                              <a:schemeClr val="tx1"/>
                            </a:solidFill>
                          </a:ln>
                          <a:solidFill>
                            <a:srgbClr val="000000"/>
                          </a:solidFill>
                          <a:effectLst/>
                          <a:latin typeface="돋움" pitchFamily="50" charset="-127"/>
                          <a:ea typeface="돋움" pitchFamily="50" charset="-127"/>
                        </a:rPr>
                        <a:t>결과</a:t>
                      </a:r>
                    </a:p>
                  </a:txBody>
                  <a:tcPr marL="90000" marR="90000" marT="46800"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-0.0433255</a:t>
                      </a:r>
                    </a:p>
                  </a:txBody>
                  <a:tcPr marL="90000" marR="90000" marT="46800"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0.007037</a:t>
                      </a:r>
                    </a:p>
                  </a:txBody>
                  <a:tcPr marL="90000" marR="90000" marT="46800"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-6.16</a:t>
                      </a:r>
                    </a:p>
                  </a:txBody>
                  <a:tcPr marL="90000" marR="90000" marT="46800"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0.000</a:t>
                      </a:r>
                    </a:p>
                  </a:txBody>
                  <a:tcPr marL="90000" marR="90000" marT="46800"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-0.0571178</a:t>
                      </a:r>
                    </a:p>
                  </a:txBody>
                  <a:tcPr marL="90000" marR="90000" marT="46800"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-0.0295332</a:t>
                      </a:r>
                    </a:p>
                  </a:txBody>
                  <a:tcPr marL="90000" marR="90000" marT="46800"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bl>
          </a:graphicData>
        </a:graphic>
      </p:graphicFrame>
      <p:graphicFrame>
        <p:nvGraphicFramePr>
          <p:cNvPr id="12" name="표 11"/>
          <p:cNvGraphicFramePr>
            <a:graphicFrameLocks noGrp="1"/>
          </p:cNvGraphicFramePr>
          <p:nvPr>
            <p:extLst>
              <p:ext uri="{D42A27DB-BD31-4B8C-83A1-F6EECF244321}">
                <p14:modId xmlns:p14="http://schemas.microsoft.com/office/powerpoint/2010/main" val="3336251317"/>
              </p:ext>
            </p:extLst>
          </p:nvPr>
        </p:nvGraphicFramePr>
        <p:xfrm>
          <a:off x="251517" y="4905264"/>
          <a:ext cx="8640961" cy="900000"/>
        </p:xfrm>
        <a:graphic>
          <a:graphicData uri="http://schemas.openxmlformats.org/drawingml/2006/table">
            <a:tbl>
              <a:tblPr/>
              <a:tblGrid>
                <a:gridCol w="1234423"/>
                <a:gridCol w="1389859"/>
                <a:gridCol w="1234423"/>
                <a:gridCol w="1078987"/>
                <a:gridCol w="923551"/>
                <a:gridCol w="1389859"/>
                <a:gridCol w="1389859"/>
              </a:tblGrid>
              <a:tr h="315169">
                <a:tc>
                  <a:txBody>
                    <a:bodyPr/>
                    <a:lstStyle/>
                    <a:p>
                      <a:pPr marL="0" marR="0" indent="0" algn="ctr" fontAlgn="base" latinLnBrk="0">
                        <a:lnSpc>
                          <a:spcPct val="100000"/>
                        </a:lnSpc>
                        <a:spcBef>
                          <a:spcPts val="0"/>
                        </a:spcBef>
                        <a:spcAft>
                          <a:spcPts val="0"/>
                        </a:spcAft>
                        <a:tabLst>
                          <a:tab pos="356870" algn="l"/>
                          <a:tab pos="356870" algn="l"/>
                        </a:tabLst>
                      </a:pPr>
                      <a:r>
                        <a:rPr lang="ko-KR" altLang="en-US" sz="1100" kern="0" spc="-50" dirty="0" smtClean="0">
                          <a:ln>
                            <a:solidFill>
                              <a:schemeClr val="tx1"/>
                            </a:solidFill>
                          </a:ln>
                          <a:solidFill>
                            <a:srgbClr val="000000"/>
                          </a:solidFill>
                          <a:effectLst/>
                          <a:latin typeface="돋움" pitchFamily="50" charset="-127"/>
                          <a:ea typeface="돋움" pitchFamily="50" charset="-127"/>
                        </a:rPr>
                        <a:t>기술보증기금</a:t>
                      </a:r>
                      <a:endParaRPr lang="ko-KR" altLang="en-US" sz="1100" kern="0" spc="-50" dirty="0">
                        <a:ln>
                          <a:solidFill>
                            <a:schemeClr val="tx1"/>
                          </a:solidFill>
                        </a:ln>
                        <a:solidFill>
                          <a:srgbClr val="000000"/>
                        </a:solidFill>
                        <a:effectLst/>
                        <a:latin typeface="돋움" pitchFamily="50" charset="-127"/>
                        <a:ea typeface="돋움" pitchFamily="50"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ko-KR" altLang="en-US" sz="1100" kern="0" spc="-50">
                          <a:ln>
                            <a:solidFill>
                              <a:schemeClr val="tx1"/>
                            </a:solidFill>
                          </a:ln>
                          <a:solidFill>
                            <a:srgbClr val="000000"/>
                          </a:solidFill>
                          <a:effectLst/>
                          <a:latin typeface="돋움" pitchFamily="50" charset="-127"/>
                          <a:ea typeface="돋움" pitchFamily="50" charset="-127"/>
                        </a:rPr>
                        <a:t>연속증가율</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ko-KR" altLang="en-US" sz="1100" kern="0" spc="-50">
                          <a:ln>
                            <a:solidFill>
                              <a:schemeClr val="tx1"/>
                            </a:solidFill>
                          </a:ln>
                          <a:solidFill>
                            <a:srgbClr val="000000"/>
                          </a:solidFill>
                          <a:effectLst/>
                          <a:latin typeface="돋움" pitchFamily="50" charset="-127"/>
                          <a:ea typeface="돋움" pitchFamily="50" charset="-127"/>
                        </a:rPr>
                        <a:t>표준오차</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a:ln>
                            <a:solidFill>
                              <a:schemeClr val="tx1"/>
                            </a:solidFill>
                          </a:ln>
                          <a:solidFill>
                            <a:srgbClr val="000000"/>
                          </a:solidFill>
                          <a:effectLst/>
                          <a:latin typeface="돋움" pitchFamily="50" charset="-127"/>
                          <a:ea typeface="돋움" pitchFamily="50" charset="-127"/>
                        </a:rPr>
                        <a:t>Z</a:t>
                      </a:r>
                      <a:r>
                        <a:rPr lang="ko-KR" altLang="en-US" sz="1100" kern="0" spc="-50">
                          <a:ln>
                            <a:solidFill>
                              <a:schemeClr val="tx1"/>
                            </a:solidFill>
                          </a:ln>
                          <a:solidFill>
                            <a:srgbClr val="000000"/>
                          </a:solidFill>
                          <a:effectLst/>
                          <a:latin typeface="돋움" pitchFamily="50" charset="-127"/>
                          <a:ea typeface="돋움" pitchFamily="50" charset="-127"/>
                        </a:rPr>
                        <a:t>값</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a:ln>
                            <a:solidFill>
                              <a:schemeClr val="tx1"/>
                            </a:solidFill>
                          </a:ln>
                          <a:solidFill>
                            <a:srgbClr val="000000"/>
                          </a:solidFill>
                          <a:effectLst/>
                          <a:latin typeface="돋움" pitchFamily="50" charset="-127"/>
                          <a:ea typeface="돋움" pitchFamily="50" charset="-127"/>
                        </a:rPr>
                        <a:t>p</a:t>
                      </a:r>
                      <a:r>
                        <a:rPr lang="ko-KR" altLang="en-US" sz="1100" kern="0" spc="-50">
                          <a:ln>
                            <a:solidFill>
                              <a:schemeClr val="tx1"/>
                            </a:solidFill>
                          </a:ln>
                          <a:solidFill>
                            <a:srgbClr val="000000"/>
                          </a:solidFill>
                          <a:effectLst/>
                          <a:latin typeface="돋움" pitchFamily="50" charset="-127"/>
                          <a:ea typeface="돋움" pitchFamily="50" charset="-127"/>
                        </a:rPr>
                        <a:t>값</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gridSpan="2">
                  <a:txBody>
                    <a:bodyPr/>
                    <a:lstStyle/>
                    <a:p>
                      <a:pPr marL="0" marR="0" indent="0" algn="ctr" fontAlgn="base" latinLnBrk="0">
                        <a:lnSpc>
                          <a:spcPct val="100000"/>
                        </a:lnSpc>
                        <a:spcBef>
                          <a:spcPts val="0"/>
                        </a:spcBef>
                        <a:spcAft>
                          <a:spcPts val="0"/>
                        </a:spcAft>
                        <a:tabLst>
                          <a:tab pos="356870" algn="l"/>
                          <a:tab pos="356870" algn="l"/>
                        </a:tabLst>
                      </a:pPr>
                      <a:r>
                        <a:rPr lang="en-US" altLang="ko-KR" sz="1100" kern="0" spc="-50" dirty="0">
                          <a:ln>
                            <a:solidFill>
                              <a:schemeClr val="tx1"/>
                            </a:solidFill>
                          </a:ln>
                          <a:solidFill>
                            <a:srgbClr val="000000"/>
                          </a:solidFill>
                          <a:effectLst/>
                          <a:latin typeface="돋움" pitchFamily="50" charset="-127"/>
                          <a:ea typeface="돋움" pitchFamily="50" charset="-127"/>
                        </a:rPr>
                        <a:t>95% </a:t>
                      </a:r>
                      <a:r>
                        <a:rPr lang="ko-KR" altLang="en-US" sz="1100" kern="0" spc="-50" dirty="0">
                          <a:ln>
                            <a:solidFill>
                              <a:schemeClr val="tx1"/>
                            </a:solidFill>
                          </a:ln>
                          <a:solidFill>
                            <a:srgbClr val="000000"/>
                          </a:solidFill>
                          <a:effectLst/>
                          <a:latin typeface="돋움" pitchFamily="50" charset="-127"/>
                          <a:ea typeface="돋움" pitchFamily="50" charset="-127"/>
                        </a:rPr>
                        <a:t>신뢰구간</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r>
              <a:tr h="584831">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PSME </a:t>
                      </a:r>
                      <a:r>
                        <a:rPr lang="ko-KR" altLang="en-US" sz="1100" kern="0" spc="-50" dirty="0">
                          <a:ln>
                            <a:solidFill>
                              <a:schemeClr val="tx1"/>
                            </a:solidFill>
                          </a:ln>
                          <a:solidFill>
                            <a:srgbClr val="000000"/>
                          </a:solidFill>
                          <a:effectLst/>
                          <a:latin typeface="돋움" pitchFamily="50" charset="-127"/>
                          <a:ea typeface="돋움" pitchFamily="50" charset="-127"/>
                        </a:rPr>
                        <a:t>결과</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-0.0466014</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0.0093655</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-4.98</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0.000</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-0.0649574</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indent="0" algn="ctr" fontAlgn="base" latinLnBrk="0">
                        <a:lnSpc>
                          <a:spcPct val="100000"/>
                        </a:lnSpc>
                        <a:spcBef>
                          <a:spcPts val="0"/>
                        </a:spcBef>
                        <a:spcAft>
                          <a:spcPts val="0"/>
                        </a:spcAft>
                        <a:tabLst>
                          <a:tab pos="356870" algn="l"/>
                          <a:tab pos="356870" algn="l"/>
                        </a:tabLst>
                      </a:pPr>
                      <a:r>
                        <a:rPr lang="en-US" sz="1100" kern="0" spc="-50" dirty="0">
                          <a:ln>
                            <a:solidFill>
                              <a:schemeClr val="tx1"/>
                            </a:solidFill>
                          </a:ln>
                          <a:solidFill>
                            <a:srgbClr val="000000"/>
                          </a:solidFill>
                          <a:effectLst/>
                          <a:latin typeface="돋움" pitchFamily="50" charset="-127"/>
                          <a:ea typeface="돋움" pitchFamily="50" charset="-127"/>
                        </a:rPr>
                        <a:t>-0.0282454</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bl>
          </a:graphicData>
        </a:graphic>
      </p:graphicFrame>
      <p:sp>
        <p:nvSpPr>
          <p:cNvPr id="10" name="Slide Number Placeholder 3"/>
          <p:cNvSpPr>
            <a:spLocks noGrp="1"/>
          </p:cNvSpPr>
          <p:nvPr>
            <p:ph type="sldNum" sz="quarter" idx="12"/>
          </p:nvPr>
        </p:nvSpPr>
        <p:spPr>
          <a:xfrm>
            <a:off x="7380312" y="6453336"/>
            <a:ext cx="1763688" cy="268139"/>
          </a:xfrm>
        </p:spPr>
        <p:txBody>
          <a:bodyPr/>
          <a:lstStyle/>
          <a:p>
            <a:pPr>
              <a:defRPr/>
            </a:pPr>
            <a:fld id="{0F44D48D-D7FC-4BF8-80E9-F488B0750D02}" type="slidenum">
              <a:rPr lang="en-US" altLang="en-US" smtClean="0"/>
              <a:pPr>
                <a:defRPr/>
              </a:pPr>
              <a:t>28</a:t>
            </a:fld>
            <a:endParaRPr lang="en-US" altLang="en-US" dirty="0"/>
          </a:p>
        </p:txBody>
      </p:sp>
    </p:spTree>
    <p:extLst>
      <p:ext uri="{BB962C8B-B14F-4D97-AF65-F5344CB8AC3E}">
        <p14:creationId xmlns:p14="http://schemas.microsoft.com/office/powerpoint/2010/main" val="281885493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제목 2"/>
          <p:cNvSpPr>
            <a:spLocks noGrp="1"/>
          </p:cNvSpPr>
          <p:nvPr>
            <p:ph type="title"/>
          </p:nvPr>
        </p:nvSpPr>
        <p:spPr/>
        <p:txBody>
          <a:bodyPr>
            <a:normAutofit/>
          </a:bodyPr>
          <a:lstStyle/>
          <a:p>
            <a:r>
              <a:rPr lang="ko-KR" altLang="en-US" dirty="0" smtClean="0"/>
              <a:t>정책평가 </a:t>
            </a:r>
            <a:r>
              <a:rPr lang="ko-KR" altLang="en-US" dirty="0"/>
              <a:t>사례</a:t>
            </a:r>
            <a:r>
              <a:rPr lang="en-US" altLang="ko-KR" dirty="0"/>
              <a:t>: </a:t>
            </a:r>
            <a:r>
              <a:rPr lang="ko-KR" altLang="en-US" dirty="0"/>
              <a:t>기업성과지표 </a:t>
            </a:r>
            <a:r>
              <a:rPr lang="ko-KR" altLang="en-US" dirty="0" smtClean="0"/>
              <a:t>평가 결과 요약</a:t>
            </a:r>
            <a:endParaRPr lang="ko-KR" altLang="en-US" dirty="0"/>
          </a:p>
        </p:txBody>
      </p:sp>
      <p:sp>
        <p:nvSpPr>
          <p:cNvPr id="7" name="직사각형 6"/>
          <p:cNvSpPr/>
          <p:nvPr/>
        </p:nvSpPr>
        <p:spPr>
          <a:xfrm>
            <a:off x="467544" y="1556792"/>
            <a:ext cx="8286750" cy="338554"/>
          </a:xfrm>
          <a:prstGeom prst="rect">
            <a:avLst/>
          </a:prstGeom>
          <a:ln w="19050">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dirty="0" smtClean="0">
                <a:solidFill>
                  <a:schemeClr val="tx1"/>
                </a:solidFill>
                <a:latin typeface="휴먼모음T" panose="02030504000101010101" pitchFamily="18" charset="-127"/>
                <a:ea typeface="휴먼모음T" panose="02030504000101010101" pitchFamily="18" charset="-127"/>
              </a:rPr>
              <a:t>지원기관에 관계 없이 지원받은 기업은 높은 생존율과 낮은 생산성을 나타냄</a:t>
            </a:r>
            <a:endParaRPr lang="ko-KR" altLang="en-US" sz="1600" dirty="0">
              <a:solidFill>
                <a:schemeClr val="tx1"/>
              </a:solidFill>
              <a:latin typeface="휴먼모음T" panose="02030504000101010101" pitchFamily="18" charset="-127"/>
              <a:ea typeface="휴먼모음T" panose="02030504000101010101" pitchFamily="18" charset="-127"/>
            </a:endParaRPr>
          </a:p>
        </p:txBody>
      </p:sp>
      <p:sp>
        <p:nvSpPr>
          <p:cNvPr id="9" name="Content Placeholder 2"/>
          <p:cNvSpPr>
            <a:spLocks noGrp="1"/>
          </p:cNvSpPr>
          <p:nvPr>
            <p:ph idx="1"/>
          </p:nvPr>
        </p:nvSpPr>
        <p:spPr>
          <a:xfrm>
            <a:off x="467544" y="1988840"/>
            <a:ext cx="8208912" cy="4525963"/>
          </a:xfrm>
        </p:spPr>
        <p:txBody>
          <a:bodyPr>
            <a:normAutofit/>
          </a:bodyPr>
          <a:lstStyle/>
          <a:p>
            <a:pPr>
              <a:buFont typeface="Wingdings" pitchFamily="2" charset="2"/>
              <a:buChar char="§"/>
            </a:pPr>
            <a:endParaRPr lang="en-US" altLang="ko-KR" sz="2000" b="1" kern="1200" dirty="0" smtClean="0">
              <a:latin typeface="+mn-ea"/>
            </a:endParaRPr>
          </a:p>
          <a:p>
            <a:pPr>
              <a:buFont typeface="Wingdings" pitchFamily="2" charset="2"/>
              <a:buChar char="§"/>
            </a:pPr>
            <a:r>
              <a:rPr lang="ko-KR" altLang="en-US" sz="1800" b="1" kern="1200" dirty="0" smtClean="0">
                <a:latin typeface="+mn-ea"/>
              </a:rPr>
              <a:t>높은 생존율</a:t>
            </a:r>
            <a:r>
              <a:rPr lang="en-US" altLang="ko-KR" sz="1800" kern="1200" dirty="0" smtClean="0">
                <a:latin typeface="+mn-ea"/>
              </a:rPr>
              <a:t>: </a:t>
            </a:r>
            <a:r>
              <a:rPr lang="ko-KR" altLang="en-US" sz="1800" kern="1200" dirty="0" smtClean="0">
                <a:latin typeface="+mn-ea"/>
              </a:rPr>
              <a:t>생존율 지표는 정책성과 평가결과 기관과 특성에 무관하게 가장 유의하게 증가한 지표임</a:t>
            </a:r>
            <a:r>
              <a:rPr lang="en-US" altLang="ko-KR" sz="1800" kern="1200" dirty="0" smtClean="0">
                <a:latin typeface="+mn-ea"/>
              </a:rPr>
              <a:t>.</a:t>
            </a:r>
            <a:r>
              <a:rPr lang="ko-KR" altLang="en-US" sz="1800" kern="1200" dirty="0" smtClean="0">
                <a:latin typeface="+mn-ea"/>
              </a:rPr>
              <a:t> </a:t>
            </a:r>
            <a:endParaRPr lang="en-US" altLang="ko-KR" sz="1800" b="1" kern="1200" dirty="0">
              <a:latin typeface="+mn-ea"/>
            </a:endParaRPr>
          </a:p>
          <a:p>
            <a:pPr>
              <a:buFont typeface="Wingdings" pitchFamily="2" charset="2"/>
              <a:buChar char="§"/>
            </a:pPr>
            <a:r>
              <a:rPr lang="ko-KR" altLang="en-US" sz="1800" b="1" kern="1200" dirty="0" smtClean="0">
                <a:latin typeface="+mn-ea"/>
              </a:rPr>
              <a:t>낮은 생산성</a:t>
            </a:r>
            <a:r>
              <a:rPr lang="en-US" altLang="ko-KR" sz="1800" b="1" kern="1200" dirty="0" smtClean="0">
                <a:latin typeface="+mn-ea"/>
              </a:rPr>
              <a:t>: </a:t>
            </a:r>
            <a:r>
              <a:rPr lang="ko-KR" altLang="en-US" sz="1800" kern="1200" dirty="0" smtClean="0">
                <a:latin typeface="+mn-ea"/>
              </a:rPr>
              <a:t>매출이나 고용 등 기업의 </a:t>
            </a:r>
            <a:r>
              <a:rPr lang="ko-KR" altLang="en-US" sz="1800" kern="1200" dirty="0" err="1" smtClean="0">
                <a:latin typeface="+mn-ea"/>
              </a:rPr>
              <a:t>양적지표는</a:t>
            </a:r>
            <a:r>
              <a:rPr lang="ko-KR" altLang="en-US" sz="1800" kern="1200" dirty="0" smtClean="0">
                <a:latin typeface="+mn-ea"/>
              </a:rPr>
              <a:t> 경우에 따라 개선된 경우가 발견되나</a:t>
            </a:r>
            <a:r>
              <a:rPr lang="en-US" altLang="ko-KR" sz="1800" kern="1200" dirty="0" smtClean="0">
                <a:latin typeface="+mn-ea"/>
              </a:rPr>
              <a:t>, </a:t>
            </a:r>
            <a:r>
              <a:rPr lang="ko-KR" altLang="en-US" sz="1800" kern="1200" dirty="0" smtClean="0">
                <a:latin typeface="+mn-ea"/>
              </a:rPr>
              <a:t>질적 지표인 영업이익과 인당지급액은 개선되지 않거나 오히려 악화되고 있고 이는 낮은 </a:t>
            </a:r>
            <a:r>
              <a:rPr lang="ko-KR" altLang="en-US" sz="1800" kern="1200" dirty="0" err="1" smtClean="0">
                <a:latin typeface="+mn-ea"/>
              </a:rPr>
              <a:t>총요소생산성으로</a:t>
            </a:r>
            <a:r>
              <a:rPr lang="ko-KR" altLang="en-US" sz="1800" kern="1200" dirty="0" smtClean="0">
                <a:latin typeface="+mn-ea"/>
              </a:rPr>
              <a:t> 연결됨</a:t>
            </a:r>
            <a:r>
              <a:rPr lang="en-US" altLang="ko-KR" sz="1800" kern="1200" dirty="0" smtClean="0">
                <a:latin typeface="+mn-ea"/>
              </a:rPr>
              <a:t>.</a:t>
            </a:r>
            <a:endParaRPr lang="en-US" altLang="ko-KR" sz="1800" b="1" kern="1200" dirty="0">
              <a:latin typeface="+mn-ea"/>
            </a:endParaRPr>
          </a:p>
          <a:p>
            <a:pPr>
              <a:buFont typeface="Wingdings" pitchFamily="2" charset="2"/>
              <a:buChar char="§"/>
            </a:pPr>
            <a:r>
              <a:rPr lang="ko-KR" altLang="en-US" sz="1800" kern="1200" dirty="0" smtClean="0">
                <a:latin typeface="+mn-ea"/>
              </a:rPr>
              <a:t>장기 효율성 차원에서 볼 때</a:t>
            </a:r>
            <a:r>
              <a:rPr lang="en-US" altLang="ko-KR" sz="1800" kern="1200" dirty="0" smtClean="0">
                <a:latin typeface="+mn-ea"/>
              </a:rPr>
              <a:t>, </a:t>
            </a:r>
            <a:r>
              <a:rPr lang="ko-KR" altLang="en-US" sz="1800" kern="1200" dirty="0" smtClean="0">
                <a:latin typeface="+mn-ea"/>
              </a:rPr>
              <a:t>높은 생존율과 낮은 생산성의 조합은 가장 바람직하지 않으므로 이는 매우 </a:t>
            </a:r>
            <a:r>
              <a:rPr lang="ko-KR" altLang="en-US" sz="1800" kern="1200" dirty="0" err="1" smtClean="0">
                <a:latin typeface="+mn-ea"/>
              </a:rPr>
              <a:t>우려스러운</a:t>
            </a:r>
            <a:r>
              <a:rPr lang="ko-KR" altLang="en-US" sz="1800" kern="1200" dirty="0" smtClean="0">
                <a:latin typeface="+mn-ea"/>
              </a:rPr>
              <a:t> 결과임</a:t>
            </a:r>
            <a:r>
              <a:rPr lang="en-US" altLang="ko-KR" sz="1800" kern="1200" dirty="0" smtClean="0">
                <a:latin typeface="+mn-ea"/>
              </a:rPr>
              <a:t>.</a:t>
            </a:r>
            <a:endParaRPr lang="en-US" altLang="ko-KR" sz="1800" kern="1200" dirty="0">
              <a:ea typeface="나눔고딕OTF" pitchFamily="34" charset="-127"/>
            </a:endParaRPr>
          </a:p>
        </p:txBody>
      </p:sp>
      <p:sp>
        <p:nvSpPr>
          <p:cNvPr id="8" name="Slide Number Placeholder 3"/>
          <p:cNvSpPr>
            <a:spLocks noGrp="1"/>
          </p:cNvSpPr>
          <p:nvPr>
            <p:ph type="sldNum" sz="quarter" idx="12"/>
          </p:nvPr>
        </p:nvSpPr>
        <p:spPr>
          <a:xfrm>
            <a:off x="7380312" y="6453336"/>
            <a:ext cx="1763688" cy="268139"/>
          </a:xfrm>
        </p:spPr>
        <p:txBody>
          <a:bodyPr/>
          <a:lstStyle/>
          <a:p>
            <a:pPr>
              <a:defRPr/>
            </a:pPr>
            <a:fld id="{0F44D48D-D7FC-4BF8-80E9-F488B0750D02}" type="slidenum">
              <a:rPr lang="en-US" altLang="en-US" smtClean="0"/>
              <a:pPr>
                <a:defRPr/>
              </a:pPr>
              <a:t>29</a:t>
            </a:fld>
            <a:endParaRPr lang="en-US" altLang="en-US" dirty="0"/>
          </a:p>
        </p:txBody>
      </p:sp>
    </p:spTree>
    <p:extLst>
      <p:ext uri="{BB962C8B-B14F-4D97-AF65-F5344CB8AC3E}">
        <p14:creationId xmlns:p14="http://schemas.microsoft.com/office/powerpoint/2010/main" val="112594079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직사각형 14"/>
          <p:cNvSpPr/>
          <p:nvPr/>
        </p:nvSpPr>
        <p:spPr>
          <a:xfrm>
            <a:off x="251520" y="2051556"/>
            <a:ext cx="8640960" cy="338554"/>
          </a:xfrm>
          <a:prstGeom prst="rect">
            <a:avLst/>
          </a:prstGeom>
        </p:spPr>
        <p:txBody>
          <a:bodyPr wrap="square">
            <a:spAutoFit/>
          </a:bodyPr>
          <a:lstStyle/>
          <a:p>
            <a:r>
              <a:rPr lang="en-US" altLang="ko-KR" sz="1600" dirty="0" smtClean="0">
                <a:solidFill>
                  <a:srgbClr val="000000"/>
                </a:solidFill>
              </a:rPr>
              <a:t>&lt;</a:t>
            </a:r>
            <a:r>
              <a:rPr lang="ko-KR" altLang="en-US" sz="1600" dirty="0" smtClean="0">
                <a:solidFill>
                  <a:srgbClr val="000000"/>
                </a:solidFill>
              </a:rPr>
              <a:t>표</a:t>
            </a:r>
            <a:r>
              <a:rPr lang="en-US" altLang="ko-KR" sz="1600" dirty="0" smtClean="0">
                <a:solidFill>
                  <a:srgbClr val="000000"/>
                </a:solidFill>
              </a:rPr>
              <a:t>&gt;</a:t>
            </a:r>
            <a:r>
              <a:rPr lang="en-US" altLang="ko-KR" sz="1600" dirty="0" smtClean="0">
                <a:solidFill>
                  <a:srgbClr val="000000"/>
                </a:solidFill>
                <a:latin typeface="굴림" pitchFamily="50" charset="-127"/>
              </a:rPr>
              <a:t> </a:t>
            </a:r>
            <a:r>
              <a:rPr lang="ko-KR" altLang="en-US" sz="1600" dirty="0">
                <a:solidFill>
                  <a:srgbClr val="000000"/>
                </a:solidFill>
                <a:latin typeface="굴림" pitchFamily="50" charset="-127"/>
              </a:rPr>
              <a:t>광업제조업조사 사업체 생태계의 </a:t>
            </a:r>
            <a:r>
              <a:rPr lang="en-US" altLang="ko-KR" sz="1600" dirty="0">
                <a:solidFill>
                  <a:srgbClr val="000000"/>
                </a:solidFill>
                <a:latin typeface="굴림" pitchFamily="50" charset="-127"/>
              </a:rPr>
              <a:t>2008</a:t>
            </a:r>
            <a:r>
              <a:rPr lang="ko-KR" altLang="en-US" sz="1600" dirty="0">
                <a:solidFill>
                  <a:srgbClr val="000000"/>
                </a:solidFill>
                <a:latin typeface="굴림" pitchFamily="50" charset="-127"/>
              </a:rPr>
              <a:t>년 </a:t>
            </a:r>
            <a:r>
              <a:rPr lang="en-US" altLang="ko-KR" sz="1600" dirty="0">
                <a:solidFill>
                  <a:srgbClr val="000000"/>
                </a:solidFill>
                <a:latin typeface="굴림" pitchFamily="50" charset="-127"/>
              </a:rPr>
              <a:t>2011</a:t>
            </a:r>
            <a:r>
              <a:rPr lang="ko-KR" altLang="en-US" sz="1600" dirty="0">
                <a:solidFill>
                  <a:srgbClr val="000000"/>
                </a:solidFill>
                <a:latin typeface="굴림" pitchFamily="50" charset="-127"/>
              </a:rPr>
              <a:t>년 변화비교</a:t>
            </a:r>
          </a:p>
        </p:txBody>
      </p:sp>
      <p:sp>
        <p:nvSpPr>
          <p:cNvPr id="16" name="직사각형 15"/>
          <p:cNvSpPr/>
          <p:nvPr/>
        </p:nvSpPr>
        <p:spPr>
          <a:xfrm>
            <a:off x="0" y="6207115"/>
            <a:ext cx="9144000" cy="553998"/>
          </a:xfrm>
          <a:prstGeom prst="rect">
            <a:avLst/>
          </a:prstGeom>
        </p:spPr>
        <p:txBody>
          <a:bodyPr wrap="square">
            <a:spAutoFit/>
          </a:bodyPr>
          <a:lstStyle/>
          <a:p>
            <a:r>
              <a:rPr lang="ko-KR" altLang="en-US" sz="1000" dirty="0">
                <a:solidFill>
                  <a:srgbClr val="000000"/>
                </a:solidFill>
                <a:latin typeface="굴림" pitchFamily="50" charset="-127"/>
              </a:rPr>
              <a:t>통계청의 광업제조업 조사를 가공하여 자체적으로 분석하여 작성한 표임</a:t>
            </a:r>
            <a:r>
              <a:rPr lang="en-US" altLang="ko-KR" sz="1000" dirty="0">
                <a:solidFill>
                  <a:srgbClr val="000000"/>
                </a:solidFill>
                <a:latin typeface="굴림" pitchFamily="50" charset="-127"/>
              </a:rPr>
              <a:t>(</a:t>
            </a:r>
            <a:r>
              <a:rPr lang="ko-KR" altLang="en-US" sz="1000" dirty="0">
                <a:solidFill>
                  <a:srgbClr val="000000"/>
                </a:solidFill>
                <a:latin typeface="굴림" pitchFamily="50" charset="-127"/>
              </a:rPr>
              <a:t>광업제조업조사와 전국사업체조사에 동시 존재하는 사업체만을 이용함</a:t>
            </a:r>
            <a:r>
              <a:rPr lang="en-US" altLang="ko-KR" sz="1000" dirty="0">
                <a:solidFill>
                  <a:srgbClr val="000000"/>
                </a:solidFill>
                <a:latin typeface="굴림" pitchFamily="50" charset="-127"/>
              </a:rPr>
              <a:t>). </a:t>
            </a:r>
          </a:p>
          <a:p>
            <a:r>
              <a:rPr lang="ko-KR" altLang="en-US" sz="1000" dirty="0">
                <a:solidFill>
                  <a:srgbClr val="000000"/>
                </a:solidFill>
                <a:latin typeface="굴림" pitchFamily="50" charset="-127"/>
              </a:rPr>
              <a:t>금액단위 </a:t>
            </a:r>
            <a:r>
              <a:rPr lang="en-US" altLang="ko-KR" sz="1000" dirty="0">
                <a:solidFill>
                  <a:srgbClr val="000000"/>
                </a:solidFill>
                <a:latin typeface="굴림" pitchFamily="50" charset="-127"/>
              </a:rPr>
              <a:t>100</a:t>
            </a:r>
            <a:r>
              <a:rPr lang="ko-KR" altLang="en-US" sz="1000" dirty="0">
                <a:solidFill>
                  <a:srgbClr val="000000"/>
                </a:solidFill>
                <a:latin typeface="굴림" pitchFamily="50" charset="-127"/>
              </a:rPr>
              <a:t>만 원</a:t>
            </a:r>
            <a:r>
              <a:rPr lang="en-US" altLang="ko-KR" sz="1000" dirty="0">
                <a:solidFill>
                  <a:srgbClr val="000000"/>
                </a:solidFill>
                <a:latin typeface="굴림" pitchFamily="50" charset="-127"/>
              </a:rPr>
              <a:t>, </a:t>
            </a:r>
            <a:r>
              <a:rPr lang="ko-KR" altLang="en-US" sz="1000" dirty="0">
                <a:solidFill>
                  <a:srgbClr val="000000"/>
                </a:solidFill>
                <a:latin typeface="굴림" pitchFamily="50" charset="-127"/>
              </a:rPr>
              <a:t>사업체 개</a:t>
            </a:r>
            <a:r>
              <a:rPr lang="en-US" altLang="ko-KR" sz="1000" dirty="0">
                <a:solidFill>
                  <a:srgbClr val="000000"/>
                </a:solidFill>
                <a:latin typeface="굴림" pitchFamily="50" charset="-127"/>
              </a:rPr>
              <a:t>, </a:t>
            </a:r>
            <a:r>
              <a:rPr lang="ko-KR" altLang="en-US" sz="1000" dirty="0">
                <a:solidFill>
                  <a:srgbClr val="000000"/>
                </a:solidFill>
                <a:latin typeface="굴림" pitchFamily="50" charset="-127"/>
              </a:rPr>
              <a:t>인원 명</a:t>
            </a:r>
            <a:r>
              <a:rPr lang="en-US" altLang="ko-KR" sz="1000" dirty="0">
                <a:solidFill>
                  <a:srgbClr val="000000"/>
                </a:solidFill>
                <a:latin typeface="굴림" pitchFamily="50" charset="-127"/>
              </a:rPr>
              <a:t>, </a:t>
            </a:r>
            <a:r>
              <a:rPr lang="ko-KR" altLang="en-US" sz="1000" dirty="0">
                <a:solidFill>
                  <a:srgbClr val="000000"/>
                </a:solidFill>
                <a:latin typeface="굴림" pitchFamily="50" charset="-127"/>
              </a:rPr>
              <a:t>통계청 광업제조업조사 활용</a:t>
            </a:r>
            <a:r>
              <a:rPr lang="en-US" altLang="ko-KR" sz="1000" dirty="0">
                <a:solidFill>
                  <a:srgbClr val="000000"/>
                </a:solidFill>
                <a:latin typeface="굴림" pitchFamily="50" charset="-127"/>
              </a:rPr>
              <a:t>(</a:t>
            </a:r>
            <a:r>
              <a:rPr lang="ko-KR" altLang="en-US" sz="1000" dirty="0">
                <a:solidFill>
                  <a:srgbClr val="000000"/>
                </a:solidFill>
                <a:latin typeface="굴림" pitchFamily="50" charset="-127"/>
              </a:rPr>
              <a:t>광업</a:t>
            </a:r>
            <a:r>
              <a:rPr lang="en-US" altLang="ko-KR" sz="1000" dirty="0">
                <a:solidFill>
                  <a:srgbClr val="000000"/>
                </a:solidFill>
                <a:latin typeface="굴림" pitchFamily="50" charset="-127"/>
              </a:rPr>
              <a:t>, </a:t>
            </a:r>
            <a:r>
              <a:rPr lang="ko-KR" altLang="en-US" sz="1000" dirty="0">
                <a:solidFill>
                  <a:srgbClr val="000000"/>
                </a:solidFill>
                <a:latin typeface="굴림" pitchFamily="50" charset="-127"/>
              </a:rPr>
              <a:t>제조업 업종 중 소속 종업원 </a:t>
            </a:r>
            <a:r>
              <a:rPr lang="en-US" altLang="ko-KR" sz="1000" dirty="0">
                <a:solidFill>
                  <a:srgbClr val="000000"/>
                </a:solidFill>
                <a:latin typeface="굴림" pitchFamily="50" charset="-127"/>
              </a:rPr>
              <a:t>10</a:t>
            </a:r>
            <a:r>
              <a:rPr lang="ko-KR" altLang="en-US" sz="1000" dirty="0">
                <a:solidFill>
                  <a:srgbClr val="000000"/>
                </a:solidFill>
                <a:latin typeface="굴림" pitchFamily="50" charset="-127"/>
              </a:rPr>
              <a:t>인 이상 사업체 기준</a:t>
            </a:r>
            <a:r>
              <a:rPr lang="en-US" altLang="ko-KR" sz="1000" dirty="0">
                <a:solidFill>
                  <a:srgbClr val="000000"/>
                </a:solidFill>
                <a:latin typeface="굴림" pitchFamily="50" charset="-127"/>
              </a:rPr>
              <a:t>)</a:t>
            </a:r>
          </a:p>
          <a:p>
            <a:r>
              <a:rPr lang="ko-KR" altLang="en-US" sz="1000" dirty="0">
                <a:solidFill>
                  <a:srgbClr val="000000"/>
                </a:solidFill>
                <a:latin typeface="굴림" pitchFamily="50" charset="-127"/>
              </a:rPr>
              <a:t>지속사업체는 </a:t>
            </a:r>
            <a:r>
              <a:rPr lang="en-US" altLang="ko-KR" sz="1000" dirty="0">
                <a:solidFill>
                  <a:srgbClr val="000000"/>
                </a:solidFill>
                <a:latin typeface="굴림" pitchFamily="50" charset="-127"/>
              </a:rPr>
              <a:t>2008, 2011</a:t>
            </a:r>
            <a:r>
              <a:rPr lang="ko-KR" altLang="en-US" sz="1000" dirty="0">
                <a:solidFill>
                  <a:srgbClr val="000000"/>
                </a:solidFill>
                <a:latin typeface="굴림" pitchFamily="50" charset="-127"/>
              </a:rPr>
              <a:t>년도 모두 존재</a:t>
            </a:r>
            <a:r>
              <a:rPr lang="en-US" altLang="ko-KR" sz="1000" dirty="0">
                <a:solidFill>
                  <a:srgbClr val="000000"/>
                </a:solidFill>
                <a:latin typeface="굴림" pitchFamily="50" charset="-127"/>
              </a:rPr>
              <a:t>, </a:t>
            </a:r>
            <a:r>
              <a:rPr lang="ko-KR" altLang="en-US" sz="1000" dirty="0">
                <a:solidFill>
                  <a:srgbClr val="000000"/>
                </a:solidFill>
                <a:latin typeface="굴림" pitchFamily="50" charset="-127"/>
              </a:rPr>
              <a:t>철수사업체는 </a:t>
            </a:r>
            <a:r>
              <a:rPr lang="en-US" altLang="ko-KR" sz="1000" dirty="0">
                <a:solidFill>
                  <a:srgbClr val="000000"/>
                </a:solidFill>
                <a:latin typeface="굴림" pitchFamily="50" charset="-127"/>
              </a:rPr>
              <a:t>2008</a:t>
            </a:r>
            <a:r>
              <a:rPr lang="ko-KR" altLang="en-US" sz="1000" dirty="0">
                <a:solidFill>
                  <a:srgbClr val="000000"/>
                </a:solidFill>
                <a:latin typeface="굴림" pitchFamily="50" charset="-127"/>
              </a:rPr>
              <a:t>년에는 존재하나 </a:t>
            </a:r>
            <a:r>
              <a:rPr lang="en-US" altLang="ko-KR" sz="1000" dirty="0">
                <a:solidFill>
                  <a:srgbClr val="000000"/>
                </a:solidFill>
                <a:latin typeface="굴림" pitchFamily="50" charset="-127"/>
              </a:rPr>
              <a:t>2011</a:t>
            </a:r>
            <a:r>
              <a:rPr lang="ko-KR" altLang="en-US" sz="1000" dirty="0">
                <a:solidFill>
                  <a:srgbClr val="000000"/>
                </a:solidFill>
                <a:latin typeface="굴림" pitchFamily="50" charset="-127"/>
              </a:rPr>
              <a:t>년 소멸</a:t>
            </a:r>
            <a:r>
              <a:rPr lang="en-US" altLang="ko-KR" sz="1000" dirty="0">
                <a:solidFill>
                  <a:srgbClr val="000000"/>
                </a:solidFill>
                <a:latin typeface="굴림" pitchFamily="50" charset="-127"/>
              </a:rPr>
              <a:t>, </a:t>
            </a:r>
            <a:r>
              <a:rPr lang="ko-KR" altLang="en-US" sz="1000" dirty="0">
                <a:solidFill>
                  <a:srgbClr val="000000"/>
                </a:solidFill>
                <a:latin typeface="굴림" pitchFamily="50" charset="-127"/>
              </a:rPr>
              <a:t>진입사업체는 </a:t>
            </a:r>
            <a:r>
              <a:rPr lang="en-US" altLang="ko-KR" sz="1000" dirty="0">
                <a:solidFill>
                  <a:srgbClr val="000000"/>
                </a:solidFill>
                <a:latin typeface="굴림" pitchFamily="50" charset="-127"/>
              </a:rPr>
              <a:t>2008</a:t>
            </a:r>
            <a:r>
              <a:rPr lang="ko-KR" altLang="en-US" sz="1000" dirty="0">
                <a:solidFill>
                  <a:srgbClr val="000000"/>
                </a:solidFill>
                <a:latin typeface="굴림" pitchFamily="50" charset="-127"/>
              </a:rPr>
              <a:t>년 </a:t>
            </a:r>
            <a:r>
              <a:rPr lang="ko-KR" altLang="en-US" sz="1000" dirty="0" err="1">
                <a:solidFill>
                  <a:srgbClr val="000000"/>
                </a:solidFill>
                <a:latin typeface="굴림" pitchFamily="50" charset="-127"/>
              </a:rPr>
              <a:t>비존재</a:t>
            </a:r>
            <a:r>
              <a:rPr lang="en-US" altLang="ko-KR" sz="1000" dirty="0">
                <a:solidFill>
                  <a:srgbClr val="000000"/>
                </a:solidFill>
                <a:latin typeface="굴림" pitchFamily="50" charset="-127"/>
              </a:rPr>
              <a:t>, 2011</a:t>
            </a:r>
            <a:r>
              <a:rPr lang="ko-KR" altLang="en-US" sz="1000" dirty="0">
                <a:solidFill>
                  <a:srgbClr val="000000"/>
                </a:solidFill>
                <a:latin typeface="굴림" pitchFamily="50" charset="-127"/>
              </a:rPr>
              <a:t>년 존재 사업체임</a:t>
            </a:r>
            <a:r>
              <a:rPr lang="en-US" altLang="ko-KR" sz="1000" dirty="0">
                <a:solidFill>
                  <a:srgbClr val="000000"/>
                </a:solidFill>
                <a:latin typeface="굴림" pitchFamily="50" charset="-127"/>
              </a:rPr>
              <a:t>.</a:t>
            </a:r>
          </a:p>
        </p:txBody>
      </p:sp>
      <p:sp>
        <p:nvSpPr>
          <p:cNvPr id="17" name="직사각형 16"/>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dirty="0" smtClean="0">
                <a:solidFill>
                  <a:schemeClr val="tx1"/>
                </a:solidFill>
                <a:latin typeface="휴먼모음T" panose="02030504000101010101" pitchFamily="18" charset="-127"/>
                <a:ea typeface="휴먼모음T" panose="02030504000101010101" pitchFamily="18" charset="-127"/>
              </a:rPr>
              <a:t>비효율적 기업의 시장철수는 시장실패가 아님</a:t>
            </a:r>
            <a:r>
              <a:rPr lang="en-US" altLang="ko-KR" sz="1600" dirty="0" smtClean="0">
                <a:solidFill>
                  <a:schemeClr val="tx1"/>
                </a:solidFill>
                <a:latin typeface="휴먼모음T" panose="02030504000101010101" pitchFamily="18" charset="-127"/>
                <a:ea typeface="휴먼모음T" panose="02030504000101010101" pitchFamily="18" charset="-127"/>
              </a:rPr>
              <a:t>: </a:t>
            </a:r>
            <a:r>
              <a:rPr lang="ko-KR" altLang="en-US" sz="1600" dirty="0" smtClean="0">
                <a:solidFill>
                  <a:schemeClr val="tx1"/>
                </a:solidFill>
                <a:latin typeface="휴먼모음T" panose="02030504000101010101" pitchFamily="18" charset="-127"/>
                <a:ea typeface="휴먼모음T" panose="02030504000101010101" pitchFamily="18" charset="-127"/>
              </a:rPr>
              <a:t>사업체의 철수를 우려할 필요는 없음</a:t>
            </a:r>
            <a:r>
              <a:rPr lang="en-US" altLang="ko-KR" sz="1600" dirty="0" smtClean="0">
                <a:solidFill>
                  <a:schemeClr val="tx1"/>
                </a:solidFill>
                <a:latin typeface="휴먼모음T" panose="02030504000101010101" pitchFamily="18" charset="-127"/>
                <a:ea typeface="휴먼모음T" panose="02030504000101010101" pitchFamily="18" charset="-127"/>
              </a:rPr>
              <a:t>.</a:t>
            </a:r>
            <a:r>
              <a:rPr lang="ko-KR" altLang="en-US" sz="1600" dirty="0" smtClean="0">
                <a:solidFill>
                  <a:schemeClr val="tx1"/>
                </a:solidFill>
                <a:latin typeface="휴먼모음T" panose="02030504000101010101" pitchFamily="18" charset="-127"/>
                <a:ea typeface="휴먼모음T" panose="02030504000101010101" pitchFamily="18" charset="-127"/>
              </a:rPr>
              <a:t> </a:t>
            </a:r>
            <a:endParaRPr lang="ko-KR" altLang="en-US" sz="1600" dirty="0">
              <a:solidFill>
                <a:schemeClr val="tx1"/>
              </a:solidFill>
              <a:latin typeface="휴먼모음T" panose="02030504000101010101" pitchFamily="18" charset="-127"/>
              <a:ea typeface="휴먼모음T" panose="02030504000101010101" pitchFamily="18" charset="-127"/>
            </a:endParaRPr>
          </a:p>
        </p:txBody>
      </p:sp>
      <p:sp>
        <p:nvSpPr>
          <p:cNvPr id="3" name="제목 2"/>
          <p:cNvSpPr>
            <a:spLocks noGrp="1"/>
          </p:cNvSpPr>
          <p:nvPr>
            <p:ph type="title"/>
          </p:nvPr>
        </p:nvSpPr>
        <p:spPr/>
        <p:txBody>
          <a:bodyPr>
            <a:normAutofit fontScale="90000"/>
          </a:bodyPr>
          <a:lstStyle/>
          <a:p>
            <a:r>
              <a:rPr lang="en-US" altLang="ko-KR" dirty="0" smtClean="0"/>
              <a:t>&lt;</a:t>
            </a:r>
            <a:r>
              <a:rPr lang="ko-KR" altLang="en-US" dirty="0" smtClean="0"/>
              <a:t>참고</a:t>
            </a:r>
            <a:r>
              <a:rPr lang="en-US" altLang="ko-KR" dirty="0" smtClean="0"/>
              <a:t>&gt; 2008~2011 </a:t>
            </a:r>
            <a:r>
              <a:rPr lang="ko-KR" altLang="en-US" dirty="0" smtClean="0"/>
              <a:t>광업제조업 생태계의 동태적 변화</a:t>
            </a:r>
            <a:endParaRPr lang="ko-KR" altLang="en-US" dirty="0"/>
          </a:p>
        </p:txBody>
      </p:sp>
      <p:graphicFrame>
        <p:nvGraphicFramePr>
          <p:cNvPr id="8" name="표 7"/>
          <p:cNvGraphicFramePr>
            <a:graphicFrameLocks noGrp="1"/>
          </p:cNvGraphicFramePr>
          <p:nvPr>
            <p:extLst>
              <p:ext uri="{D42A27DB-BD31-4B8C-83A1-F6EECF244321}">
                <p14:modId xmlns:p14="http://schemas.microsoft.com/office/powerpoint/2010/main" val="2559301781"/>
              </p:ext>
            </p:extLst>
          </p:nvPr>
        </p:nvGraphicFramePr>
        <p:xfrm>
          <a:off x="47135" y="2340000"/>
          <a:ext cx="8991420" cy="3850461"/>
        </p:xfrm>
        <a:graphic>
          <a:graphicData uri="http://schemas.openxmlformats.org/drawingml/2006/table">
            <a:tbl>
              <a:tblPr/>
              <a:tblGrid>
                <a:gridCol w="996473"/>
                <a:gridCol w="576064"/>
                <a:gridCol w="864000"/>
                <a:gridCol w="756000"/>
                <a:gridCol w="666961"/>
                <a:gridCol w="666961"/>
                <a:gridCol w="468000"/>
                <a:gridCol w="576000"/>
                <a:gridCol w="864000"/>
                <a:gridCol w="756000"/>
                <a:gridCol w="666961"/>
                <a:gridCol w="666000"/>
                <a:gridCol w="468000"/>
              </a:tblGrid>
              <a:tr h="584944">
                <a:tc>
                  <a:txBody>
                    <a:bodyPr/>
                    <a:lstStyle/>
                    <a:p>
                      <a:pPr marL="0" marR="0" algn="ctr">
                        <a:lnSpc>
                          <a:spcPts val="1100"/>
                        </a:lnSpc>
                        <a:spcBef>
                          <a:spcPts val="0"/>
                        </a:spcBef>
                        <a:spcAft>
                          <a:spcPts val="0"/>
                        </a:spcAft>
                      </a:pPr>
                      <a:r>
                        <a:rPr lang="ko-KR" altLang="en-US" sz="1100" dirty="0">
                          <a:ln>
                            <a:solidFill>
                              <a:schemeClr val="tx1"/>
                            </a:solidFill>
                          </a:ln>
                          <a:solidFill>
                            <a:srgbClr val="000000"/>
                          </a:solidFill>
                          <a:latin typeface="돋움" pitchFamily="50" charset="-127"/>
                          <a:ea typeface="돋움" pitchFamily="50" charset="-127"/>
                        </a:rPr>
                        <a:t>물가조정</a:t>
                      </a:r>
                    </a:p>
                    <a:p>
                      <a:pPr marL="0" marR="0" algn="ctr">
                        <a:lnSpc>
                          <a:spcPts val="1100"/>
                        </a:lnSpc>
                        <a:spcBef>
                          <a:spcPts val="0"/>
                        </a:spcBef>
                        <a:spcAft>
                          <a:spcPts val="0"/>
                        </a:spcAft>
                      </a:pPr>
                      <a:r>
                        <a:rPr lang="en-US" altLang="ko-KR" sz="1100" dirty="0">
                          <a:ln>
                            <a:solidFill>
                              <a:schemeClr val="tx1"/>
                            </a:solidFill>
                          </a:ln>
                          <a:solidFill>
                            <a:srgbClr val="000000"/>
                          </a:solidFill>
                          <a:latin typeface="돋움" pitchFamily="50" charset="-127"/>
                          <a:ea typeface="돋움" pitchFamily="50" charset="-127"/>
                        </a:rPr>
                        <a:t>(2011</a:t>
                      </a:r>
                      <a:r>
                        <a:rPr lang="ko-KR" altLang="en-US" sz="1100" dirty="0">
                          <a:ln>
                            <a:solidFill>
                              <a:schemeClr val="tx1"/>
                            </a:solidFill>
                          </a:ln>
                          <a:solidFill>
                            <a:srgbClr val="000000"/>
                          </a:solidFill>
                          <a:latin typeface="돋움" pitchFamily="50" charset="-127"/>
                          <a:ea typeface="돋움" pitchFamily="50" charset="-127"/>
                        </a:rPr>
                        <a:t>기준</a:t>
                      </a:r>
                      <a:r>
                        <a:rPr lang="en-US" altLang="ko-KR" sz="1100" dirty="0">
                          <a:ln>
                            <a:solidFill>
                              <a:schemeClr val="tx1"/>
                            </a:solidFill>
                          </a:ln>
                          <a:solidFill>
                            <a:srgbClr val="000000"/>
                          </a:solidFill>
                          <a:latin typeface="돋움" pitchFamily="50" charset="-127"/>
                          <a:ea typeface="돋움" pitchFamily="50" charset="-127"/>
                        </a:rPr>
                        <a:t>)</a:t>
                      </a:r>
                      <a:endParaRPr lang="ko-KR" altLang="en-US" sz="1100" dirty="0">
                        <a:ln>
                          <a:solidFill>
                            <a:schemeClr val="tx1"/>
                          </a:solidFill>
                        </a:ln>
                        <a:solidFill>
                          <a:srgbClr val="000000"/>
                        </a:solidFill>
                        <a:latin typeface="돋움" pitchFamily="50" charset="-127"/>
                        <a:ea typeface="돋움" pitchFamily="50" charset="-127"/>
                      </a:endParaRPr>
                    </a:p>
                  </a:txBody>
                  <a:tcPr marL="61454" marR="61454" marT="16990" marB="1699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gridSpan="6">
                  <a:txBody>
                    <a:bodyPr/>
                    <a:lstStyle/>
                    <a:p>
                      <a:pPr marL="0" marR="0" algn="ctr">
                        <a:lnSpc>
                          <a:spcPts val="1100"/>
                        </a:lnSpc>
                        <a:spcBef>
                          <a:spcPts val="0"/>
                        </a:spcBef>
                        <a:spcAft>
                          <a:spcPts val="0"/>
                        </a:spcAft>
                      </a:pPr>
                      <a:r>
                        <a:rPr lang="en-US" sz="1200" dirty="0" smtClean="0">
                          <a:ln>
                            <a:solidFill>
                              <a:schemeClr val="tx1"/>
                            </a:solidFill>
                          </a:ln>
                          <a:solidFill>
                            <a:srgbClr val="000000"/>
                          </a:solidFill>
                          <a:latin typeface="돋움" pitchFamily="50" charset="-127"/>
                          <a:ea typeface="돋움" pitchFamily="50" charset="-127"/>
                        </a:rPr>
                        <a:t>2008</a:t>
                      </a:r>
                      <a:endParaRPr lang="en-US" sz="1200" dirty="0">
                        <a:ln>
                          <a:solidFill>
                            <a:schemeClr val="tx1"/>
                          </a:solidFill>
                        </a:ln>
                        <a:solidFill>
                          <a:srgbClr val="000000"/>
                        </a:solidFill>
                        <a:latin typeface="돋움" pitchFamily="50" charset="-127"/>
                        <a:ea typeface="돋움" pitchFamily="50" charset="-127"/>
                      </a:endParaRPr>
                    </a:p>
                  </a:txBody>
                  <a:tcPr marL="61454" marR="61454" marT="16990" marB="1699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c gridSpan="6">
                  <a:txBody>
                    <a:bodyPr/>
                    <a:lstStyle/>
                    <a:p>
                      <a:pPr marL="0" marR="0" indent="0" algn="ctr" defTabSz="914400" rtl="0" eaLnBrk="1" fontAlgn="auto" latinLnBrk="1" hangingPunct="1">
                        <a:lnSpc>
                          <a:spcPts val="1100"/>
                        </a:lnSpc>
                        <a:spcBef>
                          <a:spcPts val="0"/>
                        </a:spcBef>
                        <a:spcAft>
                          <a:spcPts val="0"/>
                        </a:spcAft>
                        <a:buClrTx/>
                        <a:buSzTx/>
                        <a:buFontTx/>
                        <a:buNone/>
                        <a:tabLst/>
                        <a:defRPr/>
                      </a:pPr>
                      <a:r>
                        <a:rPr lang="en-US" altLang="ko-KR" sz="1200" dirty="0" smtClean="0">
                          <a:ln>
                            <a:solidFill>
                              <a:schemeClr val="tx1"/>
                            </a:solidFill>
                          </a:ln>
                          <a:solidFill>
                            <a:srgbClr val="000000"/>
                          </a:solidFill>
                          <a:latin typeface="돋움" pitchFamily="50" charset="-127"/>
                          <a:ea typeface="돋움" pitchFamily="50" charset="-127"/>
                        </a:rPr>
                        <a:t>2011</a:t>
                      </a:r>
                    </a:p>
                  </a:txBody>
                  <a:tcPr marL="61454" marR="61454" marT="16990" marB="1699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r>
              <a:tr h="915273">
                <a:tc>
                  <a:txBody>
                    <a:bodyPr/>
                    <a:lstStyle/>
                    <a:p>
                      <a:pPr marL="0" marR="0" algn="ct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GDP </a:t>
                      </a:r>
                      <a:endParaRPr lang="en-US" sz="1100" dirty="0" smtClean="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ko-KR" altLang="en-US" sz="1100" dirty="0" err="1" smtClean="0">
                          <a:ln>
                            <a:solidFill>
                              <a:schemeClr val="tx1"/>
                            </a:solidFill>
                          </a:ln>
                          <a:solidFill>
                            <a:srgbClr val="000000"/>
                          </a:solidFill>
                          <a:latin typeface="돋움" pitchFamily="50" charset="-127"/>
                          <a:ea typeface="돋움" pitchFamily="50" charset="-127"/>
                        </a:rPr>
                        <a:t>디플레이터</a:t>
                      </a:r>
                      <a:endParaRPr lang="en-US" altLang="ko-KR" sz="1100" dirty="0" smtClean="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en-US" altLang="ko-KR" sz="1100" dirty="0" smtClean="0">
                          <a:ln>
                            <a:solidFill>
                              <a:schemeClr val="tx1"/>
                            </a:solidFill>
                          </a:ln>
                          <a:solidFill>
                            <a:srgbClr val="000000"/>
                          </a:solidFill>
                          <a:latin typeface="돋움" pitchFamily="50" charset="-127"/>
                          <a:ea typeface="돋움" pitchFamily="50" charset="-127"/>
                        </a:rPr>
                        <a:t>2008:93.6 </a:t>
                      </a:r>
                      <a:r>
                        <a:rPr lang="en-US" altLang="ko-KR" sz="1100" dirty="0">
                          <a:ln>
                            <a:solidFill>
                              <a:schemeClr val="tx1"/>
                            </a:solidFill>
                          </a:ln>
                          <a:solidFill>
                            <a:srgbClr val="000000"/>
                          </a:solidFill>
                          <a:latin typeface="돋움" pitchFamily="50" charset="-127"/>
                          <a:ea typeface="돋움" pitchFamily="50" charset="-127"/>
                        </a:rPr>
                        <a:t>2011:101.6</a:t>
                      </a:r>
                      <a:endParaRPr lang="ko-KR" altLang="en-US" sz="1100" dirty="0">
                        <a:ln>
                          <a:solidFill>
                            <a:schemeClr val="tx1"/>
                          </a:solidFill>
                        </a:ln>
                        <a:solidFill>
                          <a:srgbClr val="000000"/>
                        </a:solidFill>
                        <a:latin typeface="돋움" pitchFamily="50" charset="-127"/>
                        <a:ea typeface="돋움" pitchFamily="50" charset="-127"/>
                      </a:endParaRPr>
                    </a:p>
                  </a:txBody>
                  <a:tcPr marL="61454" marR="61454" marT="16990" marB="1699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000" dirty="0">
                          <a:ln>
                            <a:solidFill>
                              <a:schemeClr val="tx1"/>
                            </a:solidFill>
                          </a:ln>
                          <a:solidFill>
                            <a:srgbClr val="000000"/>
                          </a:solidFill>
                          <a:latin typeface="돋움" pitchFamily="50" charset="-127"/>
                          <a:ea typeface="돋움" pitchFamily="50" charset="-127"/>
                        </a:rPr>
                        <a:t>사업체수</a:t>
                      </a:r>
                    </a:p>
                  </a:txBody>
                  <a:tcPr marL="61454" marR="61454" marT="16990" marB="1699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000" dirty="0">
                          <a:ln>
                            <a:solidFill>
                              <a:schemeClr val="tx1"/>
                            </a:solidFill>
                          </a:ln>
                          <a:solidFill>
                            <a:srgbClr val="000000"/>
                          </a:solidFill>
                          <a:latin typeface="돋움" pitchFamily="50" charset="-127"/>
                          <a:ea typeface="돋움" pitchFamily="50" charset="-127"/>
                        </a:rPr>
                        <a:t>매출액</a:t>
                      </a:r>
                    </a:p>
                  </a:txBody>
                  <a:tcPr marL="61454" marR="61454" marT="16990" marB="1699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000" dirty="0">
                          <a:ln>
                            <a:solidFill>
                              <a:schemeClr val="tx1"/>
                            </a:solidFill>
                          </a:ln>
                          <a:solidFill>
                            <a:srgbClr val="000000"/>
                          </a:solidFill>
                          <a:latin typeface="돋움" pitchFamily="50" charset="-127"/>
                          <a:ea typeface="돋움" pitchFamily="50" charset="-127"/>
                        </a:rPr>
                        <a:t>영업이익</a:t>
                      </a:r>
                    </a:p>
                  </a:txBody>
                  <a:tcPr marL="61454" marR="61454" marT="16990" marB="1699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000" dirty="0">
                          <a:ln>
                            <a:solidFill>
                              <a:schemeClr val="tx1"/>
                            </a:solidFill>
                          </a:ln>
                          <a:solidFill>
                            <a:srgbClr val="000000"/>
                          </a:solidFill>
                          <a:latin typeface="돋움" pitchFamily="50" charset="-127"/>
                          <a:ea typeface="돋움" pitchFamily="50" charset="-127"/>
                        </a:rPr>
                        <a:t>고용</a:t>
                      </a:r>
                    </a:p>
                  </a:txBody>
                  <a:tcPr marL="61454" marR="61454" marT="16990" marB="1699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000" dirty="0">
                          <a:ln>
                            <a:solidFill>
                              <a:schemeClr val="tx1"/>
                            </a:solidFill>
                          </a:ln>
                          <a:solidFill>
                            <a:srgbClr val="000000"/>
                          </a:solidFill>
                          <a:latin typeface="돋움" pitchFamily="50" charset="-127"/>
                          <a:ea typeface="돋움" pitchFamily="50" charset="-127"/>
                        </a:rPr>
                        <a:t>지급액</a:t>
                      </a:r>
                    </a:p>
                  </a:txBody>
                  <a:tcPr marL="61454" marR="61454" marT="16990" marB="1699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000" dirty="0">
                          <a:ln>
                            <a:solidFill>
                              <a:schemeClr val="tx1"/>
                            </a:solidFill>
                          </a:ln>
                          <a:solidFill>
                            <a:srgbClr val="000000"/>
                          </a:solidFill>
                          <a:latin typeface="돋움" pitchFamily="50" charset="-127"/>
                          <a:ea typeface="돋움" pitchFamily="50" charset="-127"/>
                        </a:rPr>
                        <a:t>인당</a:t>
                      </a:r>
                    </a:p>
                    <a:p>
                      <a:pPr marL="0" marR="0" algn="ctr">
                        <a:lnSpc>
                          <a:spcPct val="100000"/>
                        </a:lnSpc>
                        <a:spcBef>
                          <a:spcPts val="0"/>
                        </a:spcBef>
                        <a:spcAft>
                          <a:spcPts val="0"/>
                        </a:spcAft>
                      </a:pPr>
                      <a:r>
                        <a:rPr lang="ko-KR" altLang="en-US" sz="1000" dirty="0">
                          <a:ln>
                            <a:solidFill>
                              <a:schemeClr val="tx1"/>
                            </a:solidFill>
                          </a:ln>
                          <a:solidFill>
                            <a:srgbClr val="000000"/>
                          </a:solidFill>
                          <a:latin typeface="돋움" pitchFamily="50" charset="-127"/>
                          <a:ea typeface="돋움" pitchFamily="50" charset="-127"/>
                        </a:rPr>
                        <a:t>지급액</a:t>
                      </a:r>
                    </a:p>
                  </a:txBody>
                  <a:tcPr marL="36000" marR="36000" marT="16990" marB="1699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000" dirty="0">
                          <a:ln>
                            <a:solidFill>
                              <a:schemeClr val="tx1"/>
                            </a:solidFill>
                          </a:ln>
                          <a:solidFill>
                            <a:srgbClr val="000000"/>
                          </a:solidFill>
                          <a:latin typeface="돋움" pitchFamily="50" charset="-127"/>
                          <a:ea typeface="돋움" pitchFamily="50" charset="-127"/>
                        </a:rPr>
                        <a:t>사업체수</a:t>
                      </a:r>
                    </a:p>
                  </a:txBody>
                  <a:tcPr marL="61454" marR="61454" marT="16990" marB="1699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000" dirty="0">
                          <a:ln>
                            <a:solidFill>
                              <a:schemeClr val="tx1"/>
                            </a:solidFill>
                          </a:ln>
                          <a:solidFill>
                            <a:srgbClr val="000000"/>
                          </a:solidFill>
                          <a:latin typeface="돋움" pitchFamily="50" charset="-127"/>
                          <a:ea typeface="돋움" pitchFamily="50" charset="-127"/>
                        </a:rPr>
                        <a:t>매출액</a:t>
                      </a:r>
                    </a:p>
                  </a:txBody>
                  <a:tcPr marL="61454" marR="61454" marT="16990" marB="1699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000" dirty="0">
                          <a:ln>
                            <a:solidFill>
                              <a:schemeClr val="tx1"/>
                            </a:solidFill>
                          </a:ln>
                          <a:solidFill>
                            <a:srgbClr val="000000"/>
                          </a:solidFill>
                          <a:latin typeface="돋움" pitchFamily="50" charset="-127"/>
                          <a:ea typeface="돋움" pitchFamily="50" charset="-127"/>
                        </a:rPr>
                        <a:t>영업이익</a:t>
                      </a:r>
                    </a:p>
                  </a:txBody>
                  <a:tcPr marL="61454" marR="61454" marT="16990" marB="1699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000" dirty="0">
                          <a:ln>
                            <a:solidFill>
                              <a:schemeClr val="tx1"/>
                            </a:solidFill>
                          </a:ln>
                          <a:solidFill>
                            <a:srgbClr val="000000"/>
                          </a:solidFill>
                          <a:latin typeface="돋움" pitchFamily="50" charset="-127"/>
                          <a:ea typeface="돋움" pitchFamily="50" charset="-127"/>
                        </a:rPr>
                        <a:t>고용</a:t>
                      </a:r>
                    </a:p>
                  </a:txBody>
                  <a:tcPr marL="61454" marR="61454" marT="16990" marB="1699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000" dirty="0">
                          <a:ln>
                            <a:solidFill>
                              <a:schemeClr val="tx1"/>
                            </a:solidFill>
                          </a:ln>
                          <a:solidFill>
                            <a:srgbClr val="000000"/>
                          </a:solidFill>
                          <a:latin typeface="돋움" pitchFamily="50" charset="-127"/>
                          <a:ea typeface="돋움" pitchFamily="50" charset="-127"/>
                        </a:rPr>
                        <a:t>지급액</a:t>
                      </a:r>
                    </a:p>
                  </a:txBody>
                  <a:tcPr marL="61454" marR="61454" marT="16990" marB="1699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000" dirty="0">
                          <a:ln>
                            <a:solidFill>
                              <a:schemeClr val="tx1"/>
                            </a:solidFill>
                          </a:ln>
                          <a:solidFill>
                            <a:srgbClr val="000000"/>
                          </a:solidFill>
                          <a:latin typeface="돋움" pitchFamily="50" charset="-127"/>
                          <a:ea typeface="돋움" pitchFamily="50" charset="-127"/>
                        </a:rPr>
                        <a:t>인당</a:t>
                      </a:r>
                    </a:p>
                    <a:p>
                      <a:pPr marL="0" marR="0" algn="ctr">
                        <a:lnSpc>
                          <a:spcPct val="100000"/>
                        </a:lnSpc>
                        <a:spcBef>
                          <a:spcPts val="0"/>
                        </a:spcBef>
                        <a:spcAft>
                          <a:spcPts val="0"/>
                        </a:spcAft>
                      </a:pPr>
                      <a:r>
                        <a:rPr lang="ko-KR" altLang="en-US" sz="1000" dirty="0">
                          <a:ln>
                            <a:solidFill>
                              <a:schemeClr val="tx1"/>
                            </a:solidFill>
                          </a:ln>
                          <a:solidFill>
                            <a:srgbClr val="000000"/>
                          </a:solidFill>
                          <a:latin typeface="돋움" pitchFamily="50" charset="-127"/>
                          <a:ea typeface="돋움" pitchFamily="50" charset="-127"/>
                        </a:rPr>
                        <a:t>지급액</a:t>
                      </a:r>
                    </a:p>
                  </a:txBody>
                  <a:tcPr marL="36000" marR="36000" marT="16990" marB="1699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587561">
                <a:tc>
                  <a:txBody>
                    <a:bodyPr/>
                    <a:lstStyle/>
                    <a:p>
                      <a:pPr marL="0" marR="0" algn="ctr">
                        <a:lnSpc>
                          <a:spcPct val="100000"/>
                        </a:lnSpc>
                        <a:spcBef>
                          <a:spcPts val="0"/>
                        </a:spcBef>
                        <a:spcAft>
                          <a:spcPts val="0"/>
                        </a:spcAft>
                      </a:pPr>
                      <a:r>
                        <a:rPr lang="ko-KR" altLang="en-US" sz="1100" dirty="0">
                          <a:ln>
                            <a:solidFill>
                              <a:schemeClr val="tx1"/>
                            </a:solidFill>
                          </a:ln>
                          <a:solidFill>
                            <a:srgbClr val="000000"/>
                          </a:solidFill>
                          <a:latin typeface="돋움" pitchFamily="50" charset="-127"/>
                          <a:ea typeface="돋움" pitchFamily="50" charset="-127"/>
                        </a:rPr>
                        <a:t>지속사업체</a:t>
                      </a:r>
                    </a:p>
                  </a:txBody>
                  <a:tcPr marL="61454" marR="61454" marT="16990" marB="1699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32,964</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792,775,131</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69,947,591</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1,578,228</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55,838,114</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35.38</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32,964</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1,144,721,039</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108,540,224</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1,761,578</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70,228,397</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39.87</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587561">
                <a:tc>
                  <a:txBody>
                    <a:bodyPr/>
                    <a:lstStyle/>
                    <a:p>
                      <a:pPr marL="0" marR="0" algn="ctr">
                        <a:lnSpc>
                          <a:spcPct val="100000"/>
                        </a:lnSpc>
                        <a:spcBef>
                          <a:spcPts val="0"/>
                        </a:spcBef>
                        <a:spcAft>
                          <a:spcPts val="0"/>
                        </a:spcAft>
                      </a:pPr>
                      <a:r>
                        <a:rPr lang="ko-KR" altLang="en-US" sz="1100" dirty="0">
                          <a:ln>
                            <a:solidFill>
                              <a:schemeClr val="tx1"/>
                            </a:solidFill>
                          </a:ln>
                          <a:solidFill>
                            <a:srgbClr val="000000"/>
                          </a:solidFill>
                          <a:latin typeface="돋움" pitchFamily="50" charset="-127"/>
                          <a:ea typeface="돋움" pitchFamily="50" charset="-127"/>
                        </a:rPr>
                        <a:t>철수사업체</a:t>
                      </a:r>
                    </a:p>
                  </a:txBody>
                  <a:tcPr marL="61454" marR="61454" marT="16990" marB="1699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25,236</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416,703,202</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48,099,603</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839,056</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25,836,348</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30.79</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gridSpan="6">
                  <a:txBody>
                    <a:bodyPr/>
                    <a:lstStyle/>
                    <a:p>
                      <a:pPr latinLnBrk="1">
                        <a:lnSpc>
                          <a:spcPct val="100000"/>
                        </a:lnSpc>
                      </a:pPr>
                      <a:endParaRPr lang="ko-KR" altLang="en-US" dirty="0"/>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r>
              <a:tr h="587561">
                <a:tc>
                  <a:txBody>
                    <a:bodyPr/>
                    <a:lstStyle/>
                    <a:p>
                      <a:pPr marL="0" marR="0" algn="ctr">
                        <a:lnSpc>
                          <a:spcPct val="100000"/>
                        </a:lnSpc>
                        <a:spcBef>
                          <a:spcPts val="0"/>
                        </a:spcBef>
                        <a:spcAft>
                          <a:spcPts val="0"/>
                        </a:spcAft>
                      </a:pPr>
                      <a:r>
                        <a:rPr lang="ko-KR" altLang="en-US" sz="1100" dirty="0">
                          <a:ln>
                            <a:solidFill>
                              <a:schemeClr val="tx1"/>
                            </a:solidFill>
                          </a:ln>
                          <a:solidFill>
                            <a:srgbClr val="000000"/>
                          </a:solidFill>
                          <a:latin typeface="돋움" pitchFamily="50" charset="-127"/>
                          <a:ea typeface="돋움" pitchFamily="50" charset="-127"/>
                        </a:rPr>
                        <a:t>진입사업체</a:t>
                      </a:r>
                    </a:p>
                  </a:txBody>
                  <a:tcPr marL="61454" marR="61454" marT="16990" marB="1699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gridSpan="6">
                  <a:txBody>
                    <a:bodyPr/>
                    <a:lstStyle/>
                    <a:p>
                      <a:pPr marL="0" marR="0" algn="r">
                        <a:lnSpc>
                          <a:spcPct val="100000"/>
                        </a:lnSpc>
                        <a:spcBef>
                          <a:spcPts val="0"/>
                        </a:spcBef>
                        <a:spcAft>
                          <a:spcPts val="0"/>
                        </a:spcAft>
                      </a:pPr>
                      <a:endParaRPr lang="ko-KR" altLang="en-US" sz="900" dirty="0">
                        <a:ln>
                          <a:solidFill>
                            <a:schemeClr val="tx1"/>
                          </a:solidFill>
                        </a:ln>
                        <a:solidFill>
                          <a:srgbClr val="000000"/>
                        </a:solidFill>
                        <a:latin typeface="돋움" pitchFamily="50" charset="-127"/>
                        <a:ea typeface="돋움" pitchFamily="50" charset="-127"/>
                      </a:endParaRP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25,419</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296,745,516</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23,083,206</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766,676</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19,799,333</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25.82</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587561">
                <a:tc>
                  <a:txBody>
                    <a:bodyPr/>
                    <a:lstStyle/>
                    <a:p>
                      <a:pPr marL="0" marR="0" algn="ctr">
                        <a:lnSpc>
                          <a:spcPct val="100000"/>
                        </a:lnSpc>
                        <a:spcBef>
                          <a:spcPts val="0"/>
                        </a:spcBef>
                        <a:spcAft>
                          <a:spcPts val="0"/>
                        </a:spcAft>
                      </a:pPr>
                      <a:r>
                        <a:rPr lang="ko-KR" altLang="en-US" sz="1100" dirty="0">
                          <a:ln>
                            <a:solidFill>
                              <a:schemeClr val="tx1"/>
                            </a:solidFill>
                          </a:ln>
                          <a:solidFill>
                            <a:srgbClr val="000000"/>
                          </a:solidFill>
                          <a:latin typeface="돋움" pitchFamily="50" charset="-127"/>
                          <a:ea typeface="돋움" pitchFamily="50" charset="-127"/>
                        </a:rPr>
                        <a:t>총계</a:t>
                      </a:r>
                    </a:p>
                  </a:txBody>
                  <a:tcPr marL="61454" marR="61454" marT="16990" marB="16990"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58,200</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1,209,478,332</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118,047,195</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a:ln>
                            <a:solidFill>
                              <a:schemeClr val="tx1"/>
                            </a:solidFill>
                          </a:ln>
                          <a:solidFill>
                            <a:srgbClr val="000000"/>
                          </a:solidFill>
                          <a:latin typeface="돋움" pitchFamily="50" charset="-127"/>
                          <a:ea typeface="돋움" pitchFamily="50" charset="-127"/>
                        </a:rPr>
                        <a:t>2,417,284</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a:ln>
                            <a:solidFill>
                              <a:schemeClr val="tx1"/>
                            </a:solidFill>
                          </a:ln>
                          <a:solidFill>
                            <a:srgbClr val="000000"/>
                          </a:solidFill>
                          <a:latin typeface="돋움" pitchFamily="50" charset="-127"/>
                          <a:ea typeface="돋움" pitchFamily="50" charset="-127"/>
                        </a:rPr>
                        <a:t>81,674,492</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33.79</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58,383</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1,441,466,555</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131,623,430</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2,528,254</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90,027,730</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900" dirty="0">
                          <a:ln>
                            <a:solidFill>
                              <a:schemeClr val="tx1"/>
                            </a:solidFill>
                          </a:ln>
                          <a:solidFill>
                            <a:srgbClr val="000000"/>
                          </a:solidFill>
                          <a:latin typeface="돋움" pitchFamily="50" charset="-127"/>
                          <a:ea typeface="돋움" pitchFamily="50" charset="-127"/>
                        </a:rPr>
                        <a:t>35.61</a:t>
                      </a:r>
                    </a:p>
                  </a:txBody>
                  <a:tcPr marL="18000" marR="18000" marT="46800" marB="46800" anchor="ctr" anchorCtr="1">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13822350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직사각형 16"/>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dirty="0">
                <a:solidFill>
                  <a:schemeClr val="tx1"/>
                </a:solidFill>
                <a:latin typeface="휴먼모음T" panose="02030504000101010101" pitchFamily="18" charset="-127"/>
                <a:ea typeface="휴먼모음T" panose="02030504000101010101" pitchFamily="18" charset="-127"/>
              </a:rPr>
              <a:t>비효율적 기업의 시장철수는 시장실패가 아님</a:t>
            </a:r>
            <a:r>
              <a:rPr lang="en-US" altLang="ko-KR" sz="1600" dirty="0">
                <a:solidFill>
                  <a:schemeClr val="tx1"/>
                </a:solidFill>
                <a:latin typeface="휴먼모음T" panose="02030504000101010101" pitchFamily="18" charset="-127"/>
                <a:ea typeface="휴먼모음T" panose="02030504000101010101" pitchFamily="18" charset="-127"/>
              </a:rPr>
              <a:t>: </a:t>
            </a:r>
            <a:r>
              <a:rPr lang="ko-KR" altLang="en-US" sz="1600" dirty="0">
                <a:solidFill>
                  <a:schemeClr val="tx1"/>
                </a:solidFill>
                <a:latin typeface="휴먼모음T" panose="02030504000101010101" pitchFamily="18" charset="-127"/>
                <a:ea typeface="휴먼모음T" panose="02030504000101010101" pitchFamily="18" charset="-127"/>
              </a:rPr>
              <a:t>사업체의 철수를 우려할 필요는 </a:t>
            </a:r>
            <a:r>
              <a:rPr lang="ko-KR" altLang="en-US" sz="1600" dirty="0" smtClean="0">
                <a:solidFill>
                  <a:schemeClr val="tx1"/>
                </a:solidFill>
                <a:latin typeface="휴먼모음T" panose="02030504000101010101" pitchFamily="18" charset="-127"/>
                <a:ea typeface="휴먼모음T" panose="02030504000101010101" pitchFamily="18" charset="-127"/>
              </a:rPr>
              <a:t>없음</a:t>
            </a:r>
            <a:r>
              <a:rPr lang="en-US" altLang="ko-KR" sz="1600" dirty="0" smtClean="0">
                <a:solidFill>
                  <a:schemeClr val="tx1"/>
                </a:solidFill>
                <a:latin typeface="휴먼모음T" panose="02030504000101010101" pitchFamily="18" charset="-127"/>
                <a:ea typeface="휴먼모음T" panose="02030504000101010101" pitchFamily="18" charset="-127"/>
              </a:rPr>
              <a:t>.</a:t>
            </a:r>
            <a:r>
              <a:rPr lang="ko-KR" altLang="en-US" sz="1600" dirty="0" smtClean="0">
                <a:solidFill>
                  <a:schemeClr val="tx1"/>
                </a:solidFill>
                <a:latin typeface="휴먼모음T" panose="02030504000101010101" pitchFamily="18" charset="-127"/>
                <a:ea typeface="휴먼모음T" panose="02030504000101010101" pitchFamily="18" charset="-127"/>
              </a:rPr>
              <a:t> </a:t>
            </a:r>
            <a:endParaRPr lang="ko-KR" altLang="en-US" sz="1600" dirty="0">
              <a:solidFill>
                <a:schemeClr val="tx1"/>
              </a:solidFill>
              <a:latin typeface="휴먼모음T" panose="02030504000101010101" pitchFamily="18" charset="-127"/>
              <a:ea typeface="휴먼모음T" panose="02030504000101010101" pitchFamily="18" charset="-127"/>
            </a:endParaRPr>
          </a:p>
        </p:txBody>
      </p:sp>
      <p:sp>
        <p:nvSpPr>
          <p:cNvPr id="9" name="직사각형 8"/>
          <p:cNvSpPr/>
          <p:nvPr/>
        </p:nvSpPr>
        <p:spPr>
          <a:xfrm>
            <a:off x="252536" y="4149080"/>
            <a:ext cx="9144000" cy="246221"/>
          </a:xfrm>
          <a:prstGeom prst="rect">
            <a:avLst/>
          </a:prstGeom>
        </p:spPr>
        <p:txBody>
          <a:bodyPr wrap="square">
            <a:spAutoFit/>
          </a:bodyPr>
          <a:lstStyle/>
          <a:p>
            <a:r>
              <a:rPr lang="ko-KR" altLang="en-US" sz="1000" dirty="0" smtClean="0">
                <a:solidFill>
                  <a:srgbClr val="000000"/>
                </a:solidFill>
              </a:rPr>
              <a:t>장우</a:t>
            </a:r>
            <a:r>
              <a:rPr lang="ko-KR" altLang="en-US" sz="1000" dirty="0">
                <a:solidFill>
                  <a:srgbClr val="000000"/>
                </a:solidFill>
              </a:rPr>
              <a:t>현</a:t>
            </a:r>
            <a:r>
              <a:rPr lang="en-US" altLang="ko-KR" sz="1000" dirty="0" smtClean="0">
                <a:solidFill>
                  <a:srgbClr val="000000"/>
                </a:solidFill>
              </a:rPr>
              <a:t>(2014), constructed from Mining and Manufacturing Survey Data (establishments employing 10 or more employees). 1 Million KRW </a:t>
            </a:r>
            <a:endParaRPr lang="en-US" altLang="ko-KR" sz="1000" dirty="0">
              <a:solidFill>
                <a:srgbClr val="000000"/>
              </a:solidFill>
            </a:endParaRPr>
          </a:p>
        </p:txBody>
      </p:sp>
      <p:sp>
        <p:nvSpPr>
          <p:cNvPr id="10" name="Content Placeholder 2"/>
          <p:cNvSpPr>
            <a:spLocks noGrp="1"/>
          </p:cNvSpPr>
          <p:nvPr>
            <p:ph idx="1"/>
          </p:nvPr>
        </p:nvSpPr>
        <p:spPr>
          <a:xfrm>
            <a:off x="467544" y="4581128"/>
            <a:ext cx="8208912" cy="1501627"/>
          </a:xfrm>
        </p:spPr>
        <p:txBody>
          <a:bodyPr>
            <a:normAutofit/>
          </a:bodyPr>
          <a:lstStyle/>
          <a:p>
            <a:pPr>
              <a:buFont typeface="Wingdings" pitchFamily="2" charset="2"/>
              <a:buChar char="§"/>
            </a:pPr>
            <a:r>
              <a:rPr lang="ko-KR" altLang="en-US" sz="1900" kern="1200" dirty="0">
                <a:latin typeface="+mn-ea"/>
              </a:rPr>
              <a:t>철수한 사업체에서 </a:t>
            </a:r>
            <a:r>
              <a:rPr lang="ko-KR" altLang="en-US" sz="1900" kern="1200" dirty="0" smtClean="0">
                <a:latin typeface="+mn-ea"/>
              </a:rPr>
              <a:t>감소한 매출액과 </a:t>
            </a:r>
            <a:r>
              <a:rPr lang="ko-KR" altLang="en-US" sz="1900" kern="1200" dirty="0">
                <a:latin typeface="+mn-ea"/>
              </a:rPr>
              <a:t>영업이익</a:t>
            </a:r>
            <a:r>
              <a:rPr lang="en-US" altLang="ko-KR" sz="1900" kern="1200" dirty="0">
                <a:latin typeface="+mn-ea"/>
              </a:rPr>
              <a:t>, </a:t>
            </a:r>
            <a:r>
              <a:rPr lang="ko-KR" altLang="en-US" sz="1900" kern="1200" dirty="0">
                <a:latin typeface="+mn-ea"/>
              </a:rPr>
              <a:t>인당지급액 중 많은 부분이 지속 사업체의 업무성과 </a:t>
            </a:r>
            <a:r>
              <a:rPr lang="ko-KR" altLang="en-US" sz="1900" kern="1200" dirty="0" err="1">
                <a:latin typeface="+mn-ea"/>
              </a:rPr>
              <a:t>증분으로</a:t>
            </a:r>
            <a:r>
              <a:rPr lang="ko-KR" altLang="en-US" sz="1900" kern="1200" dirty="0">
                <a:latin typeface="+mn-ea"/>
              </a:rPr>
              <a:t> 대체되고 </a:t>
            </a:r>
            <a:r>
              <a:rPr lang="ko-KR" altLang="en-US" sz="1900" kern="1200" dirty="0" smtClean="0">
                <a:latin typeface="+mn-ea"/>
              </a:rPr>
              <a:t>있음</a:t>
            </a:r>
            <a:r>
              <a:rPr lang="en-US" altLang="ko-KR" sz="1900" kern="1200" dirty="0" smtClean="0">
                <a:latin typeface="+mn-ea"/>
              </a:rPr>
              <a:t>.</a:t>
            </a:r>
            <a:endParaRPr lang="ko-KR" altLang="en-US" sz="1900" kern="1200" dirty="0">
              <a:latin typeface="+mn-ea"/>
            </a:endParaRPr>
          </a:p>
          <a:p>
            <a:pPr>
              <a:buFont typeface="Wingdings" pitchFamily="2" charset="2"/>
              <a:buChar char="§"/>
            </a:pPr>
            <a:r>
              <a:rPr lang="ko-KR" altLang="en-US" sz="1900" kern="1200" dirty="0">
                <a:latin typeface="+mn-ea"/>
              </a:rPr>
              <a:t>다만 고용의 경우는 신규진입사업체의 역할이 특별히 더 중요하다는 사실을 확인할 수 </a:t>
            </a:r>
            <a:r>
              <a:rPr lang="ko-KR" altLang="en-US" sz="1900" kern="1200" dirty="0" smtClean="0">
                <a:latin typeface="+mn-ea"/>
              </a:rPr>
              <a:t>있음</a:t>
            </a:r>
            <a:r>
              <a:rPr lang="en-US" altLang="ko-KR" sz="1900" kern="1200" dirty="0" smtClean="0">
                <a:latin typeface="+mn-ea"/>
              </a:rPr>
              <a:t>.</a:t>
            </a:r>
            <a:endParaRPr lang="ko-KR" altLang="en-US" sz="1900" kern="1200" dirty="0">
              <a:latin typeface="+mn-ea"/>
            </a:endParaRPr>
          </a:p>
          <a:p>
            <a:pPr>
              <a:buFont typeface="Wingdings" pitchFamily="2" charset="2"/>
              <a:buChar char="§"/>
            </a:pPr>
            <a:endParaRPr lang="en-US" altLang="ko-KR" sz="2400" kern="1200" dirty="0">
              <a:ea typeface="나눔고딕OTF" pitchFamily="34" charset="-127"/>
            </a:endParaRPr>
          </a:p>
        </p:txBody>
      </p:sp>
      <p:sp>
        <p:nvSpPr>
          <p:cNvPr id="3" name="제목 2"/>
          <p:cNvSpPr>
            <a:spLocks noGrp="1"/>
          </p:cNvSpPr>
          <p:nvPr>
            <p:ph type="title"/>
          </p:nvPr>
        </p:nvSpPr>
        <p:spPr/>
        <p:txBody>
          <a:bodyPr>
            <a:normAutofit fontScale="90000"/>
          </a:bodyPr>
          <a:lstStyle/>
          <a:p>
            <a:r>
              <a:rPr lang="en-US" altLang="ko-KR" dirty="0"/>
              <a:t>&lt;</a:t>
            </a:r>
            <a:r>
              <a:rPr lang="ko-KR" altLang="en-US" dirty="0"/>
              <a:t>참고</a:t>
            </a:r>
            <a:r>
              <a:rPr lang="en-US" altLang="ko-KR" dirty="0"/>
              <a:t>&gt; 2008~2011 </a:t>
            </a:r>
            <a:r>
              <a:rPr lang="ko-KR" altLang="en-US" dirty="0"/>
              <a:t>광업제조업 생태계의 동태적 변화</a:t>
            </a:r>
          </a:p>
        </p:txBody>
      </p:sp>
      <p:graphicFrame>
        <p:nvGraphicFramePr>
          <p:cNvPr id="11" name="표 10"/>
          <p:cNvGraphicFramePr>
            <a:graphicFrameLocks noGrp="1"/>
          </p:cNvGraphicFramePr>
          <p:nvPr>
            <p:extLst>
              <p:ext uri="{D42A27DB-BD31-4B8C-83A1-F6EECF244321}">
                <p14:modId xmlns:p14="http://schemas.microsoft.com/office/powerpoint/2010/main" val="2399193415"/>
              </p:ext>
            </p:extLst>
          </p:nvPr>
        </p:nvGraphicFramePr>
        <p:xfrm>
          <a:off x="251520" y="2340000"/>
          <a:ext cx="8640960" cy="1800200"/>
        </p:xfrm>
        <a:graphic>
          <a:graphicData uri="http://schemas.openxmlformats.org/drawingml/2006/table">
            <a:tbl>
              <a:tblPr/>
              <a:tblGrid>
                <a:gridCol w="1205059"/>
                <a:gridCol w="1165105"/>
                <a:gridCol w="1406015"/>
                <a:gridCol w="1482182"/>
                <a:gridCol w="1174966"/>
                <a:gridCol w="1319308"/>
                <a:gridCol w="888325"/>
              </a:tblGrid>
              <a:tr h="264538">
                <a:tc gridSpan="7">
                  <a:txBody>
                    <a:bodyPr/>
                    <a:lstStyle/>
                    <a:p>
                      <a:pPr marL="0" marR="0" algn="ctr">
                        <a:lnSpc>
                          <a:spcPct val="100000"/>
                        </a:lnSpc>
                        <a:spcBef>
                          <a:spcPts val="0"/>
                        </a:spcBef>
                        <a:spcAft>
                          <a:spcPts val="0"/>
                        </a:spcAft>
                      </a:pPr>
                      <a:r>
                        <a:rPr lang="en-US" sz="1100" dirty="0" smtClean="0">
                          <a:ln>
                            <a:solidFill>
                              <a:schemeClr val="tx1"/>
                            </a:solidFill>
                          </a:ln>
                          <a:solidFill>
                            <a:srgbClr val="000000"/>
                          </a:solidFill>
                          <a:latin typeface="돋움" pitchFamily="50" charset="-127"/>
                          <a:ea typeface="돋움" pitchFamily="50" charset="-127"/>
                        </a:rPr>
                        <a:t>2011-2008,</a:t>
                      </a:r>
                      <a:r>
                        <a:rPr lang="en-US" sz="1100" baseline="0" dirty="0" smtClean="0">
                          <a:ln>
                            <a:solidFill>
                              <a:schemeClr val="tx1"/>
                            </a:solidFill>
                          </a:ln>
                          <a:solidFill>
                            <a:srgbClr val="000000"/>
                          </a:solidFill>
                          <a:latin typeface="돋움" pitchFamily="50" charset="-127"/>
                          <a:ea typeface="돋움" pitchFamily="50" charset="-127"/>
                        </a:rPr>
                        <a:t> </a:t>
                      </a:r>
                      <a:r>
                        <a:rPr lang="ko-KR" altLang="en-US" sz="1100" baseline="0" dirty="0" err="1" smtClean="0">
                          <a:ln>
                            <a:solidFill>
                              <a:schemeClr val="tx1"/>
                            </a:solidFill>
                          </a:ln>
                          <a:solidFill>
                            <a:srgbClr val="000000"/>
                          </a:solidFill>
                          <a:latin typeface="돋움" pitchFamily="50" charset="-127"/>
                          <a:ea typeface="돋움" pitchFamily="50" charset="-127"/>
                        </a:rPr>
                        <a:t>변동분</a:t>
                      </a:r>
                      <a:endParaRPr lang="en-US" sz="1100" dirty="0">
                        <a:ln>
                          <a:solidFill>
                            <a:schemeClr val="tx1"/>
                          </a:solidFill>
                        </a:ln>
                        <a:solidFill>
                          <a:srgbClr val="000000"/>
                        </a:solidFill>
                        <a:latin typeface="돋움" pitchFamily="50" charset="-127"/>
                        <a:ea typeface="돋움" pitchFamily="50" charset="-127"/>
                      </a:endParaRP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c hMerge="1">
                  <a:txBody>
                    <a:bodyPr/>
                    <a:lstStyle/>
                    <a:p>
                      <a:pPr latinLnBrk="1"/>
                      <a:endParaRPr lang="ko-KR" altLang="en-US"/>
                    </a:p>
                  </a:txBody>
                  <a:tcPr/>
                </a:tc>
              </a:tr>
              <a:tr h="477510">
                <a:tc>
                  <a:txBody>
                    <a:bodyPr/>
                    <a:lstStyle/>
                    <a:p>
                      <a:pPr marL="0" marR="0" algn="ctr">
                        <a:lnSpc>
                          <a:spcPct val="100000"/>
                        </a:lnSpc>
                        <a:spcBef>
                          <a:spcPts val="0"/>
                        </a:spcBef>
                        <a:spcAft>
                          <a:spcPts val="0"/>
                        </a:spcAft>
                      </a:pPr>
                      <a:endParaRPr lang="ko-KR" altLang="en-US" sz="1100" dirty="0">
                        <a:ln>
                          <a:solidFill>
                            <a:schemeClr val="tx1"/>
                          </a:solidFill>
                        </a:ln>
                        <a:solidFill>
                          <a:srgbClr val="000000"/>
                        </a:solidFill>
                        <a:latin typeface="돋움" pitchFamily="50" charset="-127"/>
                        <a:ea typeface="돋움" pitchFamily="50" charset="-127"/>
                      </a:endParaRP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a:ln>
                            <a:solidFill>
                              <a:schemeClr val="tx1"/>
                            </a:solidFill>
                          </a:ln>
                          <a:solidFill>
                            <a:srgbClr val="000000"/>
                          </a:solidFill>
                          <a:latin typeface="돋움" pitchFamily="50" charset="-127"/>
                          <a:ea typeface="돋움" pitchFamily="50" charset="-127"/>
                        </a:rPr>
                        <a:t>사업체수 </a:t>
                      </a:r>
                      <a:r>
                        <a:rPr lang="ko-KR" altLang="en-US" sz="1100" dirty="0" err="1">
                          <a:ln>
                            <a:solidFill>
                              <a:schemeClr val="tx1"/>
                            </a:solidFill>
                          </a:ln>
                          <a:solidFill>
                            <a:srgbClr val="000000"/>
                          </a:solidFill>
                          <a:latin typeface="돋움" pitchFamily="50" charset="-127"/>
                          <a:ea typeface="돋움" pitchFamily="50" charset="-127"/>
                        </a:rPr>
                        <a:t>증분</a:t>
                      </a:r>
                      <a:endParaRPr lang="ko-KR" altLang="en-US" sz="1100" dirty="0">
                        <a:ln>
                          <a:solidFill>
                            <a:schemeClr val="tx1"/>
                          </a:solidFill>
                        </a:ln>
                        <a:solidFill>
                          <a:srgbClr val="000000"/>
                        </a:solidFill>
                        <a:latin typeface="돋움" pitchFamily="50" charset="-127"/>
                        <a:ea typeface="돋움" pitchFamily="50" charset="-127"/>
                      </a:endParaRP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chemeClr val="tx1"/>
                            </a:solidFill>
                          </a:ln>
                          <a:solidFill>
                            <a:srgbClr val="000000"/>
                          </a:solidFill>
                          <a:latin typeface="돋움" pitchFamily="50" charset="-127"/>
                          <a:ea typeface="돋움" pitchFamily="50" charset="-127"/>
                        </a:rPr>
                        <a:t>매출액증분</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err="1">
                          <a:ln>
                            <a:solidFill>
                              <a:schemeClr val="tx1"/>
                            </a:solidFill>
                          </a:ln>
                          <a:solidFill>
                            <a:srgbClr val="000000"/>
                          </a:solidFill>
                          <a:latin typeface="돋움" pitchFamily="50" charset="-127"/>
                          <a:ea typeface="돋움" pitchFamily="50" charset="-127"/>
                        </a:rPr>
                        <a:t>영업이익증분</a:t>
                      </a:r>
                      <a:endParaRPr lang="ko-KR" altLang="en-US" sz="1100" dirty="0">
                        <a:ln>
                          <a:solidFill>
                            <a:schemeClr val="tx1"/>
                          </a:solidFill>
                        </a:ln>
                        <a:solidFill>
                          <a:srgbClr val="000000"/>
                        </a:solidFill>
                        <a:latin typeface="돋움" pitchFamily="50" charset="-127"/>
                        <a:ea typeface="돋움" pitchFamily="50" charset="-127"/>
                      </a:endParaRP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err="1">
                          <a:ln>
                            <a:solidFill>
                              <a:schemeClr val="tx1"/>
                            </a:solidFill>
                          </a:ln>
                          <a:solidFill>
                            <a:srgbClr val="000000"/>
                          </a:solidFill>
                          <a:latin typeface="돋움" pitchFamily="50" charset="-127"/>
                          <a:ea typeface="돋움" pitchFamily="50" charset="-127"/>
                        </a:rPr>
                        <a:t>고용증분</a:t>
                      </a:r>
                      <a:endParaRPr lang="ko-KR" altLang="en-US" sz="1100" dirty="0">
                        <a:ln>
                          <a:solidFill>
                            <a:schemeClr val="tx1"/>
                          </a:solidFill>
                        </a:ln>
                        <a:solidFill>
                          <a:srgbClr val="000000"/>
                        </a:solidFill>
                        <a:latin typeface="돋움" pitchFamily="50" charset="-127"/>
                        <a:ea typeface="돋움" pitchFamily="50" charset="-127"/>
                      </a:endParaRP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chemeClr val="tx1"/>
                            </a:solidFill>
                          </a:ln>
                          <a:solidFill>
                            <a:srgbClr val="000000"/>
                          </a:solidFill>
                          <a:latin typeface="돋움" pitchFamily="50" charset="-127"/>
                          <a:ea typeface="돋움" pitchFamily="50" charset="-127"/>
                        </a:rPr>
                        <a:t>지급액증분</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smtClean="0">
                          <a:ln>
                            <a:solidFill>
                              <a:schemeClr val="tx1"/>
                            </a:solidFill>
                          </a:ln>
                          <a:solidFill>
                            <a:srgbClr val="000000"/>
                          </a:solidFill>
                          <a:latin typeface="돋움" pitchFamily="50" charset="-127"/>
                          <a:ea typeface="돋움" pitchFamily="50" charset="-127"/>
                        </a:rPr>
                        <a:t>인당지급액</a:t>
                      </a:r>
                      <a:endParaRPr lang="en-US" altLang="ko-KR" sz="1100" dirty="0" smtClean="0">
                        <a:ln>
                          <a:solidFill>
                            <a:schemeClr val="tx1"/>
                          </a:solidFill>
                        </a:ln>
                        <a:solidFill>
                          <a:srgbClr val="000000"/>
                        </a:solidFill>
                        <a:latin typeface="돋움" pitchFamily="50" charset="-127"/>
                        <a:ea typeface="돋움" pitchFamily="50" charset="-127"/>
                      </a:endParaRPr>
                    </a:p>
                    <a:p>
                      <a:pPr marL="0" marR="0" algn="ctr">
                        <a:lnSpc>
                          <a:spcPct val="100000"/>
                        </a:lnSpc>
                        <a:spcBef>
                          <a:spcPts val="0"/>
                        </a:spcBef>
                        <a:spcAft>
                          <a:spcPts val="0"/>
                        </a:spcAft>
                      </a:pPr>
                      <a:r>
                        <a:rPr lang="ko-KR" altLang="en-US" sz="1100" dirty="0" err="1" smtClean="0">
                          <a:ln>
                            <a:solidFill>
                              <a:schemeClr val="tx1"/>
                            </a:solidFill>
                          </a:ln>
                          <a:solidFill>
                            <a:srgbClr val="000000"/>
                          </a:solidFill>
                          <a:latin typeface="돋움" pitchFamily="50" charset="-127"/>
                          <a:ea typeface="돋움" pitchFamily="50" charset="-127"/>
                        </a:rPr>
                        <a:t>증분</a:t>
                      </a:r>
                      <a:endParaRPr lang="ko-KR" altLang="en-US" sz="1100" dirty="0">
                        <a:ln>
                          <a:solidFill>
                            <a:schemeClr val="tx1"/>
                          </a:solidFill>
                        </a:ln>
                        <a:solidFill>
                          <a:srgbClr val="000000"/>
                        </a:solidFill>
                        <a:latin typeface="돋움" pitchFamily="50" charset="-127"/>
                        <a:ea typeface="돋움" pitchFamily="50" charset="-127"/>
                      </a:endParaRP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264538">
                <a:tc>
                  <a:txBody>
                    <a:bodyPr/>
                    <a:lstStyle/>
                    <a:p>
                      <a:pPr marL="0" marR="0" algn="ctr">
                        <a:lnSpc>
                          <a:spcPct val="100000"/>
                        </a:lnSpc>
                        <a:spcBef>
                          <a:spcPts val="0"/>
                        </a:spcBef>
                        <a:spcAft>
                          <a:spcPts val="0"/>
                        </a:spcAft>
                      </a:pPr>
                      <a:r>
                        <a:rPr lang="ko-KR" altLang="en-US" sz="1100" dirty="0">
                          <a:ln>
                            <a:solidFill>
                              <a:schemeClr val="tx1"/>
                            </a:solidFill>
                          </a:ln>
                          <a:solidFill>
                            <a:srgbClr val="000000"/>
                          </a:solidFill>
                          <a:latin typeface="돋움" pitchFamily="50" charset="-127"/>
                          <a:ea typeface="돋움" pitchFamily="50" charset="-127"/>
                        </a:rPr>
                        <a:t>지속사업체</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0</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351,945,908</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a:ln>
                            <a:solidFill>
                              <a:schemeClr val="tx1"/>
                            </a:solidFill>
                          </a:ln>
                          <a:solidFill>
                            <a:srgbClr val="000000"/>
                          </a:solidFill>
                          <a:latin typeface="돋움" pitchFamily="50" charset="-127"/>
                          <a:ea typeface="돋움" pitchFamily="50" charset="-127"/>
                        </a:rPr>
                        <a:t>38,592,663</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183,350</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a:ln>
                            <a:solidFill>
                              <a:schemeClr val="tx1"/>
                            </a:solidFill>
                          </a:ln>
                          <a:solidFill>
                            <a:srgbClr val="000000"/>
                          </a:solidFill>
                          <a:latin typeface="돋움" pitchFamily="50" charset="-127"/>
                          <a:ea typeface="돋움" pitchFamily="50" charset="-127"/>
                        </a:rPr>
                        <a:t>14,390,253</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a:ln>
                            <a:solidFill>
                              <a:schemeClr val="tx1"/>
                            </a:solidFill>
                          </a:ln>
                          <a:solidFill>
                            <a:srgbClr val="000000"/>
                          </a:solidFill>
                          <a:latin typeface="돋움" pitchFamily="50" charset="-127"/>
                          <a:ea typeface="돋움" pitchFamily="50" charset="-127"/>
                        </a:rPr>
                        <a:t>4.49</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264538">
                <a:tc>
                  <a:txBody>
                    <a:bodyPr/>
                    <a:lstStyle/>
                    <a:p>
                      <a:pPr marL="0" marR="0" algn="ctr">
                        <a:lnSpc>
                          <a:spcPct val="100000"/>
                        </a:lnSpc>
                        <a:spcBef>
                          <a:spcPts val="0"/>
                        </a:spcBef>
                        <a:spcAft>
                          <a:spcPts val="0"/>
                        </a:spcAft>
                      </a:pPr>
                      <a:r>
                        <a:rPr lang="ko-KR" altLang="en-US" sz="1100" dirty="0">
                          <a:ln>
                            <a:solidFill>
                              <a:schemeClr val="tx1"/>
                            </a:solidFill>
                          </a:ln>
                          <a:solidFill>
                            <a:srgbClr val="000000"/>
                          </a:solidFill>
                          <a:latin typeface="돋움" pitchFamily="50" charset="-127"/>
                          <a:ea typeface="돋움" pitchFamily="50" charset="-127"/>
                        </a:rPr>
                        <a:t>철수사업체</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-25,236</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-416,703,202</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-48,099,603</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-839,056</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-25,836,348</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a:ln>
                            <a:solidFill>
                              <a:schemeClr val="tx1"/>
                            </a:solidFill>
                          </a:ln>
                          <a:solidFill>
                            <a:srgbClr val="000000"/>
                          </a:solidFill>
                          <a:latin typeface="돋움" pitchFamily="50" charset="-127"/>
                          <a:ea typeface="돋움" pitchFamily="50" charset="-127"/>
                        </a:rPr>
                        <a:t>-30.79</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264538">
                <a:tc>
                  <a:txBody>
                    <a:bodyPr/>
                    <a:lstStyle/>
                    <a:p>
                      <a:pPr marL="0" marR="0" algn="ctr">
                        <a:lnSpc>
                          <a:spcPct val="100000"/>
                        </a:lnSpc>
                        <a:spcBef>
                          <a:spcPts val="0"/>
                        </a:spcBef>
                        <a:spcAft>
                          <a:spcPts val="0"/>
                        </a:spcAft>
                      </a:pPr>
                      <a:r>
                        <a:rPr lang="ko-KR" altLang="en-US" sz="1100" dirty="0">
                          <a:ln>
                            <a:solidFill>
                              <a:schemeClr val="tx1"/>
                            </a:solidFill>
                          </a:ln>
                          <a:solidFill>
                            <a:srgbClr val="000000"/>
                          </a:solidFill>
                          <a:latin typeface="돋움" pitchFamily="50" charset="-127"/>
                          <a:ea typeface="돋움" pitchFamily="50" charset="-127"/>
                        </a:rPr>
                        <a:t>진입사업체</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25,419</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296,745,516</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23,083,206</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766,676</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19,799,333</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25.82</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264538">
                <a:tc>
                  <a:txBody>
                    <a:bodyPr/>
                    <a:lstStyle/>
                    <a:p>
                      <a:pPr marL="0" marR="0" algn="ctr">
                        <a:lnSpc>
                          <a:spcPct val="100000"/>
                        </a:lnSpc>
                        <a:spcBef>
                          <a:spcPts val="0"/>
                        </a:spcBef>
                        <a:spcAft>
                          <a:spcPts val="0"/>
                        </a:spcAft>
                      </a:pPr>
                      <a:r>
                        <a:rPr lang="ko-KR" altLang="en-US" sz="1100" dirty="0">
                          <a:ln>
                            <a:solidFill>
                              <a:schemeClr val="tx1"/>
                            </a:solidFill>
                          </a:ln>
                          <a:solidFill>
                            <a:srgbClr val="000000"/>
                          </a:solidFill>
                          <a:latin typeface="돋움" pitchFamily="50" charset="-127"/>
                          <a:ea typeface="돋움" pitchFamily="50" charset="-127"/>
                        </a:rPr>
                        <a:t>총계</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183</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231,988,223</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13,576,235</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110,970</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8,353,238</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r">
                        <a:lnSpc>
                          <a:spcPct val="100000"/>
                        </a:lnSpc>
                        <a:spcBef>
                          <a:spcPts val="0"/>
                        </a:spcBef>
                        <a:spcAft>
                          <a:spcPts val="0"/>
                        </a:spcAft>
                      </a:pPr>
                      <a:r>
                        <a:rPr lang="en-US" sz="1100" dirty="0">
                          <a:ln>
                            <a:solidFill>
                              <a:schemeClr val="tx1"/>
                            </a:solidFill>
                          </a:ln>
                          <a:solidFill>
                            <a:srgbClr val="000000"/>
                          </a:solidFill>
                          <a:latin typeface="돋움" pitchFamily="50" charset="-127"/>
                          <a:ea typeface="돋움" pitchFamily="50" charset="-127"/>
                        </a:rPr>
                        <a:t>1.82</a:t>
                      </a:r>
                    </a:p>
                  </a:txBody>
                  <a:tcPr marL="61170" marR="61170" marT="16912" marB="16912"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bl>
          </a:graphicData>
        </a:graphic>
      </p:graphicFrame>
      <p:sp>
        <p:nvSpPr>
          <p:cNvPr id="8" name="Slide Number Placeholder 3"/>
          <p:cNvSpPr>
            <a:spLocks noGrp="1"/>
          </p:cNvSpPr>
          <p:nvPr>
            <p:ph type="sldNum" sz="quarter" idx="12"/>
          </p:nvPr>
        </p:nvSpPr>
        <p:spPr>
          <a:xfrm>
            <a:off x="7380312" y="6453336"/>
            <a:ext cx="1763688" cy="268139"/>
          </a:xfrm>
        </p:spPr>
        <p:txBody>
          <a:bodyPr/>
          <a:lstStyle/>
          <a:p>
            <a:pPr>
              <a:defRPr/>
            </a:pPr>
            <a:fld id="{0F44D48D-D7FC-4BF8-80E9-F488B0750D02}" type="slidenum">
              <a:rPr lang="en-US" altLang="en-US" smtClean="0"/>
              <a:pPr>
                <a:defRPr/>
              </a:pPr>
              <a:t>31</a:t>
            </a:fld>
            <a:endParaRPr lang="en-US" altLang="en-US" dirty="0"/>
          </a:p>
        </p:txBody>
      </p:sp>
    </p:spTree>
    <p:extLst>
      <p:ext uri="{BB962C8B-B14F-4D97-AF65-F5344CB8AC3E}">
        <p14:creationId xmlns:p14="http://schemas.microsoft.com/office/powerpoint/2010/main" val="66092193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467544"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 name="직사각형 5"/>
          <p:cNvSpPr/>
          <p:nvPr/>
        </p:nvSpPr>
        <p:spPr>
          <a:xfrm>
            <a:off x="0" y="1412776"/>
            <a:ext cx="467544" cy="9361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 name="Text Box 2"/>
          <p:cNvSpPr txBox="1">
            <a:spLocks noChangeArrowheads="1"/>
          </p:cNvSpPr>
          <p:nvPr/>
        </p:nvSpPr>
        <p:spPr bwMode="auto">
          <a:xfrm>
            <a:off x="539552" y="1484784"/>
            <a:ext cx="8208912" cy="602665"/>
          </a:xfrm>
          <a:prstGeom prst="rect">
            <a:avLst/>
          </a:prstGeom>
          <a:noFill/>
          <a:ln w="9525">
            <a:noFill/>
            <a:miter lim="800000"/>
            <a:headEnd/>
            <a:tailEnd/>
          </a:ln>
        </p:spPr>
        <p:txBody>
          <a:bodyPr wrap="square">
            <a:spAutoFit/>
          </a:bodyPr>
          <a:lstStyle/>
          <a:p>
            <a:pPr>
              <a:lnSpc>
                <a:spcPct val="160000"/>
              </a:lnSpc>
              <a:spcBef>
                <a:spcPts val="600"/>
              </a:spcBef>
            </a:pPr>
            <a:r>
              <a:rPr lang="en-US" altLang="ko-KR" sz="2400" dirty="0" smtClean="0">
                <a:ln>
                  <a:solidFill>
                    <a:schemeClr val="tx1"/>
                  </a:solidFill>
                </a:ln>
                <a:latin typeface="+mn-ea"/>
              </a:rPr>
              <a:t>III.2. </a:t>
            </a:r>
            <a:r>
              <a:rPr lang="ko-KR" altLang="en-US" sz="2400" dirty="0" smtClean="0">
                <a:ln>
                  <a:solidFill>
                    <a:schemeClr val="tx1"/>
                  </a:solidFill>
                </a:ln>
                <a:latin typeface="+mn-ea"/>
              </a:rPr>
              <a:t>공공조달정책 정책효과 분석</a:t>
            </a:r>
            <a:endParaRPr lang="en-US" altLang="ko-KR" sz="2400" dirty="0">
              <a:ln>
                <a:solidFill>
                  <a:schemeClr val="tx1"/>
                </a:solidFill>
              </a:ln>
              <a:latin typeface="+mn-ea"/>
            </a:endParaRPr>
          </a:p>
        </p:txBody>
      </p:sp>
    </p:spTree>
    <p:extLst>
      <p:ext uri="{BB962C8B-B14F-4D97-AF65-F5344CB8AC3E}">
        <p14:creationId xmlns:p14="http://schemas.microsoft.com/office/powerpoint/2010/main" val="166690243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33</a:t>
            </a:fld>
            <a:endParaRPr lang="en-US" altLang="en-US"/>
          </a:p>
        </p:txBody>
      </p:sp>
      <p:sp>
        <p:nvSpPr>
          <p:cNvPr id="11" name="제목 10"/>
          <p:cNvSpPr>
            <a:spLocks noGrp="1"/>
          </p:cNvSpPr>
          <p:nvPr>
            <p:ph type="title"/>
          </p:nvPr>
        </p:nvSpPr>
        <p:spPr/>
        <p:txBody>
          <a:bodyPr/>
          <a:lstStyle/>
          <a:p>
            <a:r>
              <a:rPr lang="ko-KR" altLang="en-US" dirty="0" smtClean="0"/>
              <a:t>조달이력 </a:t>
            </a:r>
            <a:r>
              <a:rPr lang="ko-KR" altLang="en-US" dirty="0"/>
              <a:t>자료</a:t>
            </a:r>
            <a:r>
              <a:rPr lang="en-US" altLang="ko-KR" dirty="0"/>
              <a:t>: 2007-2015</a:t>
            </a:r>
            <a:r>
              <a:rPr lang="ko-KR" altLang="en-US" dirty="0"/>
              <a:t> </a:t>
            </a:r>
          </a:p>
        </p:txBody>
      </p:sp>
      <p:graphicFrame>
        <p:nvGraphicFramePr>
          <p:cNvPr id="10" name="차트 9"/>
          <p:cNvGraphicFramePr>
            <a:graphicFrameLocks/>
          </p:cNvGraphicFramePr>
          <p:nvPr>
            <p:extLst>
              <p:ext uri="{D42A27DB-BD31-4B8C-83A1-F6EECF244321}">
                <p14:modId xmlns:p14="http://schemas.microsoft.com/office/powerpoint/2010/main" val="4174927267"/>
              </p:ext>
            </p:extLst>
          </p:nvPr>
        </p:nvGraphicFramePr>
        <p:xfrm>
          <a:off x="971600" y="2940806"/>
          <a:ext cx="7200000" cy="3656546"/>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4788024" y="6562801"/>
            <a:ext cx="2447256" cy="246221"/>
          </a:xfrm>
          <a:prstGeom prst="rect">
            <a:avLst/>
          </a:prstGeom>
          <a:noFill/>
        </p:spPr>
        <p:txBody>
          <a:bodyPr wrap="square" rtlCol="0">
            <a:spAutoFit/>
          </a:bodyPr>
          <a:lstStyle/>
          <a:p>
            <a:r>
              <a:rPr lang="ko-KR" altLang="en-US" sz="1000" dirty="0" smtClean="0">
                <a:latin typeface="+mn-ea"/>
                <a:ea typeface="+mn-ea"/>
              </a:rPr>
              <a:t>주</a:t>
            </a:r>
            <a:r>
              <a:rPr lang="en-US" altLang="ko-KR" sz="1000" dirty="0" smtClean="0">
                <a:latin typeface="+mn-ea"/>
                <a:ea typeface="+mn-ea"/>
              </a:rPr>
              <a:t>: </a:t>
            </a:r>
            <a:r>
              <a:rPr lang="ko-KR" altLang="en-US" sz="1000" dirty="0" smtClean="0">
                <a:latin typeface="+mn-ea"/>
                <a:ea typeface="+mn-ea"/>
              </a:rPr>
              <a:t>막대그래프 </a:t>
            </a:r>
            <a:r>
              <a:rPr lang="ko-KR" altLang="en-US" sz="1000" dirty="0" err="1" smtClean="0">
                <a:latin typeface="+mn-ea"/>
                <a:ea typeface="+mn-ea"/>
              </a:rPr>
              <a:t>우축</a:t>
            </a:r>
            <a:r>
              <a:rPr lang="en-US" altLang="ko-KR" sz="1000" dirty="0" smtClean="0">
                <a:latin typeface="+mn-ea"/>
                <a:ea typeface="+mn-ea"/>
              </a:rPr>
              <a:t>,</a:t>
            </a:r>
            <a:r>
              <a:rPr lang="ko-KR" altLang="en-US" sz="1000" dirty="0" smtClean="0">
                <a:latin typeface="+mn-ea"/>
                <a:ea typeface="+mn-ea"/>
              </a:rPr>
              <a:t> 선 그래프 </a:t>
            </a:r>
            <a:r>
              <a:rPr lang="ko-KR" altLang="en-US" sz="1000" dirty="0" err="1" smtClean="0">
                <a:latin typeface="+mn-ea"/>
                <a:ea typeface="+mn-ea"/>
              </a:rPr>
              <a:t>좌축</a:t>
            </a:r>
            <a:endParaRPr lang="ko-KR" altLang="en-US" sz="1000" dirty="0">
              <a:latin typeface="+mn-ea"/>
              <a:ea typeface="+mn-ea"/>
            </a:endParaRPr>
          </a:p>
        </p:txBody>
      </p:sp>
      <p:sp>
        <p:nvSpPr>
          <p:cNvPr id="13" name="Content Placeholder 2"/>
          <p:cNvSpPr>
            <a:spLocks noGrp="1"/>
          </p:cNvSpPr>
          <p:nvPr>
            <p:ph idx="1"/>
          </p:nvPr>
        </p:nvSpPr>
        <p:spPr>
          <a:xfrm>
            <a:off x="467544" y="1988840"/>
            <a:ext cx="8208912" cy="1717651"/>
          </a:xfrm>
        </p:spPr>
        <p:txBody>
          <a:bodyPr>
            <a:normAutofit/>
          </a:bodyPr>
          <a:lstStyle/>
          <a:p>
            <a:pPr>
              <a:buFont typeface="Wingdings" pitchFamily="2" charset="2"/>
              <a:buChar char="§"/>
            </a:pPr>
            <a:r>
              <a:rPr lang="ko-KR" altLang="en-US" sz="1800" dirty="0" smtClean="0">
                <a:latin typeface="휴먼모음T" panose="02030504000101010101" pitchFamily="18" charset="-127"/>
                <a:ea typeface="휴먼모음T" panose="02030504000101010101" pitchFamily="18" charset="-127"/>
              </a:rPr>
              <a:t>조달 사업체의 경쟁 제고는 제한된 반면</a:t>
            </a:r>
            <a:r>
              <a:rPr lang="en-US" altLang="ko-KR" sz="1800" dirty="0" smtClean="0">
                <a:latin typeface="휴먼모음T" panose="02030504000101010101" pitchFamily="18" charset="-127"/>
                <a:ea typeface="휴먼모음T" panose="02030504000101010101" pitchFamily="18" charset="-127"/>
              </a:rPr>
              <a:t>, </a:t>
            </a:r>
            <a:r>
              <a:rPr lang="ko-KR" altLang="en-US" sz="1800" dirty="0" smtClean="0">
                <a:latin typeface="휴먼모음T" panose="02030504000101010101" pitchFamily="18" charset="-127"/>
                <a:ea typeface="휴먼모음T" panose="02030504000101010101" pitchFamily="18" charset="-127"/>
              </a:rPr>
              <a:t>중기간 경쟁제품 수혜 금액의 수는 빠른 속도로 증가하였음</a:t>
            </a:r>
            <a:r>
              <a:rPr lang="en-US" altLang="ko-KR" sz="1800" dirty="0" smtClean="0">
                <a:latin typeface="휴먼모음T" panose="02030504000101010101" pitchFamily="18" charset="-127"/>
                <a:ea typeface="휴먼모음T" panose="02030504000101010101" pitchFamily="18" charset="-127"/>
              </a:rPr>
              <a:t>.</a:t>
            </a:r>
          </a:p>
        </p:txBody>
      </p:sp>
      <p:sp>
        <p:nvSpPr>
          <p:cNvPr id="14" name="직사각형 13"/>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b="1" dirty="0" smtClean="0">
                <a:latin typeface="휴먼모음T" panose="02030504000101010101" pitchFamily="18" charset="-127"/>
                <a:ea typeface="휴먼모음T" panose="02030504000101010101" pitchFamily="18" charset="-127"/>
              </a:rPr>
              <a:t>조달이력 자료는 </a:t>
            </a:r>
            <a:r>
              <a:rPr lang="en-US" altLang="ko-KR" sz="1600" b="1" dirty="0" smtClean="0">
                <a:latin typeface="휴먼모음T" panose="02030504000101010101" pitchFamily="18" charset="-127"/>
                <a:ea typeface="휴먼모음T" panose="02030504000101010101" pitchFamily="18" charset="-127"/>
              </a:rPr>
              <a:t>2007</a:t>
            </a:r>
            <a:r>
              <a:rPr lang="ko-KR" altLang="en-US" sz="1600" b="1" dirty="0" smtClean="0">
                <a:latin typeface="휴먼모음T" panose="02030504000101010101" pitchFamily="18" charset="-127"/>
                <a:ea typeface="휴먼모음T" panose="02030504000101010101" pitchFamily="18" charset="-127"/>
              </a:rPr>
              <a:t>년부터 </a:t>
            </a:r>
            <a:r>
              <a:rPr lang="en-US" altLang="ko-KR" sz="1600" b="1" dirty="0" smtClean="0">
                <a:latin typeface="휴먼모음T" panose="02030504000101010101" pitchFamily="18" charset="-127"/>
                <a:ea typeface="휴먼모음T" panose="02030504000101010101" pitchFamily="18" charset="-127"/>
              </a:rPr>
              <a:t>2015</a:t>
            </a:r>
            <a:r>
              <a:rPr lang="ko-KR" altLang="en-US" sz="1600" b="1" dirty="0" smtClean="0">
                <a:latin typeface="휴먼모음T" panose="02030504000101010101" pitchFamily="18" charset="-127"/>
                <a:ea typeface="휴먼모음T" panose="02030504000101010101" pitchFamily="18" charset="-127"/>
              </a:rPr>
              <a:t>년까지 조달청 내자 계약 자료를 제공받아 활용하였음</a:t>
            </a:r>
            <a:r>
              <a:rPr lang="en-US" altLang="ko-KR" sz="1600" b="1" dirty="0" smtClean="0">
                <a:latin typeface="휴먼모음T" panose="02030504000101010101" pitchFamily="18" charset="-127"/>
                <a:ea typeface="휴먼모음T" panose="02030504000101010101" pitchFamily="18" charset="-127"/>
              </a:rPr>
              <a:t>.</a:t>
            </a:r>
            <a:r>
              <a:rPr lang="ko-KR" altLang="en-US" sz="1600" b="1" dirty="0" smtClean="0">
                <a:latin typeface="휴먼모음T" panose="02030504000101010101" pitchFamily="18" charset="-127"/>
                <a:ea typeface="휴먼모음T" panose="02030504000101010101" pitchFamily="18" charset="-127"/>
              </a:rPr>
              <a:t> </a:t>
            </a:r>
            <a:endParaRPr lang="en-US" altLang="ko-KR" sz="1600" b="1" dirty="0">
              <a:latin typeface="휴먼모음T" panose="02030504000101010101" pitchFamily="18" charset="-127"/>
              <a:ea typeface="휴먼모음T" panose="02030504000101010101" pitchFamily="18" charset="-127"/>
            </a:endParaRPr>
          </a:p>
        </p:txBody>
      </p:sp>
    </p:spTree>
    <p:extLst>
      <p:ext uri="{BB962C8B-B14F-4D97-AF65-F5344CB8AC3E}">
        <p14:creationId xmlns:p14="http://schemas.microsoft.com/office/powerpoint/2010/main" val="221635383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34</a:t>
            </a:fld>
            <a:endParaRPr lang="en-US" altLang="en-US"/>
          </a:p>
        </p:txBody>
      </p:sp>
      <p:sp>
        <p:nvSpPr>
          <p:cNvPr id="11" name="제목 10"/>
          <p:cNvSpPr>
            <a:spLocks noGrp="1"/>
          </p:cNvSpPr>
          <p:nvPr>
            <p:ph type="title"/>
          </p:nvPr>
        </p:nvSpPr>
        <p:spPr/>
        <p:txBody>
          <a:bodyPr/>
          <a:lstStyle/>
          <a:p>
            <a:r>
              <a:rPr lang="ko-KR" altLang="en-US" dirty="0" smtClean="0"/>
              <a:t>조달이력과 </a:t>
            </a:r>
            <a:r>
              <a:rPr lang="ko-KR" altLang="en-US" dirty="0"/>
              <a:t>기업성과 연계</a:t>
            </a:r>
            <a:r>
              <a:rPr lang="en-US" altLang="ko-KR" dirty="0"/>
              <a:t>: 2007</a:t>
            </a:r>
            <a:r>
              <a:rPr lang="ko-KR" altLang="en-US" dirty="0"/>
              <a:t>년</a:t>
            </a:r>
            <a:r>
              <a:rPr lang="en-US" altLang="ko-KR" dirty="0"/>
              <a:t>~2011</a:t>
            </a:r>
            <a:r>
              <a:rPr lang="ko-KR" altLang="en-US" dirty="0"/>
              <a:t>년 </a:t>
            </a:r>
          </a:p>
        </p:txBody>
      </p:sp>
      <p:sp>
        <p:nvSpPr>
          <p:cNvPr id="13" name="Content Placeholder 2"/>
          <p:cNvSpPr>
            <a:spLocks noGrp="1"/>
          </p:cNvSpPr>
          <p:nvPr>
            <p:ph idx="1"/>
          </p:nvPr>
        </p:nvSpPr>
        <p:spPr>
          <a:xfrm>
            <a:off x="467544" y="2000542"/>
            <a:ext cx="8208912" cy="1716490"/>
          </a:xfrm>
        </p:spPr>
        <p:txBody>
          <a:bodyPr>
            <a:normAutofit/>
          </a:bodyPr>
          <a:lstStyle/>
          <a:p>
            <a:pPr>
              <a:buFont typeface="Wingdings" pitchFamily="2" charset="2"/>
              <a:buChar char="§"/>
            </a:pPr>
            <a:r>
              <a:rPr lang="ko-KR" altLang="en-US" sz="1800" dirty="0">
                <a:latin typeface="휴먼모음T" panose="02030504000101010101" pitchFamily="18" charset="-127"/>
                <a:ea typeface="휴먼모음T" panose="02030504000101010101" pitchFamily="18" charset="-127"/>
              </a:rPr>
              <a:t>공공조달시장 제공이력을 기업성과데이터와 연계하여 분석하였음</a:t>
            </a:r>
            <a:r>
              <a:rPr lang="en-US" altLang="ko-KR" sz="1800" dirty="0">
                <a:latin typeface="휴먼모음T" panose="02030504000101010101" pitchFamily="18" charset="-127"/>
                <a:ea typeface="휴먼모음T" panose="02030504000101010101" pitchFamily="18" charset="-127"/>
              </a:rPr>
              <a:t>.</a:t>
            </a:r>
          </a:p>
          <a:p>
            <a:pPr lvl="1">
              <a:buFont typeface="Wingdings" pitchFamily="2" charset="2"/>
              <a:buChar char="§"/>
            </a:pPr>
            <a:r>
              <a:rPr lang="ko-KR" altLang="en-US" sz="1600" dirty="0">
                <a:latin typeface="휴먼모음T" panose="02030504000101010101" pitchFamily="18" charset="-127"/>
                <a:ea typeface="휴먼모음T" panose="02030504000101010101" pitchFamily="18" charset="-127"/>
              </a:rPr>
              <a:t>광업제조업 조사와 </a:t>
            </a:r>
            <a:r>
              <a:rPr lang="ko-KR" altLang="en-US" sz="1600" dirty="0" err="1">
                <a:latin typeface="휴먼모음T" panose="02030504000101010101" pitchFamily="18" charset="-127"/>
                <a:ea typeface="휴먼모음T" panose="02030504000101010101" pitchFamily="18" charset="-127"/>
              </a:rPr>
              <a:t>경제총조사</a:t>
            </a:r>
            <a:r>
              <a:rPr lang="ko-KR" altLang="en-US" sz="1600" dirty="0">
                <a:latin typeface="휴먼모음T" panose="02030504000101010101" pitchFamily="18" charset="-127"/>
                <a:ea typeface="휴먼모음T" panose="02030504000101010101" pitchFamily="18" charset="-127"/>
              </a:rPr>
              <a:t> 기준으로 분석하여 개별 자료의 단점을 보완적으로 분석하였음</a:t>
            </a:r>
            <a:r>
              <a:rPr lang="en-US" altLang="ko-KR" sz="1600" dirty="0">
                <a:latin typeface="휴먼모음T" panose="02030504000101010101" pitchFamily="18" charset="-127"/>
                <a:ea typeface="휴먼모음T" panose="02030504000101010101" pitchFamily="18" charset="-127"/>
              </a:rPr>
              <a:t>.</a:t>
            </a:r>
          </a:p>
          <a:p>
            <a:pPr lvl="0">
              <a:buFont typeface="Wingdings" pitchFamily="2" charset="2"/>
              <a:buChar char="§"/>
            </a:pPr>
            <a:r>
              <a:rPr lang="en-US" altLang="ko-KR" sz="1800" dirty="0">
                <a:latin typeface="휴먼모음T" panose="02030504000101010101" pitchFamily="18" charset="-127"/>
                <a:ea typeface="휴먼모음T" panose="02030504000101010101" pitchFamily="18" charset="-127"/>
              </a:rPr>
              <a:t>2009</a:t>
            </a:r>
            <a:r>
              <a:rPr lang="ko-KR" altLang="en-US" sz="1800" dirty="0">
                <a:latin typeface="휴먼모음T" panose="02030504000101010101" pitchFamily="18" charset="-127"/>
                <a:ea typeface="휴먼모음T" panose="02030504000101010101" pitchFamily="18" charset="-127"/>
              </a:rPr>
              <a:t>년 광업제조업 조사 연계 </a:t>
            </a:r>
            <a:r>
              <a:rPr lang="ko-KR" altLang="en-US" sz="1800" dirty="0" smtClean="0">
                <a:latin typeface="휴먼모음T" panose="02030504000101010101" pitchFamily="18" charset="-127"/>
                <a:ea typeface="휴먼모음T" panose="02030504000101010101" pitchFamily="18" charset="-127"/>
              </a:rPr>
              <a:t>후 조달 </a:t>
            </a:r>
            <a:r>
              <a:rPr lang="ko-KR" altLang="en-US" sz="1800" dirty="0">
                <a:latin typeface="휴먼모음T" panose="02030504000101010101" pitchFamily="18" charset="-127"/>
                <a:ea typeface="휴먼모음T" panose="02030504000101010101" pitchFamily="18" charset="-127"/>
              </a:rPr>
              <a:t>계약 현황은 다음과 같음</a:t>
            </a:r>
            <a:r>
              <a:rPr lang="en-US" altLang="ko-KR" sz="1800" dirty="0">
                <a:latin typeface="휴먼모음T" panose="02030504000101010101" pitchFamily="18" charset="-127"/>
                <a:ea typeface="휴먼모음T" panose="02030504000101010101" pitchFamily="18" charset="-127"/>
              </a:rPr>
              <a:t>.</a:t>
            </a:r>
          </a:p>
        </p:txBody>
      </p:sp>
      <p:sp>
        <p:nvSpPr>
          <p:cNvPr id="12" name="직사각형 11"/>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b="1" dirty="0" smtClean="0">
                <a:latin typeface="휴먼모음T" panose="02030504000101010101" pitchFamily="18" charset="-127"/>
                <a:ea typeface="휴먼모음T" panose="02030504000101010101" pitchFamily="18" charset="-127"/>
              </a:rPr>
              <a:t>성과평가 연계 데이터베이스를 구축하고 산업별 연계 전 연계 후 분석을 실시하였음</a:t>
            </a:r>
            <a:r>
              <a:rPr lang="en-US" altLang="ko-KR" sz="1600" b="1" dirty="0" smtClean="0">
                <a:latin typeface="휴먼모음T" panose="02030504000101010101" pitchFamily="18" charset="-127"/>
                <a:ea typeface="휴먼모음T" panose="02030504000101010101" pitchFamily="18" charset="-127"/>
              </a:rPr>
              <a:t>.</a:t>
            </a:r>
            <a:endParaRPr lang="en-US" altLang="ko-KR" sz="1600" b="1" dirty="0">
              <a:latin typeface="휴먼모음T" panose="02030504000101010101" pitchFamily="18" charset="-127"/>
              <a:ea typeface="휴먼모음T" panose="02030504000101010101" pitchFamily="18" charset="-127"/>
            </a:endParaRPr>
          </a:p>
        </p:txBody>
      </p:sp>
      <p:sp>
        <p:nvSpPr>
          <p:cNvPr id="20" name="직사각형 19"/>
          <p:cNvSpPr/>
          <p:nvPr/>
        </p:nvSpPr>
        <p:spPr>
          <a:xfrm>
            <a:off x="6372200" y="3808785"/>
            <a:ext cx="1906291" cy="246221"/>
          </a:xfrm>
          <a:prstGeom prst="rect">
            <a:avLst/>
          </a:prstGeom>
        </p:spPr>
        <p:txBody>
          <a:bodyPr wrap="none">
            <a:spAutoFit/>
          </a:bodyPr>
          <a:lstStyle/>
          <a:p>
            <a:pPr latinLnBrk="0"/>
            <a:r>
              <a:rPr lang="en-US" altLang="ko-KR" sz="1000" dirty="0"/>
              <a:t>(</a:t>
            </a:r>
            <a:r>
              <a:rPr lang="ko-KR" altLang="en-US" sz="1000" dirty="0"/>
              <a:t>단위</a:t>
            </a:r>
            <a:r>
              <a:rPr lang="en-US" altLang="ko-KR" sz="1000" dirty="0"/>
              <a:t>: </a:t>
            </a:r>
            <a:r>
              <a:rPr lang="ko-KR" altLang="en-US" sz="1000" dirty="0"/>
              <a:t>건</a:t>
            </a:r>
            <a:r>
              <a:rPr lang="en-US" altLang="ko-KR" sz="1000" dirty="0"/>
              <a:t>, </a:t>
            </a:r>
            <a:r>
              <a:rPr lang="ko-KR" altLang="en-US" sz="1000" dirty="0"/>
              <a:t>백만 원</a:t>
            </a:r>
            <a:r>
              <a:rPr lang="en-US" altLang="ko-KR" sz="1000" dirty="0"/>
              <a:t>, </a:t>
            </a:r>
            <a:r>
              <a:rPr lang="ko-KR" altLang="en-US" sz="1000" dirty="0"/>
              <a:t>괄호 안은 </a:t>
            </a:r>
            <a:r>
              <a:rPr lang="en-US" altLang="ko-KR" sz="1000" dirty="0"/>
              <a:t>%)</a:t>
            </a:r>
            <a:endParaRPr lang="ko-KR" altLang="en-US" sz="1000" dirty="0"/>
          </a:p>
        </p:txBody>
      </p:sp>
      <p:sp>
        <p:nvSpPr>
          <p:cNvPr id="21" name="직사각형 20"/>
          <p:cNvSpPr/>
          <p:nvPr/>
        </p:nvSpPr>
        <p:spPr>
          <a:xfrm>
            <a:off x="971600" y="3501008"/>
            <a:ext cx="7200800" cy="276999"/>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wrap="square">
            <a:spAutoFit/>
          </a:bodyPr>
          <a:lstStyle/>
          <a:p>
            <a:r>
              <a:rPr lang="ko-KR" altLang="en-US" sz="1200" dirty="0"/>
              <a:t>중소기업 지원 혜택 유무에 따른 조달계약 현황</a:t>
            </a:r>
            <a:r>
              <a:rPr lang="en-US" altLang="ko-KR" sz="1200" dirty="0"/>
              <a:t>(</a:t>
            </a:r>
            <a:r>
              <a:rPr lang="en-US" altLang="ko-KR" sz="1200" dirty="0" smtClean="0"/>
              <a:t>2009</a:t>
            </a:r>
            <a:r>
              <a:rPr lang="ko-KR" altLang="en-US" sz="1200" dirty="0" smtClean="0"/>
              <a:t>년 </a:t>
            </a:r>
            <a:r>
              <a:rPr lang="ko-KR" altLang="en-US" sz="1200" dirty="0"/>
              <a:t>조달 계약 현황과 광업제조업 통계 연계 자료</a:t>
            </a:r>
            <a:r>
              <a:rPr lang="en-US" altLang="ko-KR" sz="1200" dirty="0"/>
              <a:t>)</a:t>
            </a:r>
            <a:endParaRPr lang="ko-KR" altLang="en-US" sz="1200" dirty="0"/>
          </a:p>
        </p:txBody>
      </p:sp>
      <p:graphicFrame>
        <p:nvGraphicFramePr>
          <p:cNvPr id="22" name="표 21"/>
          <p:cNvGraphicFramePr>
            <a:graphicFrameLocks noGrp="1"/>
          </p:cNvGraphicFramePr>
          <p:nvPr>
            <p:extLst>
              <p:ext uri="{D42A27DB-BD31-4B8C-83A1-F6EECF244321}">
                <p14:modId xmlns:p14="http://schemas.microsoft.com/office/powerpoint/2010/main" val="4011466443"/>
              </p:ext>
            </p:extLst>
          </p:nvPr>
        </p:nvGraphicFramePr>
        <p:xfrm>
          <a:off x="972000" y="4086969"/>
          <a:ext cx="7200000" cy="1885950"/>
        </p:xfrm>
        <a:graphic>
          <a:graphicData uri="http://schemas.openxmlformats.org/drawingml/2006/table">
            <a:tbl>
              <a:tblPr/>
              <a:tblGrid>
                <a:gridCol w="1894003"/>
                <a:gridCol w="1900967"/>
                <a:gridCol w="1900967"/>
                <a:gridCol w="1504063"/>
              </a:tblGrid>
              <a:tr h="209550">
                <a:tc>
                  <a:txBody>
                    <a:bodyPr/>
                    <a:lstStyle/>
                    <a:p>
                      <a:pPr algn="ctr" fontAlgn="ctr"/>
                      <a:r>
                        <a:rPr lang="ko-KR" altLang="en-US" sz="1000" b="0" i="0" u="none" strike="noStrike" dirty="0">
                          <a:solidFill>
                            <a:srgbClr val="000000"/>
                          </a:solidFill>
                          <a:effectLst/>
                          <a:latin typeface="+mn-ea"/>
                          <a:ea typeface="+mn-ea"/>
                        </a:rPr>
                        <a:t>　구분</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ko-KR" altLang="en-US" sz="1000" b="0" i="0" u="none" strike="noStrike">
                          <a:solidFill>
                            <a:srgbClr val="000000"/>
                          </a:solidFill>
                          <a:effectLst/>
                          <a:latin typeface="+mn-ea"/>
                          <a:ea typeface="+mn-ea"/>
                        </a:rPr>
                        <a:t>계약 건수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ko-KR" altLang="en-US" sz="1000" b="0" i="0" u="none" strike="noStrike">
                          <a:solidFill>
                            <a:srgbClr val="000000"/>
                          </a:solidFill>
                          <a:effectLst/>
                          <a:latin typeface="+mn-ea"/>
                          <a:ea typeface="+mn-ea"/>
                        </a:rPr>
                        <a:t>사업체수</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ko-KR" altLang="en-US" sz="1000" b="0" i="0" u="none" strike="noStrike">
                          <a:solidFill>
                            <a:srgbClr val="000000"/>
                          </a:solidFill>
                          <a:effectLst/>
                          <a:latin typeface="+mn-ea"/>
                          <a:ea typeface="+mn-ea"/>
                        </a:rPr>
                        <a:t>금액</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9550">
                <a:tc rowSpan="2">
                  <a:txBody>
                    <a:bodyPr/>
                    <a:lstStyle/>
                    <a:p>
                      <a:pPr algn="ctr" fontAlgn="ctr"/>
                      <a:r>
                        <a:rPr lang="ko-KR" altLang="en-US" sz="1000" b="0" i="0" u="none" strike="noStrike" dirty="0">
                          <a:solidFill>
                            <a:srgbClr val="000000"/>
                          </a:solidFill>
                          <a:effectLst/>
                          <a:latin typeface="+mn-ea"/>
                          <a:ea typeface="+mn-ea"/>
                        </a:rPr>
                        <a:t>완전 경쟁</a:t>
                      </a:r>
                      <a:r>
                        <a:rPr lang="en-US" altLang="ko-KR" sz="1000" b="0" i="0" u="none" strike="noStrike" dirty="0">
                          <a:solidFill>
                            <a:srgbClr val="000000"/>
                          </a:solidFill>
                          <a:effectLst/>
                          <a:latin typeface="+mn-ea"/>
                          <a:ea typeface="+mn-ea"/>
                        </a:rPr>
                        <a:t>(</a:t>
                      </a:r>
                      <a:r>
                        <a:rPr lang="ko-KR" altLang="en-US" sz="1000" b="0" i="0" u="none" strike="noStrike" dirty="0" err="1">
                          <a:solidFill>
                            <a:srgbClr val="000000"/>
                          </a:solidFill>
                          <a:effectLst/>
                          <a:latin typeface="+mn-ea"/>
                          <a:ea typeface="+mn-ea"/>
                        </a:rPr>
                        <a:t>중기혜택없음</a:t>
                      </a:r>
                      <a:r>
                        <a:rPr lang="en-US" altLang="ko-KR" sz="1000" b="0" i="0" u="none" strike="noStrike" dirty="0">
                          <a:solidFill>
                            <a:srgbClr val="000000"/>
                          </a:solidFill>
                          <a:effectLst/>
                          <a:latin typeface="+mn-ea"/>
                          <a:ea typeface="+mn-ea"/>
                        </a:rPr>
                        <a:t>)</a:t>
                      </a:r>
                      <a:endParaRPr lang="ko-KR" altLang="en-US" sz="1000" b="0"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mn-ea"/>
                          <a:ea typeface="+mn-ea"/>
                        </a:rPr>
                        <a:t>157,288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en-US" sz="1000" b="0" i="0" u="none" strike="noStrike">
                          <a:solidFill>
                            <a:srgbClr val="000000"/>
                          </a:solidFill>
                          <a:effectLst/>
                          <a:latin typeface="+mn-ea"/>
                          <a:ea typeface="+mn-ea"/>
                        </a:rPr>
                        <a:t>1,809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en-US" sz="1000" b="0" i="0" u="none" strike="noStrike" dirty="0" smtClean="0">
                          <a:solidFill>
                            <a:srgbClr val="000000"/>
                          </a:solidFill>
                          <a:effectLst/>
                          <a:latin typeface="+mn-ea"/>
                          <a:ea typeface="+mn-ea"/>
                        </a:rPr>
                        <a:t>2,498,246 (2</a:t>
                      </a:r>
                      <a:r>
                        <a:rPr lang="ko-KR" altLang="en-US" sz="1000" b="0" i="0" u="none" strike="noStrike" dirty="0" smtClean="0">
                          <a:solidFill>
                            <a:srgbClr val="000000"/>
                          </a:solidFill>
                          <a:effectLst/>
                          <a:latin typeface="+mn-ea"/>
                          <a:ea typeface="+mn-ea"/>
                        </a:rPr>
                        <a:t>조</a:t>
                      </a:r>
                      <a:r>
                        <a:rPr lang="en-US" altLang="ko-KR" sz="1000" b="0" i="0" u="none" strike="noStrike" dirty="0" smtClean="0">
                          <a:solidFill>
                            <a:srgbClr val="000000"/>
                          </a:solidFill>
                          <a:effectLst/>
                          <a:latin typeface="+mn-ea"/>
                          <a:ea typeface="+mn-ea"/>
                        </a:rPr>
                        <a:t>5</a:t>
                      </a:r>
                      <a:r>
                        <a:rPr lang="ko-KR" altLang="en-US" sz="1000" b="0" i="0" u="none" strike="noStrike" dirty="0" err="1" smtClean="0">
                          <a:solidFill>
                            <a:srgbClr val="000000"/>
                          </a:solidFill>
                          <a:effectLst/>
                          <a:latin typeface="+mn-ea"/>
                          <a:ea typeface="+mn-ea"/>
                        </a:rPr>
                        <a:t>천억원</a:t>
                      </a:r>
                      <a:r>
                        <a:rPr lang="en-US" altLang="ko-KR" sz="1000" b="0" i="0" u="none" strike="noStrike" dirty="0" smtClean="0">
                          <a:solidFill>
                            <a:srgbClr val="000000"/>
                          </a:solidFill>
                          <a:effectLst/>
                          <a:latin typeface="+mn-ea"/>
                          <a:ea typeface="+mn-ea"/>
                        </a:rPr>
                        <a:t>)</a:t>
                      </a:r>
                      <a:endParaRPr lang="en-US" sz="1000" b="0"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r>
              <a:tr h="209550">
                <a:tc vMerge="1">
                  <a:txBody>
                    <a:bodyPr/>
                    <a:lstStyle/>
                    <a:p>
                      <a:pPr latinLnBrk="1"/>
                      <a:endParaRPr lang="ko-KR" altLang="en-US"/>
                    </a:p>
                  </a:txBody>
                  <a:tcPr/>
                </a:tc>
                <a:tc>
                  <a:txBody>
                    <a:bodyPr/>
                    <a:lstStyle/>
                    <a:p>
                      <a:pPr algn="ctr" fontAlgn="ctr"/>
                      <a:r>
                        <a:rPr lang="en-US" sz="1000" b="0" i="0" u="none" strike="noStrike" dirty="0" smtClean="0">
                          <a:solidFill>
                            <a:srgbClr val="000000"/>
                          </a:solidFill>
                          <a:effectLst/>
                          <a:latin typeface="+mn-ea"/>
                          <a:ea typeface="+mn-ea"/>
                        </a:rPr>
                        <a:t>(44.5%)</a:t>
                      </a:r>
                      <a:endParaRPr lang="en-US" sz="1000" b="0"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smtClean="0">
                          <a:solidFill>
                            <a:srgbClr val="000000"/>
                          </a:solidFill>
                          <a:effectLst/>
                          <a:latin typeface="+mn-ea"/>
                          <a:ea typeface="+mn-ea"/>
                        </a:rPr>
                        <a:t>(60.1%)</a:t>
                      </a:r>
                      <a:endParaRPr lang="en-US" sz="1000" b="0"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smtClean="0">
                          <a:solidFill>
                            <a:srgbClr val="000000"/>
                          </a:solidFill>
                          <a:effectLst/>
                          <a:latin typeface="+mn-ea"/>
                          <a:ea typeface="+mn-ea"/>
                        </a:rPr>
                        <a:t>(44.2%)</a:t>
                      </a:r>
                      <a:endParaRPr lang="en-US" sz="1000" b="0"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r>
              <a:tr h="209550">
                <a:tc rowSpan="2">
                  <a:txBody>
                    <a:bodyPr/>
                    <a:lstStyle/>
                    <a:p>
                      <a:pPr algn="ctr" fontAlgn="ctr"/>
                      <a:r>
                        <a:rPr lang="ko-KR" altLang="en-US" sz="1000" b="0" i="0" u="none" strike="noStrike">
                          <a:solidFill>
                            <a:srgbClr val="000000"/>
                          </a:solidFill>
                          <a:effectLst/>
                          <a:latin typeface="+mn-ea"/>
                          <a:ea typeface="+mn-ea"/>
                        </a:rPr>
                        <a:t>중소지원 혜택</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mn-ea"/>
                          <a:ea typeface="+mn-ea"/>
                        </a:rPr>
                        <a:t>196,539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en-US" sz="1000" b="0" i="0" u="none" strike="noStrike">
                          <a:solidFill>
                            <a:srgbClr val="000000"/>
                          </a:solidFill>
                          <a:effectLst/>
                          <a:latin typeface="+mn-ea"/>
                          <a:ea typeface="+mn-ea"/>
                        </a:rPr>
                        <a:t>1,203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en-US" sz="1000" b="0" i="0" u="none" strike="noStrike" dirty="0" smtClean="0">
                          <a:solidFill>
                            <a:srgbClr val="000000"/>
                          </a:solidFill>
                          <a:effectLst/>
                          <a:latin typeface="+mn-ea"/>
                          <a:ea typeface="+mn-ea"/>
                        </a:rPr>
                        <a:t>3,151,141 (3</a:t>
                      </a:r>
                      <a:r>
                        <a:rPr lang="ko-KR" altLang="en-US" sz="1000" b="0" i="0" u="none" strike="noStrike" dirty="0" smtClean="0">
                          <a:solidFill>
                            <a:srgbClr val="000000"/>
                          </a:solidFill>
                          <a:effectLst/>
                          <a:latin typeface="+mn-ea"/>
                          <a:ea typeface="+mn-ea"/>
                        </a:rPr>
                        <a:t>조</a:t>
                      </a:r>
                      <a:r>
                        <a:rPr lang="en-US" altLang="ko-KR" sz="1000" b="0" i="0" u="none" strike="noStrike" dirty="0" smtClean="0">
                          <a:solidFill>
                            <a:srgbClr val="000000"/>
                          </a:solidFill>
                          <a:effectLst/>
                          <a:latin typeface="+mn-ea"/>
                          <a:ea typeface="+mn-ea"/>
                        </a:rPr>
                        <a:t>2</a:t>
                      </a:r>
                      <a:r>
                        <a:rPr lang="ko-KR" altLang="en-US" sz="1000" b="0" i="0" u="none" strike="noStrike" dirty="0" err="1" smtClean="0">
                          <a:solidFill>
                            <a:srgbClr val="000000"/>
                          </a:solidFill>
                          <a:effectLst/>
                          <a:latin typeface="+mn-ea"/>
                          <a:ea typeface="+mn-ea"/>
                        </a:rPr>
                        <a:t>천억원</a:t>
                      </a:r>
                      <a:r>
                        <a:rPr lang="en-US" altLang="ko-KR" sz="1000" b="0" i="0" u="none" strike="noStrike" dirty="0" smtClean="0">
                          <a:solidFill>
                            <a:srgbClr val="000000"/>
                          </a:solidFill>
                          <a:effectLst/>
                          <a:latin typeface="+mn-ea"/>
                          <a:ea typeface="+mn-ea"/>
                        </a:rPr>
                        <a:t>)</a:t>
                      </a:r>
                      <a:endParaRPr lang="en-US" sz="1000" b="0"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r>
              <a:tr h="209550">
                <a:tc vMerge="1">
                  <a:txBody>
                    <a:bodyPr/>
                    <a:lstStyle/>
                    <a:p>
                      <a:pPr latinLnBrk="1"/>
                      <a:endParaRPr lang="ko-KR" altLang="en-US"/>
                    </a:p>
                  </a:txBody>
                  <a:tcPr/>
                </a:tc>
                <a:tc>
                  <a:txBody>
                    <a:bodyPr/>
                    <a:lstStyle/>
                    <a:p>
                      <a:pPr algn="ctr" fontAlgn="ctr"/>
                      <a:r>
                        <a:rPr lang="en-US" sz="1000" b="0" i="0" u="none" strike="noStrike" dirty="0" smtClean="0">
                          <a:solidFill>
                            <a:srgbClr val="000000"/>
                          </a:solidFill>
                          <a:effectLst/>
                          <a:latin typeface="+mn-ea"/>
                          <a:ea typeface="+mn-ea"/>
                        </a:rPr>
                        <a:t>(55.5%)</a:t>
                      </a:r>
                      <a:endParaRPr lang="en-US" sz="1000" b="0"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smtClean="0">
                          <a:solidFill>
                            <a:srgbClr val="000000"/>
                          </a:solidFill>
                          <a:effectLst/>
                          <a:latin typeface="+mn-ea"/>
                          <a:ea typeface="+mn-ea"/>
                        </a:rPr>
                        <a:t>(39.9%)</a:t>
                      </a:r>
                      <a:endParaRPr lang="en-US" sz="1000" b="0"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smtClean="0">
                          <a:solidFill>
                            <a:srgbClr val="000000"/>
                          </a:solidFill>
                          <a:effectLst/>
                          <a:latin typeface="+mn-ea"/>
                          <a:ea typeface="+mn-ea"/>
                        </a:rPr>
                        <a:t>(55.8%)</a:t>
                      </a:r>
                      <a:endParaRPr lang="en-US" sz="1000" b="0"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r>
              <a:tr h="209550">
                <a:tc rowSpan="2">
                  <a:txBody>
                    <a:bodyPr/>
                    <a:lstStyle/>
                    <a:p>
                      <a:pPr algn="ctr" fontAlgn="ctr"/>
                      <a:r>
                        <a:rPr lang="ko-KR" altLang="en-US" sz="1000" b="0" i="0" u="none" strike="noStrike">
                          <a:solidFill>
                            <a:srgbClr val="000000"/>
                          </a:solidFill>
                          <a:effectLst/>
                          <a:latin typeface="+mn-ea"/>
                          <a:ea typeface="+mn-ea"/>
                        </a:rPr>
                        <a:t>전체 조달 계약</a:t>
                      </a:r>
                      <a:r>
                        <a:rPr lang="en-US" altLang="ko-KR" sz="1000" b="0" i="0" u="none" strike="noStrike">
                          <a:solidFill>
                            <a:srgbClr val="000000"/>
                          </a:solidFill>
                          <a:effectLst/>
                          <a:latin typeface="+mn-ea"/>
                          <a:ea typeface="+mn-ea"/>
                        </a:rPr>
                        <a:t>(</a:t>
                      </a:r>
                      <a:r>
                        <a:rPr lang="ko-KR" altLang="en-US" sz="1000" b="0" i="0" u="none" strike="noStrike">
                          <a:solidFill>
                            <a:srgbClr val="000000"/>
                          </a:solidFill>
                          <a:effectLst/>
                          <a:latin typeface="+mn-ea"/>
                          <a:ea typeface="+mn-ea"/>
                        </a:rPr>
                        <a:t>소계</a:t>
                      </a:r>
                      <a:r>
                        <a:rPr lang="en-US" altLang="ko-KR" sz="1000" b="0" i="0" u="none" strike="noStrike">
                          <a:solidFill>
                            <a:srgbClr val="000000"/>
                          </a:solidFill>
                          <a:effectLst/>
                          <a:latin typeface="+mn-ea"/>
                          <a:ea typeface="+mn-ea"/>
                        </a:rPr>
                        <a:t>)</a:t>
                      </a:r>
                      <a:endParaRPr lang="ko-KR" altLang="en-US" sz="1000" b="0" i="0" u="none" strike="noStrike">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1" i="0" u="none" strike="noStrike" dirty="0">
                          <a:solidFill>
                            <a:srgbClr val="000000"/>
                          </a:solidFill>
                          <a:effectLst/>
                          <a:latin typeface="+mn-ea"/>
                          <a:ea typeface="+mn-ea"/>
                        </a:rPr>
                        <a:t>353,827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en-US" sz="1000" b="1" i="0" u="none" strike="noStrike" dirty="0">
                          <a:solidFill>
                            <a:srgbClr val="000000"/>
                          </a:solidFill>
                          <a:effectLst/>
                          <a:latin typeface="+mn-ea"/>
                          <a:ea typeface="+mn-ea"/>
                        </a:rPr>
                        <a:t>3,012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en-US" sz="1000" b="1" i="0" u="none" strike="noStrike" dirty="0" smtClean="0">
                          <a:solidFill>
                            <a:srgbClr val="000000"/>
                          </a:solidFill>
                          <a:effectLst/>
                          <a:latin typeface="+mn-ea"/>
                          <a:ea typeface="+mn-ea"/>
                        </a:rPr>
                        <a:t>5,649,387 (5</a:t>
                      </a:r>
                      <a:r>
                        <a:rPr lang="ko-KR" altLang="en-US" sz="1000" b="1" i="0" u="none" strike="noStrike" dirty="0" smtClean="0">
                          <a:solidFill>
                            <a:srgbClr val="000000"/>
                          </a:solidFill>
                          <a:effectLst/>
                          <a:latin typeface="+mn-ea"/>
                          <a:ea typeface="+mn-ea"/>
                        </a:rPr>
                        <a:t>조</a:t>
                      </a:r>
                      <a:r>
                        <a:rPr lang="en-US" altLang="ko-KR" sz="1000" b="1" i="0" u="none" strike="noStrike" dirty="0" smtClean="0">
                          <a:solidFill>
                            <a:srgbClr val="000000"/>
                          </a:solidFill>
                          <a:effectLst/>
                          <a:latin typeface="+mn-ea"/>
                          <a:ea typeface="+mn-ea"/>
                        </a:rPr>
                        <a:t>6</a:t>
                      </a:r>
                      <a:r>
                        <a:rPr lang="ko-KR" altLang="en-US" sz="1000" b="1" i="0" u="none" strike="noStrike" dirty="0" err="1" smtClean="0">
                          <a:solidFill>
                            <a:srgbClr val="000000"/>
                          </a:solidFill>
                          <a:effectLst/>
                          <a:latin typeface="+mn-ea"/>
                          <a:ea typeface="+mn-ea"/>
                        </a:rPr>
                        <a:t>천억원</a:t>
                      </a:r>
                      <a:r>
                        <a:rPr lang="en-US" altLang="ko-KR" sz="1000" b="1" i="0" u="none" strike="noStrike" dirty="0" smtClean="0">
                          <a:solidFill>
                            <a:srgbClr val="000000"/>
                          </a:solidFill>
                          <a:effectLst/>
                          <a:latin typeface="+mn-ea"/>
                          <a:ea typeface="+mn-ea"/>
                        </a:rPr>
                        <a:t>)</a:t>
                      </a:r>
                      <a:endParaRPr lang="en-US" sz="1000" b="1"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r>
              <a:tr h="209550">
                <a:tc vMerge="1">
                  <a:txBody>
                    <a:bodyPr/>
                    <a:lstStyle/>
                    <a:p>
                      <a:pPr latinLnBrk="1"/>
                      <a:endParaRPr lang="ko-KR" altLang="en-US"/>
                    </a:p>
                  </a:txBody>
                  <a:tcPr/>
                </a:tc>
                <a:tc>
                  <a:txBody>
                    <a:bodyPr/>
                    <a:lstStyle/>
                    <a:p>
                      <a:pPr algn="ctr" fontAlgn="ctr"/>
                      <a:r>
                        <a:rPr lang="en-US" sz="1000" b="1" i="0" u="none" strike="noStrike" dirty="0" smtClean="0">
                          <a:solidFill>
                            <a:srgbClr val="000000"/>
                          </a:solidFill>
                          <a:effectLst/>
                          <a:latin typeface="+mn-ea"/>
                          <a:ea typeface="+mn-ea"/>
                        </a:rPr>
                        <a:t>(100%)</a:t>
                      </a:r>
                      <a:endParaRPr lang="en-US" sz="1000" b="1"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en-US" sz="1000" b="1" i="0" u="none" strike="noStrike" dirty="0" smtClean="0">
                          <a:solidFill>
                            <a:srgbClr val="000000"/>
                          </a:solidFill>
                          <a:effectLst/>
                          <a:latin typeface="+mn-ea"/>
                          <a:ea typeface="+mn-ea"/>
                        </a:rPr>
                        <a:t>(100%)</a:t>
                      </a:r>
                      <a:endParaRPr lang="en-US" sz="1000" b="1"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en-US" sz="1000" b="1" i="0" u="none" strike="noStrike" dirty="0" smtClean="0">
                          <a:solidFill>
                            <a:srgbClr val="000000"/>
                          </a:solidFill>
                          <a:effectLst/>
                          <a:latin typeface="+mn-ea"/>
                          <a:ea typeface="+mn-ea"/>
                        </a:rPr>
                        <a:t>(100%)</a:t>
                      </a:r>
                      <a:endParaRPr lang="en-US" sz="1000" b="1"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r>
              <a:tr h="209550">
                <a:tc rowSpan="2">
                  <a:txBody>
                    <a:bodyPr/>
                    <a:lstStyle/>
                    <a:p>
                      <a:pPr algn="ctr" fontAlgn="ctr"/>
                      <a:r>
                        <a:rPr lang="en-US" altLang="ko-KR" sz="1000" b="0" i="0" u="none" strike="noStrike" dirty="0" smtClean="0">
                          <a:solidFill>
                            <a:srgbClr val="000000"/>
                          </a:solidFill>
                          <a:effectLst/>
                          <a:latin typeface="+mn-ea"/>
                          <a:ea typeface="+mn-ea"/>
                        </a:rPr>
                        <a:t>*</a:t>
                      </a:r>
                      <a:r>
                        <a:rPr lang="ko-KR" altLang="en-US" sz="1000" b="0" i="0" u="none" strike="noStrike" dirty="0" smtClean="0">
                          <a:solidFill>
                            <a:srgbClr val="000000"/>
                          </a:solidFill>
                          <a:effectLst/>
                          <a:latin typeface="+mn-ea"/>
                          <a:ea typeface="+mn-ea"/>
                        </a:rPr>
                        <a:t>중기간 </a:t>
                      </a:r>
                      <a:r>
                        <a:rPr lang="ko-KR" altLang="en-US" sz="1000" b="0" i="0" u="none" strike="noStrike" dirty="0">
                          <a:solidFill>
                            <a:srgbClr val="000000"/>
                          </a:solidFill>
                          <a:effectLst/>
                          <a:latin typeface="+mn-ea"/>
                          <a:ea typeface="+mn-ea"/>
                        </a:rPr>
                        <a:t>경쟁</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a:solidFill>
                            <a:srgbClr val="000000"/>
                          </a:solidFill>
                          <a:effectLst/>
                          <a:latin typeface="+mn-ea"/>
                          <a:ea typeface="+mn-ea"/>
                        </a:rPr>
                        <a:t>119,444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en-US" sz="1000" b="0" i="0" u="none" strike="noStrike">
                          <a:solidFill>
                            <a:srgbClr val="000000"/>
                          </a:solidFill>
                          <a:effectLst/>
                          <a:latin typeface="+mn-ea"/>
                          <a:ea typeface="+mn-ea"/>
                        </a:rPr>
                        <a:t>977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en-US" sz="1000" b="0" i="0" u="none" strike="noStrike" dirty="0" smtClean="0">
                          <a:solidFill>
                            <a:srgbClr val="000000"/>
                          </a:solidFill>
                          <a:effectLst/>
                          <a:latin typeface="+mn-ea"/>
                          <a:ea typeface="+mn-ea"/>
                        </a:rPr>
                        <a:t>2,114,866 (2</a:t>
                      </a:r>
                      <a:r>
                        <a:rPr lang="ko-KR" altLang="en-US" sz="1000" b="0" i="0" u="none" strike="noStrike" dirty="0" smtClean="0">
                          <a:solidFill>
                            <a:srgbClr val="000000"/>
                          </a:solidFill>
                          <a:effectLst/>
                          <a:latin typeface="+mn-ea"/>
                          <a:ea typeface="+mn-ea"/>
                        </a:rPr>
                        <a:t>조</a:t>
                      </a:r>
                      <a:r>
                        <a:rPr lang="en-US" altLang="ko-KR" sz="1000" b="0" i="0" u="none" strike="noStrike" dirty="0" smtClean="0">
                          <a:solidFill>
                            <a:srgbClr val="000000"/>
                          </a:solidFill>
                          <a:effectLst/>
                          <a:latin typeface="+mn-ea"/>
                          <a:ea typeface="+mn-ea"/>
                        </a:rPr>
                        <a:t>1</a:t>
                      </a:r>
                      <a:r>
                        <a:rPr lang="ko-KR" altLang="en-US" sz="1000" b="0" i="0" u="none" strike="noStrike" dirty="0" err="1" smtClean="0">
                          <a:solidFill>
                            <a:srgbClr val="000000"/>
                          </a:solidFill>
                          <a:effectLst/>
                          <a:latin typeface="+mn-ea"/>
                          <a:ea typeface="+mn-ea"/>
                        </a:rPr>
                        <a:t>천억원</a:t>
                      </a:r>
                      <a:r>
                        <a:rPr lang="en-US" altLang="ko-KR" sz="1000" b="0" i="0" u="none" strike="noStrike" dirty="0" smtClean="0">
                          <a:solidFill>
                            <a:srgbClr val="000000"/>
                          </a:solidFill>
                          <a:effectLst/>
                          <a:latin typeface="+mn-ea"/>
                          <a:ea typeface="+mn-ea"/>
                        </a:rPr>
                        <a:t>)</a:t>
                      </a:r>
                      <a:endParaRPr lang="en-US" sz="1000" b="0"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r>
              <a:tr h="209550">
                <a:tc vMerge="1">
                  <a:txBody>
                    <a:bodyPr/>
                    <a:lstStyle/>
                    <a:p>
                      <a:pPr latinLnBrk="1"/>
                      <a:endParaRPr lang="ko-KR" altLang="en-US"/>
                    </a:p>
                  </a:txBody>
                  <a:tcPr/>
                </a:tc>
                <a:tc>
                  <a:txBody>
                    <a:bodyPr/>
                    <a:lstStyle/>
                    <a:p>
                      <a:pPr algn="ctr" fontAlgn="ctr"/>
                      <a:r>
                        <a:rPr lang="en-US" sz="1000" b="0" i="0" u="none" strike="noStrike" dirty="0" smtClean="0">
                          <a:solidFill>
                            <a:srgbClr val="000000"/>
                          </a:solidFill>
                          <a:effectLst/>
                          <a:latin typeface="+mn-ea"/>
                          <a:ea typeface="+mn-ea"/>
                        </a:rPr>
                        <a:t>(33.8%)</a:t>
                      </a:r>
                      <a:endParaRPr lang="en-US" sz="1000" b="0"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smtClean="0">
                          <a:solidFill>
                            <a:srgbClr val="000000"/>
                          </a:solidFill>
                          <a:effectLst/>
                          <a:latin typeface="+mn-ea"/>
                          <a:ea typeface="+mn-ea"/>
                        </a:rPr>
                        <a:t>(32.4%)</a:t>
                      </a:r>
                      <a:endParaRPr lang="en-US" sz="1000" b="0"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smtClean="0">
                          <a:solidFill>
                            <a:srgbClr val="000000"/>
                          </a:solidFill>
                          <a:effectLst/>
                          <a:latin typeface="+mn-ea"/>
                          <a:ea typeface="+mn-ea"/>
                        </a:rPr>
                        <a:t>(37.4%)</a:t>
                      </a:r>
                      <a:endParaRPr lang="en-US" sz="1000" b="0" i="0" u="none" strike="noStrike" dirty="0">
                        <a:solidFill>
                          <a:srgbClr val="000000"/>
                        </a:solidFill>
                        <a:effectLst/>
                        <a:latin typeface="+mn-ea"/>
                        <a:ea typeface="+mn-ea"/>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8821168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제목 10"/>
          <p:cNvSpPr>
            <a:spLocks noGrp="1"/>
          </p:cNvSpPr>
          <p:nvPr>
            <p:ph type="title"/>
          </p:nvPr>
        </p:nvSpPr>
        <p:spPr>
          <a:noFill/>
          <a:ln w="9525">
            <a:noFill/>
            <a:miter lim="800000"/>
            <a:headEnd/>
            <a:tailEnd/>
          </a:ln>
        </p:spPr>
        <p:txBody>
          <a:bodyPr vert="horz" wrap="square" lIns="91440" tIns="45720" rIns="91440" bIns="45720" numCol="1" anchor="ctr" anchorCtr="0" compatLnSpc="1">
            <a:prstTxWarp prst="textNoShape">
              <a:avLst/>
            </a:prstTxWarp>
          </a:bodyPr>
          <a:lstStyle/>
          <a:p>
            <a:r>
              <a:rPr lang="ko-KR" altLang="en-US" sz="2400" dirty="0" smtClean="0"/>
              <a:t>공공조달시장제공정책의 </a:t>
            </a:r>
            <a:r>
              <a:rPr lang="ko-KR" altLang="en-US" sz="2400" dirty="0"/>
              <a:t>성과평가</a:t>
            </a:r>
            <a:r>
              <a:rPr lang="en-US" altLang="ko-KR" sz="2400" dirty="0"/>
              <a:t>: </a:t>
            </a:r>
            <a:r>
              <a:rPr lang="ko-KR" altLang="en-US" sz="2400" dirty="0" smtClean="0"/>
              <a:t>생산성</a:t>
            </a:r>
            <a:endParaRPr lang="ko-KR" altLang="en-US" sz="2400" b="1" dirty="0">
              <a:solidFill>
                <a:srgbClr val="808080"/>
              </a:solidFill>
              <a:latin typeface="휴먼모음T" panose="02030504000101010101" pitchFamily="18" charset="-127"/>
              <a:ea typeface="휴먼모음T" panose="02030504000101010101" pitchFamily="18" charset="-127"/>
            </a:endParaRPr>
          </a:p>
        </p:txBody>
      </p:sp>
      <p:sp>
        <p:nvSpPr>
          <p:cNvPr id="2" name="Rectangle 4"/>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solidFill>
                <a:srgbClr val="000000"/>
              </a:solidFill>
            </a:endParaRPr>
          </a:p>
        </p:txBody>
      </p:sp>
      <p:sp>
        <p:nvSpPr>
          <p:cNvPr id="8" name="직사각형 7"/>
          <p:cNvSpPr/>
          <p:nvPr/>
        </p:nvSpPr>
        <p:spPr>
          <a:xfrm>
            <a:off x="467544" y="1556792"/>
            <a:ext cx="8286750" cy="584775"/>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en-US" altLang="ko-KR" sz="1600" dirty="0" smtClean="0">
                <a:solidFill>
                  <a:schemeClr val="tx1"/>
                </a:solidFill>
                <a:latin typeface="휴먼모음T" panose="02030504000101010101" pitchFamily="18" charset="-127"/>
                <a:ea typeface="휴먼모음T" panose="02030504000101010101" pitchFamily="18" charset="-127"/>
              </a:rPr>
              <a:t>2009</a:t>
            </a:r>
            <a:r>
              <a:rPr lang="ko-KR" altLang="en-US" sz="1600" dirty="0" smtClean="0">
                <a:solidFill>
                  <a:schemeClr val="tx1"/>
                </a:solidFill>
                <a:latin typeface="휴먼모음T" panose="02030504000101010101" pitchFamily="18" charset="-127"/>
                <a:ea typeface="휴먼모음T" panose="02030504000101010101" pitchFamily="18" charset="-127"/>
              </a:rPr>
              <a:t>년 중소기업대상 조달정책지원은 </a:t>
            </a:r>
            <a:r>
              <a:rPr lang="en-US" altLang="ko-KR" sz="1600" dirty="0" smtClean="0">
                <a:solidFill>
                  <a:schemeClr val="tx1"/>
                </a:solidFill>
                <a:latin typeface="휴먼모음T" panose="02030504000101010101" pitchFamily="18" charset="-127"/>
                <a:ea typeface="휴먼모음T" panose="02030504000101010101" pitchFamily="18" charset="-127"/>
              </a:rPr>
              <a:t>2009</a:t>
            </a:r>
            <a:r>
              <a:rPr lang="ko-KR" altLang="en-US" sz="1600" dirty="0" smtClean="0">
                <a:solidFill>
                  <a:schemeClr val="tx1"/>
                </a:solidFill>
                <a:latin typeface="휴먼모음T" panose="02030504000101010101" pitchFamily="18" charset="-127"/>
                <a:ea typeface="휴먼모음T" panose="02030504000101010101" pitchFamily="18" charset="-127"/>
              </a:rPr>
              <a:t>년의 생산성에는 긍정적인 영향을 주었으나</a:t>
            </a:r>
            <a:r>
              <a:rPr lang="en-US" altLang="ko-KR" sz="1600" dirty="0" smtClean="0">
                <a:solidFill>
                  <a:schemeClr val="tx1"/>
                </a:solidFill>
                <a:latin typeface="휴먼모음T" panose="02030504000101010101" pitchFamily="18" charset="-127"/>
                <a:ea typeface="휴먼모음T" panose="02030504000101010101" pitchFamily="18" charset="-127"/>
              </a:rPr>
              <a:t>,</a:t>
            </a:r>
          </a:p>
          <a:p>
            <a:pPr algn="ctr"/>
            <a:r>
              <a:rPr lang="en-US" altLang="ko-KR" sz="1600" dirty="0" smtClean="0">
                <a:solidFill>
                  <a:schemeClr val="tx1"/>
                </a:solidFill>
                <a:latin typeface="휴먼모음T" panose="02030504000101010101" pitchFamily="18" charset="-127"/>
                <a:ea typeface="휴먼모음T" panose="02030504000101010101" pitchFamily="18" charset="-127"/>
              </a:rPr>
              <a:t>2011</a:t>
            </a:r>
            <a:r>
              <a:rPr lang="ko-KR" altLang="en-US" sz="1600" dirty="0" smtClean="0">
                <a:solidFill>
                  <a:schemeClr val="tx1"/>
                </a:solidFill>
                <a:latin typeface="휴먼모음T" panose="02030504000101010101" pitchFamily="18" charset="-127"/>
                <a:ea typeface="휴먼모음T" panose="02030504000101010101" pitchFamily="18" charset="-127"/>
              </a:rPr>
              <a:t>년 효과에서는 오히려 생산성에 악영향을 미쳤으며 이는 중기간 경쟁제품 제도에서 두드러짐</a:t>
            </a:r>
            <a:r>
              <a:rPr lang="en-US" altLang="ko-KR" sz="1600" dirty="0" smtClean="0">
                <a:solidFill>
                  <a:schemeClr val="tx1"/>
                </a:solidFill>
                <a:latin typeface="휴먼모음T" panose="02030504000101010101" pitchFamily="18" charset="-127"/>
                <a:ea typeface="휴먼모음T" panose="02030504000101010101" pitchFamily="18" charset="-127"/>
              </a:rPr>
              <a:t>.</a:t>
            </a:r>
            <a:r>
              <a:rPr lang="ko-KR" altLang="en-US" sz="1600" dirty="0" smtClean="0">
                <a:solidFill>
                  <a:schemeClr val="tx1"/>
                </a:solidFill>
                <a:latin typeface="휴먼모음T" panose="02030504000101010101" pitchFamily="18" charset="-127"/>
                <a:ea typeface="휴먼모음T" panose="02030504000101010101" pitchFamily="18" charset="-127"/>
              </a:rPr>
              <a:t> </a:t>
            </a:r>
            <a:endParaRPr lang="ko-KR" altLang="en-US" sz="1600" dirty="0">
              <a:solidFill>
                <a:schemeClr val="tx1"/>
              </a:solidFill>
              <a:latin typeface="휴먼모음T" panose="02030504000101010101" pitchFamily="18" charset="-127"/>
              <a:ea typeface="휴먼모음T" panose="02030504000101010101" pitchFamily="18" charset="-127"/>
            </a:endParaRPr>
          </a:p>
        </p:txBody>
      </p:sp>
      <p:graphicFrame>
        <p:nvGraphicFramePr>
          <p:cNvPr id="6" name="표 5"/>
          <p:cNvGraphicFramePr>
            <a:graphicFrameLocks noGrp="1"/>
          </p:cNvGraphicFramePr>
          <p:nvPr>
            <p:extLst>
              <p:ext uri="{D42A27DB-BD31-4B8C-83A1-F6EECF244321}">
                <p14:modId xmlns:p14="http://schemas.microsoft.com/office/powerpoint/2010/main" val="4141438462"/>
              </p:ext>
            </p:extLst>
          </p:nvPr>
        </p:nvGraphicFramePr>
        <p:xfrm>
          <a:off x="1043608" y="3694289"/>
          <a:ext cx="7199997" cy="1800000"/>
        </p:xfrm>
        <a:graphic>
          <a:graphicData uri="http://schemas.openxmlformats.org/drawingml/2006/table">
            <a:tbl>
              <a:tblPr/>
              <a:tblGrid>
                <a:gridCol w="1028571"/>
                <a:gridCol w="1028571"/>
                <a:gridCol w="1028571"/>
                <a:gridCol w="1028571"/>
                <a:gridCol w="1028571"/>
                <a:gridCol w="1028571"/>
                <a:gridCol w="1028571"/>
              </a:tblGrid>
              <a:tr h="360000">
                <a:tc rowSpan="2">
                  <a:txBody>
                    <a:bodyPr/>
                    <a:lstStyle/>
                    <a:p>
                      <a:pPr algn="ctr" fontAlgn="ctr"/>
                      <a:r>
                        <a:rPr lang="en-US" altLang="ko-KR" sz="1200" b="0" i="0" u="none" strike="noStrike" dirty="0" smtClean="0">
                          <a:solidFill>
                            <a:srgbClr val="000000"/>
                          </a:solidFill>
                          <a:effectLst/>
                          <a:latin typeface="휴먼모음T" panose="02030504000101010101" pitchFamily="18" charset="-127"/>
                          <a:ea typeface="휴먼모음T" panose="02030504000101010101" pitchFamily="18" charset="-127"/>
                        </a:rPr>
                        <a:t>PSME</a:t>
                      </a:r>
                      <a:r>
                        <a:rPr lang="ko-KR" altLang="en-US" sz="1200" b="0" i="0" u="none" strike="noStrike" dirty="0">
                          <a:solidFill>
                            <a:srgbClr val="000000"/>
                          </a:solidFill>
                          <a:effectLst/>
                          <a:latin typeface="휴먼모음T" panose="02030504000101010101" pitchFamily="18" charset="-127"/>
                          <a:ea typeface="휴먼모음T" panose="02030504000101010101" pitchFamily="18" charset="-127"/>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ctr"/>
                      <a:r>
                        <a:rPr lang="en-US" altLang="ko-KR" sz="1200" b="0" i="0" u="none" strike="noStrike" dirty="0">
                          <a:solidFill>
                            <a:srgbClr val="000000"/>
                          </a:solidFill>
                          <a:effectLst/>
                          <a:latin typeface="휴먼모음T" panose="02030504000101010101" pitchFamily="18" charset="-127"/>
                          <a:ea typeface="휴먼모음T" panose="02030504000101010101" pitchFamily="18" charset="-127"/>
                        </a:rPr>
                        <a:t>2009</a:t>
                      </a:r>
                      <a:r>
                        <a:rPr lang="ko-KR" altLang="en-US" sz="1200" b="0" i="0" u="none" strike="noStrike" dirty="0">
                          <a:solidFill>
                            <a:srgbClr val="000000"/>
                          </a:solidFill>
                          <a:effectLst/>
                          <a:latin typeface="휴먼모음T" panose="02030504000101010101" pitchFamily="18" charset="-127"/>
                          <a:ea typeface="휴먼모음T" panose="02030504000101010101" pitchFamily="18" charset="-127"/>
                        </a:rPr>
                        <a:t>년 조달의 </a:t>
                      </a:r>
                      <a:r>
                        <a:rPr lang="en-US" altLang="ko-KR" sz="1200" b="0" i="0" u="none" strike="noStrike" dirty="0">
                          <a:solidFill>
                            <a:srgbClr val="000000"/>
                          </a:solidFill>
                          <a:effectLst/>
                          <a:latin typeface="휴먼모음T" panose="02030504000101010101" pitchFamily="18" charset="-127"/>
                          <a:ea typeface="휴먼모음T" panose="02030504000101010101" pitchFamily="18" charset="-127"/>
                        </a:rPr>
                        <a:t>2009</a:t>
                      </a:r>
                      <a:r>
                        <a:rPr lang="ko-KR" altLang="en-US" sz="1200" b="0" i="0" u="none" strike="noStrike" dirty="0">
                          <a:solidFill>
                            <a:srgbClr val="000000"/>
                          </a:solidFill>
                          <a:effectLst/>
                          <a:latin typeface="휴먼모음T" panose="02030504000101010101" pitchFamily="18" charset="-127"/>
                          <a:ea typeface="휴먼모음T" panose="02030504000101010101" pitchFamily="18" charset="-127"/>
                        </a:rPr>
                        <a:t>년 효과</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gridSpan="4">
                  <a:txBody>
                    <a:bodyPr/>
                    <a:lstStyle/>
                    <a:p>
                      <a:pPr algn="ctr" fontAlgn="ctr"/>
                      <a:r>
                        <a:rPr lang="en-US" altLang="ko-KR" sz="1200" b="0" i="0" u="none" strike="noStrike" dirty="0">
                          <a:solidFill>
                            <a:srgbClr val="000000"/>
                          </a:solidFill>
                          <a:effectLst/>
                          <a:latin typeface="휴먼모음T" panose="02030504000101010101" pitchFamily="18" charset="-127"/>
                          <a:ea typeface="휴먼모음T" panose="02030504000101010101" pitchFamily="18" charset="-127"/>
                        </a:rPr>
                        <a:t>2009</a:t>
                      </a:r>
                      <a:r>
                        <a:rPr lang="ko-KR" altLang="en-US" sz="1200" b="0" i="0" u="none" strike="noStrike" dirty="0">
                          <a:solidFill>
                            <a:srgbClr val="000000"/>
                          </a:solidFill>
                          <a:effectLst/>
                          <a:latin typeface="휴먼모음T" panose="02030504000101010101" pitchFamily="18" charset="-127"/>
                          <a:ea typeface="휴먼모음T" panose="02030504000101010101" pitchFamily="18" charset="-127"/>
                        </a:rPr>
                        <a:t>년 조달의 </a:t>
                      </a:r>
                      <a:r>
                        <a:rPr lang="en-US" altLang="ko-KR" sz="1200" b="0" i="0" u="none" strike="noStrike" dirty="0">
                          <a:solidFill>
                            <a:srgbClr val="000000"/>
                          </a:solidFill>
                          <a:effectLst/>
                          <a:latin typeface="휴먼모음T" panose="02030504000101010101" pitchFamily="18" charset="-127"/>
                          <a:ea typeface="휴먼모음T" panose="02030504000101010101" pitchFamily="18" charset="-127"/>
                        </a:rPr>
                        <a:t>2011</a:t>
                      </a:r>
                      <a:r>
                        <a:rPr lang="ko-KR" altLang="en-US" sz="1200" b="0" i="0" u="none" strike="noStrike" dirty="0">
                          <a:solidFill>
                            <a:srgbClr val="000000"/>
                          </a:solidFill>
                          <a:effectLst/>
                          <a:latin typeface="휴먼모음T" panose="02030504000101010101" pitchFamily="18" charset="-127"/>
                          <a:ea typeface="휴먼모음T" panose="02030504000101010101" pitchFamily="18" charset="-127"/>
                        </a:rPr>
                        <a:t>년 효과</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latinLnBrk="1"/>
                      <a:endParaRPr lang="ko-KR" altLang="en-US"/>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latinLnBrk="1"/>
                      <a:endParaRPr lang="ko-KR" altLang="en-US"/>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latinLnBrk="1"/>
                      <a:endParaRPr lang="ko-KR" altLang="en-US"/>
                    </a:p>
                  </a:txBody>
                  <a:tcP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0000">
                <a:tc vMerge="1">
                  <a:txBody>
                    <a:bodyPr/>
                    <a:lstStyle/>
                    <a:p>
                      <a:pPr latinLnBrk="1"/>
                      <a:endParaRPr lang="ko-KR" altLang="en-US"/>
                    </a:p>
                  </a:txBody>
                  <a:tcPr/>
                </a:tc>
                <a:tc>
                  <a:txBody>
                    <a:bodyPr/>
                    <a:lstStyle/>
                    <a:p>
                      <a:pPr algn="ctr" fontAlgn="ctr"/>
                      <a:r>
                        <a:rPr lang="en-US" sz="1200" b="0" i="0" u="none" strike="noStrike" dirty="0">
                          <a:solidFill>
                            <a:srgbClr val="000000"/>
                          </a:solidFill>
                          <a:effectLst/>
                          <a:latin typeface="휴먼모음T" panose="02030504000101010101" pitchFamily="18" charset="-127"/>
                          <a:ea typeface="휴먼모음T" panose="02030504000101010101" pitchFamily="18" charset="-127"/>
                        </a:rPr>
                        <a:t>TFP </a:t>
                      </a:r>
                      <a:r>
                        <a:rPr lang="ko-KR" altLang="en-US" sz="1200" b="0" i="0" u="none" strike="noStrike" dirty="0">
                          <a:solidFill>
                            <a:srgbClr val="000000"/>
                          </a:solidFill>
                          <a:effectLst/>
                          <a:latin typeface="휴먼모음T" panose="02030504000101010101" pitchFamily="18" charset="-127"/>
                          <a:ea typeface="휴먼모음T" panose="02030504000101010101" pitchFamily="18" charset="-127"/>
                        </a:rPr>
                        <a:t>성장률</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8575" cap="flat" cmpd="sng" algn="ctr">
                      <a:solidFill>
                        <a:srgbClr val="FF0000"/>
                      </a:solidFill>
                      <a:prstDash val="solid"/>
                      <a:round/>
                      <a:headEnd type="none" w="med" len="med"/>
                      <a:tailEnd type="none" w="med" len="med"/>
                    </a:lnB>
                  </a:tcPr>
                </a:tc>
                <a:tc>
                  <a:txBody>
                    <a:bodyPr/>
                    <a:lstStyle/>
                    <a:p>
                      <a:pPr algn="ctr" fontAlgn="ctr"/>
                      <a:r>
                        <a:rPr lang="el-GR" sz="1200" b="0" i="0" u="none" strike="noStrike" dirty="0">
                          <a:solidFill>
                            <a:srgbClr val="000000"/>
                          </a:solidFill>
                          <a:effectLst/>
                          <a:latin typeface="휴먼모음T" panose="02030504000101010101" pitchFamily="18" charset="-127"/>
                          <a:ea typeface="휴먼모음T" panose="02030504000101010101" pitchFamily="18" charset="-127"/>
                        </a:rPr>
                        <a:t>Ρ</a:t>
                      </a:r>
                      <a:r>
                        <a:rPr lang="ko-KR" altLang="en-US" sz="1200" b="0" i="0" u="none" strike="noStrike" dirty="0">
                          <a:solidFill>
                            <a:srgbClr val="000000"/>
                          </a:solidFill>
                          <a:effectLst/>
                          <a:latin typeface="휴먼모음T" panose="02030504000101010101" pitchFamily="18" charset="-127"/>
                          <a:ea typeface="휴먼모음T" panose="02030504000101010101" pitchFamily="18" charset="-127"/>
                        </a:rPr>
                        <a:t>값</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휴먼모음T" panose="02030504000101010101" pitchFamily="18" charset="-127"/>
                          <a:ea typeface="휴먼모음T" panose="02030504000101010101" pitchFamily="18" charset="-127"/>
                        </a:rPr>
                        <a:t>TFP </a:t>
                      </a:r>
                      <a:r>
                        <a:rPr lang="ko-KR" altLang="en-US" sz="1200" b="0" i="0" u="none" strike="noStrike" dirty="0">
                          <a:solidFill>
                            <a:srgbClr val="000000"/>
                          </a:solidFill>
                          <a:effectLst/>
                          <a:latin typeface="휴먼모음T" panose="02030504000101010101" pitchFamily="18" charset="-127"/>
                          <a:ea typeface="휴먼모음T" panose="02030504000101010101" pitchFamily="18" charset="-127"/>
                        </a:rPr>
                        <a:t>성장률</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8575" cap="flat" cmpd="sng" algn="ctr">
                      <a:solidFill>
                        <a:srgbClr val="FF0000"/>
                      </a:solidFill>
                      <a:prstDash val="solid"/>
                      <a:round/>
                      <a:headEnd type="none" w="med" len="med"/>
                      <a:tailEnd type="none" w="med" len="med"/>
                    </a:lnB>
                  </a:tcPr>
                </a:tc>
                <a:tc>
                  <a:txBody>
                    <a:bodyPr/>
                    <a:lstStyle/>
                    <a:p>
                      <a:pPr algn="ctr" fontAlgn="ctr"/>
                      <a:r>
                        <a:rPr lang="el-GR" sz="1200" b="0" i="0" u="none" strike="noStrike" dirty="0">
                          <a:solidFill>
                            <a:srgbClr val="000000"/>
                          </a:solidFill>
                          <a:effectLst/>
                          <a:latin typeface="휴먼모음T" panose="02030504000101010101" pitchFamily="18" charset="-127"/>
                          <a:ea typeface="휴먼모음T" panose="02030504000101010101" pitchFamily="18" charset="-127"/>
                        </a:rPr>
                        <a:t>Ρ</a:t>
                      </a:r>
                      <a:r>
                        <a:rPr lang="ko-KR" altLang="en-US" sz="1200" b="0" i="0" u="none" strike="noStrike" dirty="0">
                          <a:solidFill>
                            <a:srgbClr val="000000"/>
                          </a:solidFill>
                          <a:effectLst/>
                          <a:latin typeface="휴먼모음T" panose="02030504000101010101" pitchFamily="18" charset="-127"/>
                          <a:ea typeface="휴먼모음T" panose="02030504000101010101" pitchFamily="18" charset="-127"/>
                        </a:rPr>
                        <a:t>값</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8575" cap="flat" cmpd="sng" algn="ctr">
                      <a:solidFill>
                        <a:srgbClr val="FF0000"/>
                      </a:solidFill>
                      <a:prstDash val="solid"/>
                      <a:round/>
                      <a:headEnd type="none" w="med" len="med"/>
                      <a:tailEnd type="none" w="med" len="med"/>
                    </a:lnB>
                  </a:tcPr>
                </a:tc>
                <a:tc>
                  <a:txBody>
                    <a:bodyPr/>
                    <a:lstStyle/>
                    <a:p>
                      <a:pPr algn="ctr" fontAlgn="ctr"/>
                      <a:r>
                        <a:rPr lang="ko-KR" altLang="en-US" sz="1200" b="0" i="0" u="none" strike="noStrike" dirty="0">
                          <a:solidFill>
                            <a:srgbClr val="000000"/>
                          </a:solidFill>
                          <a:effectLst/>
                          <a:latin typeface="휴먼모음T" panose="02030504000101010101" pitchFamily="18" charset="-127"/>
                          <a:ea typeface="휴먼모음T" panose="02030504000101010101" pitchFamily="18" charset="-127"/>
                        </a:rPr>
                        <a:t>생존율</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l-GR" sz="1200" b="0" i="0" u="none" strike="noStrike" dirty="0">
                          <a:solidFill>
                            <a:srgbClr val="000000"/>
                          </a:solidFill>
                          <a:effectLst/>
                          <a:latin typeface="휴먼모음T" panose="02030504000101010101" pitchFamily="18" charset="-127"/>
                          <a:ea typeface="휴먼모음T" panose="02030504000101010101" pitchFamily="18" charset="-127"/>
                        </a:rPr>
                        <a:t>Ρ</a:t>
                      </a:r>
                      <a:r>
                        <a:rPr lang="ko-KR" altLang="en-US" sz="1200" b="0" i="0" u="none" strike="noStrike" dirty="0">
                          <a:solidFill>
                            <a:srgbClr val="000000"/>
                          </a:solidFill>
                          <a:effectLst/>
                          <a:latin typeface="휴먼모음T" panose="02030504000101010101" pitchFamily="18" charset="-127"/>
                          <a:ea typeface="휴먼모음T" panose="02030504000101010101" pitchFamily="18" charset="-127"/>
                        </a:rPr>
                        <a:t>값</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r>
              <a:tr h="360000">
                <a:tc>
                  <a:txBody>
                    <a:bodyPr/>
                    <a:lstStyle/>
                    <a:p>
                      <a:pPr algn="ctr" fontAlgn="ctr"/>
                      <a:r>
                        <a:rPr lang="ko-KR" altLang="en-US" sz="1200" b="0" i="0" u="none" strike="noStrike" dirty="0">
                          <a:solidFill>
                            <a:srgbClr val="000000"/>
                          </a:solidFill>
                          <a:effectLst/>
                          <a:latin typeface="휴먼모음T" panose="02030504000101010101" pitchFamily="18" charset="-127"/>
                          <a:ea typeface="휴먼모음T" panose="02030504000101010101" pitchFamily="18" charset="-127"/>
                        </a:rPr>
                        <a:t>전체</a:t>
                      </a:r>
                    </a:p>
                  </a:txBody>
                  <a:tcPr marL="9525" marR="9525" marT="9525" marB="0" anchor="ctr">
                    <a:lnL w="6350" cap="flat" cmpd="sng" algn="ctr">
                      <a:solidFill>
                        <a:srgbClr val="00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휴먼모음T" panose="02030504000101010101" pitchFamily="18" charset="-127"/>
                          <a:ea typeface="휴먼모음T" panose="02030504000101010101" pitchFamily="18" charset="-127"/>
                        </a:rPr>
                        <a:t>0.1067</a:t>
                      </a:r>
                    </a:p>
                  </a:txBody>
                  <a:tcPr marL="9525" marR="9525" marT="9525"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휴먼모음T" panose="02030504000101010101" pitchFamily="18" charset="-127"/>
                          <a:ea typeface="휴먼모음T" panose="02030504000101010101" pitchFamily="18" charset="-127"/>
                        </a:rPr>
                        <a:t>0.000</a:t>
                      </a:r>
                    </a:p>
                  </a:txBody>
                  <a:tcPr marL="9525" marR="9525" marT="9525"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ko-KR" sz="1200" b="0" i="0" u="none" strike="noStrike" dirty="0">
                          <a:solidFill>
                            <a:srgbClr val="000000"/>
                          </a:solidFill>
                          <a:effectLst/>
                          <a:latin typeface="휴먼모음T" panose="02030504000101010101" pitchFamily="18" charset="-127"/>
                          <a:ea typeface="휴먼모음T" panose="02030504000101010101" pitchFamily="18" charset="-127"/>
                        </a:rPr>
                        <a:t>-0.0663</a:t>
                      </a:r>
                    </a:p>
                  </a:txBody>
                  <a:tcPr marL="9525" marR="9525" marT="9525" marB="0" anchor="ctr">
                    <a:lnL w="28575" cap="flat" cmpd="sng" algn="ctr">
                      <a:solidFill>
                        <a:srgbClr val="FF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rgbClr val="FF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ko-KR" sz="1200" b="0" i="0" u="none" strike="noStrike" dirty="0">
                          <a:solidFill>
                            <a:srgbClr val="000000"/>
                          </a:solidFill>
                          <a:effectLst/>
                          <a:latin typeface="휴먼모음T" panose="02030504000101010101" pitchFamily="18" charset="-127"/>
                          <a:ea typeface="휴먼모음T" panose="02030504000101010101" pitchFamily="18" charset="-127"/>
                        </a:rPr>
                        <a:t>0.003</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ko-KR" sz="1200" b="0" i="0" u="none" strike="noStrike" dirty="0">
                          <a:solidFill>
                            <a:srgbClr val="000000"/>
                          </a:solidFill>
                          <a:effectLst/>
                          <a:latin typeface="휴먼모음T" panose="02030504000101010101" pitchFamily="18" charset="-127"/>
                          <a:ea typeface="휴먼모음T" panose="02030504000101010101" pitchFamily="18" charset="-127"/>
                        </a:rPr>
                        <a:t>0.03457</a:t>
                      </a:r>
                    </a:p>
                  </a:txBody>
                  <a:tcPr marL="9525" marR="9525" marT="9525" marB="0" anchor="ctr">
                    <a:lnL w="28575" cap="flat" cmpd="sng" algn="ctr">
                      <a:solidFill>
                        <a:srgbClr val="FF0000"/>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ko-KR" sz="1200" b="0" i="0" u="none" strike="noStrike" dirty="0">
                          <a:solidFill>
                            <a:srgbClr val="000000"/>
                          </a:solidFill>
                          <a:effectLst/>
                          <a:latin typeface="휴먼모음T" panose="02030504000101010101" pitchFamily="18" charset="-127"/>
                          <a:ea typeface="휴먼모음T" panose="02030504000101010101" pitchFamily="18" charset="-127"/>
                        </a:rPr>
                        <a:t>0.012</a:t>
                      </a: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0000">
                <a:tc>
                  <a:txBody>
                    <a:bodyPr/>
                    <a:lstStyle/>
                    <a:p>
                      <a:pPr algn="ctr" fontAlgn="ctr"/>
                      <a:r>
                        <a:rPr lang="ko-KR" altLang="en-US" sz="1200" b="0" i="0" u="none" strike="noStrike" dirty="0" err="1">
                          <a:solidFill>
                            <a:srgbClr val="000000"/>
                          </a:solidFill>
                          <a:effectLst/>
                          <a:latin typeface="휴먼모음T" panose="02030504000101010101" pitchFamily="18" charset="-127"/>
                          <a:ea typeface="휴먼모음T" panose="02030504000101010101" pitchFamily="18" charset="-127"/>
                        </a:rPr>
                        <a:t>중기간경쟁</a:t>
                      </a:r>
                      <a:endParaRPr lang="ko-KR" altLang="en-US" sz="1200" b="0" i="0" u="none" strike="noStrike" dirty="0">
                        <a:solidFill>
                          <a:srgbClr val="000000"/>
                        </a:solidFill>
                        <a:effectLst/>
                        <a:latin typeface="휴먼모음T" panose="02030504000101010101" pitchFamily="18" charset="-127"/>
                        <a:ea typeface="휴먼모음T" panose="02030504000101010101" pitchFamily="18" charset="-127"/>
                      </a:endParaRPr>
                    </a:p>
                  </a:txBody>
                  <a:tcPr marL="9525" marR="9525" marT="9525" marB="0" anchor="ctr">
                    <a:lnL w="6350" cap="flat" cmpd="sng" algn="ctr">
                      <a:solidFill>
                        <a:srgbClr val="00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휴먼모음T" panose="02030504000101010101" pitchFamily="18" charset="-127"/>
                          <a:ea typeface="휴먼모음T" panose="02030504000101010101" pitchFamily="18" charset="-127"/>
                        </a:rPr>
                        <a:t>0.1221</a:t>
                      </a:r>
                    </a:p>
                  </a:txBody>
                  <a:tcPr marL="9525" marR="9525" marT="9525"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휴먼모음T" panose="02030504000101010101" pitchFamily="18" charset="-127"/>
                          <a:ea typeface="휴먼모음T" panose="02030504000101010101" pitchFamily="18" charset="-127"/>
                        </a:rPr>
                        <a:t>0.000</a:t>
                      </a:r>
                    </a:p>
                  </a:txBody>
                  <a:tcPr marL="9525" marR="9525" marT="9525"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ko-KR" sz="1200" b="0" i="0" u="none" strike="noStrike" dirty="0">
                          <a:solidFill>
                            <a:srgbClr val="000000"/>
                          </a:solidFill>
                          <a:effectLst/>
                          <a:latin typeface="휴먼모음T" panose="02030504000101010101" pitchFamily="18" charset="-127"/>
                          <a:ea typeface="휴먼모음T" panose="02030504000101010101" pitchFamily="18" charset="-127"/>
                        </a:rPr>
                        <a:t>-0.1005</a:t>
                      </a:r>
                    </a:p>
                  </a:txBody>
                  <a:tcPr marL="9525" marR="9525" marT="9525" marB="0" anchor="ctr">
                    <a:lnL w="28575" cap="flat" cmpd="sng" algn="ctr">
                      <a:solidFill>
                        <a:srgbClr val="FF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28575" cap="flat" cmpd="sng" algn="ctr">
                      <a:solidFill>
                        <a:srgbClr val="FF0000"/>
                      </a:solidFill>
                      <a:prstDash val="solid"/>
                      <a:round/>
                      <a:headEnd type="none" w="med" len="med"/>
                      <a:tailEnd type="none" w="med" len="med"/>
                    </a:lnB>
                  </a:tcPr>
                </a:tc>
                <a:tc>
                  <a:txBody>
                    <a:bodyPr/>
                    <a:lstStyle/>
                    <a:p>
                      <a:pPr algn="ctr" fontAlgn="ctr"/>
                      <a:r>
                        <a:rPr lang="en-US" altLang="ko-KR" sz="1200" b="0" i="0" u="none" strike="noStrike" dirty="0">
                          <a:solidFill>
                            <a:srgbClr val="000000"/>
                          </a:solidFill>
                          <a:effectLst/>
                          <a:latin typeface="휴먼모음T" panose="02030504000101010101" pitchFamily="18" charset="-127"/>
                          <a:ea typeface="휴먼모음T" panose="02030504000101010101" pitchFamily="18" charset="-127"/>
                        </a:rPr>
                        <a:t>0.012</a:t>
                      </a:r>
                    </a:p>
                  </a:txBody>
                  <a:tcPr marL="9525" marR="9525" marT="9525" marB="0" anchor="ctr">
                    <a:lnL w="12700" cap="flat" cmpd="sng" algn="ctr">
                      <a:solidFill>
                        <a:schemeClr val="tx1"/>
                      </a:solidFill>
                      <a:prstDash val="solid"/>
                      <a:round/>
                      <a:headEnd type="none" w="med" len="med"/>
                      <a:tailEnd type="none" w="med" len="med"/>
                    </a:lnL>
                    <a:lnR w="28575" cap="flat" cmpd="sng" algn="ctr">
                      <a:solidFill>
                        <a:srgbClr val="FF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8575" cap="flat" cmpd="sng" algn="ctr">
                      <a:solidFill>
                        <a:srgbClr val="FF0000"/>
                      </a:solidFill>
                      <a:prstDash val="solid"/>
                      <a:round/>
                      <a:headEnd type="none" w="med" len="med"/>
                      <a:tailEnd type="none" w="med" len="med"/>
                    </a:lnB>
                  </a:tcPr>
                </a:tc>
                <a:tc>
                  <a:txBody>
                    <a:bodyPr/>
                    <a:lstStyle/>
                    <a:p>
                      <a:pPr algn="ctr" fontAlgn="ctr"/>
                      <a:r>
                        <a:rPr lang="en-US" altLang="ko-KR" sz="1200" b="0" i="0" u="none" strike="noStrike" dirty="0">
                          <a:solidFill>
                            <a:srgbClr val="000000"/>
                          </a:solidFill>
                          <a:effectLst/>
                          <a:latin typeface="휴먼모음T" panose="02030504000101010101" pitchFamily="18" charset="-127"/>
                          <a:ea typeface="휴먼모음T" panose="02030504000101010101" pitchFamily="18" charset="-127"/>
                        </a:rPr>
                        <a:t>0.0958</a:t>
                      </a:r>
                    </a:p>
                  </a:txBody>
                  <a:tcPr marL="9525" marR="9525" marT="9525" marB="0" anchor="ctr">
                    <a:lnL w="28575" cap="flat" cmpd="sng" algn="ctr">
                      <a:solidFill>
                        <a:srgbClr val="FF0000"/>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altLang="ko-KR" sz="1200" b="0" i="0" u="none" strike="noStrike" dirty="0">
                          <a:solidFill>
                            <a:srgbClr val="000000"/>
                          </a:solidFill>
                          <a:effectLst/>
                          <a:latin typeface="휴먼모음T" panose="02030504000101010101" pitchFamily="18" charset="-127"/>
                          <a:ea typeface="휴먼모음T" panose="02030504000101010101" pitchFamily="18" charset="-127"/>
                        </a:rPr>
                        <a:t>0.000</a:t>
                      </a: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0000">
                <a:tc>
                  <a:txBody>
                    <a:bodyPr/>
                    <a:lstStyle/>
                    <a:p>
                      <a:pPr algn="ctr" fontAlgn="ctr"/>
                      <a:r>
                        <a:rPr lang="ko-KR" altLang="en-US" sz="1200" b="0" i="0" u="none" strike="noStrike" dirty="0">
                          <a:solidFill>
                            <a:srgbClr val="000000"/>
                          </a:solidFill>
                          <a:effectLst/>
                          <a:latin typeface="휴먼모음T" panose="02030504000101010101" pitchFamily="18" charset="-127"/>
                          <a:ea typeface="휴먼모음T" panose="02030504000101010101" pitchFamily="18" charset="-127"/>
                        </a:rPr>
                        <a:t>비중기간경쟁</a:t>
                      </a:r>
                    </a:p>
                  </a:txBody>
                  <a:tcPr marL="9525" marR="9525" marT="9525" marB="0" anchor="ctr">
                    <a:lnL w="6350" cap="flat" cmpd="sng" algn="ctr">
                      <a:solidFill>
                        <a:srgbClr val="00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휴먼모음T" panose="02030504000101010101" pitchFamily="18" charset="-127"/>
                          <a:ea typeface="휴먼모음T" panose="02030504000101010101" pitchFamily="18" charset="-127"/>
                        </a:rPr>
                        <a:t>0.0945</a:t>
                      </a:r>
                    </a:p>
                  </a:txBody>
                  <a:tcPr marL="9525" marR="9525" marT="9525"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8575" cap="flat" cmpd="sng" algn="ctr">
                      <a:solidFill>
                        <a:srgbClr val="FF0000"/>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휴먼모음T" panose="02030504000101010101" pitchFamily="18" charset="-127"/>
                          <a:ea typeface="휴먼모음T" panose="02030504000101010101" pitchFamily="18" charset="-127"/>
                        </a:rPr>
                        <a:t>0.000</a:t>
                      </a:r>
                    </a:p>
                  </a:txBody>
                  <a:tcPr marL="9525" marR="9525" marT="9525" marB="0" anchor="ctr">
                    <a:lnL w="28575" cap="flat" cmpd="sng" algn="ctr">
                      <a:solidFill>
                        <a:srgbClr val="FF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휴먼모음T" panose="02030504000101010101" pitchFamily="18" charset="-127"/>
                          <a:ea typeface="휴먼모음T" panose="02030504000101010101" pitchFamily="18" charset="-127"/>
                        </a:rPr>
                        <a:t>-0.0068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US" sz="1200" b="0" i="0" u="none" strike="noStrike">
                          <a:solidFill>
                            <a:srgbClr val="000000"/>
                          </a:solidFill>
                          <a:effectLst/>
                          <a:latin typeface="휴먼모음T" panose="02030504000101010101" pitchFamily="18" charset="-127"/>
                          <a:ea typeface="휴먼모음T" panose="02030504000101010101" pitchFamily="18" charset="-127"/>
                        </a:rPr>
                        <a:t>0.796</a:t>
                      </a:r>
                    </a:p>
                  </a:txBody>
                  <a:tcPr marL="9525" marR="9525" marT="9525" marB="0" anchor="ctr">
                    <a:lnL w="1270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28575" cap="flat" cmpd="sng" algn="ctr">
                      <a:solidFill>
                        <a:srgbClr val="FF0000"/>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altLang="ko-KR" sz="1200" b="0" i="0" u="none" strike="noStrike" dirty="0">
                          <a:solidFill>
                            <a:srgbClr val="000000"/>
                          </a:solidFill>
                          <a:effectLst/>
                          <a:latin typeface="휴먼모음T" panose="02030504000101010101" pitchFamily="18" charset="-127"/>
                          <a:ea typeface="휴먼모음T" panose="02030504000101010101" pitchFamily="18" charset="-127"/>
                        </a:rPr>
                        <a:t>0.0398</a:t>
                      </a: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altLang="ko-KR" sz="1200" b="0" i="0" u="none" strike="noStrike" dirty="0">
                          <a:solidFill>
                            <a:srgbClr val="000000"/>
                          </a:solidFill>
                          <a:effectLst/>
                          <a:latin typeface="휴먼모음T" panose="02030504000101010101" pitchFamily="18" charset="-127"/>
                          <a:ea typeface="휴먼모음T" panose="02030504000101010101" pitchFamily="18" charset="-127"/>
                        </a:rPr>
                        <a:t>0.015</a:t>
                      </a: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r>
            </a:tbl>
          </a:graphicData>
        </a:graphic>
      </p:graphicFrame>
      <p:sp>
        <p:nvSpPr>
          <p:cNvPr id="13" name="아래쪽 화살표 12"/>
          <p:cNvSpPr/>
          <p:nvPr/>
        </p:nvSpPr>
        <p:spPr>
          <a:xfrm>
            <a:off x="4211960" y="4558385"/>
            <a:ext cx="144016" cy="504056"/>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rgbClr val="FFFFFF"/>
              </a:solidFill>
            </a:endParaRPr>
          </a:p>
        </p:txBody>
      </p:sp>
      <p:sp>
        <p:nvSpPr>
          <p:cNvPr id="14" name="직사각형 13"/>
          <p:cNvSpPr/>
          <p:nvPr/>
        </p:nvSpPr>
        <p:spPr>
          <a:xfrm>
            <a:off x="2195736" y="5278465"/>
            <a:ext cx="720080" cy="216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rgbClr val="FFFFFF"/>
              </a:solidFill>
            </a:endParaRPr>
          </a:p>
        </p:txBody>
      </p:sp>
      <p:sp>
        <p:nvSpPr>
          <p:cNvPr id="15" name="직사각형 14"/>
          <p:cNvSpPr/>
          <p:nvPr/>
        </p:nvSpPr>
        <p:spPr>
          <a:xfrm>
            <a:off x="4283968" y="5278465"/>
            <a:ext cx="720080" cy="216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rgbClr val="FFFFFF"/>
              </a:solidFill>
            </a:endParaRPr>
          </a:p>
        </p:txBody>
      </p:sp>
      <p:cxnSp>
        <p:nvCxnSpPr>
          <p:cNvPr id="17" name="꺾인 연결선 16"/>
          <p:cNvCxnSpPr>
            <a:stCxn id="14" idx="2"/>
            <a:endCxn id="6" idx="2"/>
          </p:cNvCxnSpPr>
          <p:nvPr/>
        </p:nvCxnSpPr>
        <p:spPr>
          <a:xfrm rot="5400000" flipH="1" flipV="1">
            <a:off x="3599591" y="4450474"/>
            <a:ext cx="200" cy="2087830"/>
          </a:xfrm>
          <a:prstGeom prst="bentConnector3">
            <a:avLst>
              <a:gd name="adj1" fmla="val -114300000"/>
            </a:avLst>
          </a:prstGeom>
          <a:ln w="19050" cap="sq">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Content Placeholder 2"/>
          <p:cNvSpPr>
            <a:spLocks noGrp="1"/>
          </p:cNvSpPr>
          <p:nvPr>
            <p:ph idx="1"/>
          </p:nvPr>
        </p:nvSpPr>
        <p:spPr>
          <a:xfrm>
            <a:off x="467544" y="2431429"/>
            <a:ext cx="8208912" cy="4165923"/>
          </a:xfrm>
        </p:spPr>
        <p:txBody>
          <a:bodyPr>
            <a:normAutofit/>
          </a:bodyPr>
          <a:lstStyle/>
          <a:p>
            <a:pPr>
              <a:buFont typeface="Wingdings" pitchFamily="2" charset="2"/>
              <a:buChar char="§"/>
            </a:pPr>
            <a:r>
              <a:rPr lang="ko-KR" altLang="en-US" sz="1800" dirty="0" smtClean="0">
                <a:latin typeface="휴먼모음T" panose="02030504000101010101" pitchFamily="18" charset="-127"/>
                <a:ea typeface="휴먼모음T" panose="02030504000101010101" pitchFamily="18" charset="-127"/>
              </a:rPr>
              <a:t>중기간 경쟁의 혜택을 받은 경우</a:t>
            </a:r>
            <a:r>
              <a:rPr lang="en-US" altLang="ko-KR" sz="1800" dirty="0" smtClean="0">
                <a:latin typeface="휴먼모음T" panose="02030504000101010101" pitchFamily="18" charset="-127"/>
                <a:ea typeface="휴먼모음T" panose="02030504000101010101" pitchFamily="18" charset="-127"/>
              </a:rPr>
              <a:t>, </a:t>
            </a:r>
            <a:r>
              <a:rPr lang="ko-KR" altLang="en-US" sz="1800" dirty="0" smtClean="0">
                <a:latin typeface="휴먼모음T" panose="02030504000101010101" pitchFamily="18" charset="-127"/>
                <a:ea typeface="휴먼모음T" panose="02030504000101010101" pitchFamily="18" charset="-127"/>
              </a:rPr>
              <a:t>조달 </a:t>
            </a:r>
            <a:r>
              <a:rPr lang="ko-KR" altLang="en-US" sz="1800" dirty="0" err="1" smtClean="0">
                <a:latin typeface="휴먼모음T" panose="02030504000101010101" pitchFamily="18" charset="-127"/>
                <a:ea typeface="휴먼모음T" panose="02030504000101010101" pitchFamily="18" charset="-127"/>
              </a:rPr>
              <a:t>당해연도인</a:t>
            </a:r>
            <a:r>
              <a:rPr lang="ko-KR" altLang="en-US" sz="1800" dirty="0" smtClean="0">
                <a:latin typeface="휴먼모음T" panose="02030504000101010101" pitchFamily="18" charset="-127"/>
                <a:ea typeface="휴먼모음T" panose="02030504000101010101" pitchFamily="18" charset="-127"/>
              </a:rPr>
              <a:t> </a:t>
            </a:r>
            <a:r>
              <a:rPr lang="en-US" altLang="ko-KR" sz="1800" dirty="0" smtClean="0">
                <a:latin typeface="휴먼모음T" panose="02030504000101010101" pitchFamily="18" charset="-127"/>
                <a:ea typeface="휴먼모음T" panose="02030504000101010101" pitchFamily="18" charset="-127"/>
              </a:rPr>
              <a:t>2009</a:t>
            </a:r>
            <a:r>
              <a:rPr lang="ko-KR" altLang="en-US" sz="1800" dirty="0" smtClean="0">
                <a:latin typeface="휴먼모음T" panose="02030504000101010101" pitchFamily="18" charset="-127"/>
                <a:ea typeface="휴먼모음T" panose="02030504000101010101" pitchFamily="18" charset="-127"/>
              </a:rPr>
              <a:t>년의 생산성만 높아진 반면 </a:t>
            </a:r>
            <a:r>
              <a:rPr lang="en-US" altLang="ko-KR" sz="1800" dirty="0" smtClean="0">
                <a:latin typeface="휴먼모음T" panose="02030504000101010101" pitchFamily="18" charset="-127"/>
                <a:ea typeface="휴먼모음T" panose="02030504000101010101" pitchFamily="18" charset="-127"/>
              </a:rPr>
              <a:t>2011</a:t>
            </a:r>
            <a:r>
              <a:rPr lang="ko-KR" altLang="en-US" sz="1800" dirty="0" smtClean="0">
                <a:latin typeface="휴먼모음T" panose="02030504000101010101" pitchFamily="18" charset="-127"/>
                <a:ea typeface="휴먼모음T" panose="02030504000101010101" pitchFamily="18" charset="-127"/>
              </a:rPr>
              <a:t>년의 생산성은 지원받지 않은 가상 상황 대비 </a:t>
            </a:r>
            <a:r>
              <a:rPr lang="en-US" altLang="ko-KR" sz="1800" dirty="0" smtClean="0">
                <a:latin typeface="휴먼모음T" panose="02030504000101010101" pitchFamily="18" charset="-127"/>
                <a:ea typeface="휴먼모음T" panose="02030504000101010101" pitchFamily="18" charset="-127"/>
              </a:rPr>
              <a:t>10.05% </a:t>
            </a:r>
            <a:r>
              <a:rPr lang="ko-KR" altLang="en-US" sz="1800" dirty="0" smtClean="0">
                <a:latin typeface="휴먼모음T" panose="02030504000101010101" pitchFamily="18" charset="-127"/>
                <a:ea typeface="휴먼모음T" panose="02030504000101010101" pitchFamily="18" charset="-127"/>
              </a:rPr>
              <a:t>낮은 수준으로 나타남</a:t>
            </a:r>
            <a:r>
              <a:rPr lang="en-US" altLang="ko-KR" sz="1800" dirty="0" smtClean="0">
                <a:latin typeface="휴먼모음T" panose="02030504000101010101" pitchFamily="18" charset="-127"/>
                <a:ea typeface="휴먼모음T" panose="02030504000101010101" pitchFamily="18" charset="-127"/>
              </a:rPr>
              <a:t>.</a:t>
            </a:r>
          </a:p>
          <a:p>
            <a:pPr>
              <a:buFont typeface="Wingdings" pitchFamily="2" charset="2"/>
              <a:buChar char="§"/>
            </a:pPr>
            <a:r>
              <a:rPr lang="ko-KR" altLang="en-US" sz="1800" dirty="0" smtClean="0">
                <a:latin typeface="휴먼모음T" panose="02030504000101010101" pitchFamily="18" charset="-127"/>
                <a:ea typeface="휴먼모음T" panose="02030504000101010101" pitchFamily="18" charset="-127"/>
              </a:rPr>
              <a:t>이는</a:t>
            </a:r>
            <a:r>
              <a:rPr lang="en-US" altLang="ko-KR" sz="1800" dirty="0" smtClean="0">
                <a:latin typeface="휴먼모음T" panose="02030504000101010101" pitchFamily="18" charset="-127"/>
                <a:ea typeface="휴먼모음T" panose="02030504000101010101" pitchFamily="18" charset="-127"/>
              </a:rPr>
              <a:t>, </a:t>
            </a:r>
            <a:r>
              <a:rPr lang="ko-KR" altLang="en-US" sz="1800" dirty="0" smtClean="0">
                <a:latin typeface="휴먼모음T" panose="02030504000101010101" pitchFamily="18" charset="-127"/>
                <a:ea typeface="휴먼모음T" panose="02030504000101010101" pitchFamily="18" charset="-127"/>
              </a:rPr>
              <a:t>중기간 경쟁 혜택을 받지 않은 중소기업에서는 나타나지 않은 생산성 감소임</a:t>
            </a:r>
            <a:r>
              <a:rPr lang="en-US" altLang="ko-KR" sz="1800" dirty="0" smtClean="0">
                <a:latin typeface="휴먼모음T" panose="02030504000101010101" pitchFamily="18" charset="-127"/>
                <a:ea typeface="휴먼모음T" panose="02030504000101010101" pitchFamily="18" charset="-127"/>
              </a:rPr>
              <a:t>.</a:t>
            </a:r>
            <a:endParaRPr lang="en-US" altLang="ko-KR" sz="1600" dirty="0">
              <a:latin typeface="휴먼모음T" panose="02030504000101010101" pitchFamily="18" charset="-127"/>
              <a:ea typeface="휴먼모음T" panose="02030504000101010101" pitchFamily="18" charset="-127"/>
            </a:endParaRPr>
          </a:p>
        </p:txBody>
      </p:sp>
      <p:sp>
        <p:nvSpPr>
          <p:cNvPr id="16" name="Slide Number Placeholder 3"/>
          <p:cNvSpPr>
            <a:spLocks noGrp="1"/>
          </p:cNvSpPr>
          <p:nvPr>
            <p:ph type="sldNum" sz="quarter" idx="12"/>
          </p:nvPr>
        </p:nvSpPr>
        <p:spPr>
          <a:xfrm>
            <a:off x="7380312" y="6453336"/>
            <a:ext cx="1763688" cy="268139"/>
          </a:xfrm>
        </p:spPr>
        <p:txBody>
          <a:bodyPr/>
          <a:lstStyle/>
          <a:p>
            <a:pPr>
              <a:defRPr/>
            </a:pPr>
            <a:fld id="{0F44D48D-D7FC-4BF8-80E9-F488B0750D02}" type="slidenum">
              <a:rPr lang="en-US" altLang="en-US" smtClean="0"/>
              <a:pPr>
                <a:defRPr/>
              </a:pPr>
              <a:t>35</a:t>
            </a:fld>
            <a:endParaRPr lang="en-US" altLang="en-US" dirty="0"/>
          </a:p>
        </p:txBody>
      </p:sp>
    </p:spTree>
    <p:extLst>
      <p:ext uri="{BB962C8B-B14F-4D97-AF65-F5344CB8AC3E}">
        <p14:creationId xmlns:p14="http://schemas.microsoft.com/office/powerpoint/2010/main" val="59751952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직사각형 2"/>
          <p:cNvSpPr/>
          <p:nvPr/>
        </p:nvSpPr>
        <p:spPr>
          <a:xfrm>
            <a:off x="0" y="0"/>
            <a:ext cx="467544"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 name="직사각형 3"/>
          <p:cNvSpPr/>
          <p:nvPr/>
        </p:nvSpPr>
        <p:spPr>
          <a:xfrm>
            <a:off x="0" y="1412776"/>
            <a:ext cx="467544" cy="108012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 Box 2"/>
          <p:cNvSpPr txBox="1">
            <a:spLocks noChangeArrowheads="1"/>
          </p:cNvSpPr>
          <p:nvPr/>
        </p:nvSpPr>
        <p:spPr bwMode="auto">
          <a:xfrm>
            <a:off x="539552" y="1484784"/>
            <a:ext cx="8208912" cy="683264"/>
          </a:xfrm>
          <a:prstGeom prst="rect">
            <a:avLst/>
          </a:prstGeom>
          <a:noFill/>
          <a:ln w="9525">
            <a:noFill/>
            <a:miter lim="800000"/>
            <a:headEnd/>
            <a:tailEnd/>
          </a:ln>
        </p:spPr>
        <p:txBody>
          <a:bodyPr wrap="square">
            <a:spAutoFit/>
          </a:bodyPr>
          <a:lstStyle/>
          <a:p>
            <a:pPr>
              <a:lnSpc>
                <a:spcPct val="160000"/>
              </a:lnSpc>
              <a:spcBef>
                <a:spcPts val="600"/>
              </a:spcBef>
            </a:pPr>
            <a:r>
              <a:rPr lang="en-US" altLang="ko-KR" sz="2400" dirty="0" smtClean="0">
                <a:ln>
                  <a:solidFill>
                    <a:schemeClr val="tx1"/>
                  </a:solidFill>
                </a:ln>
                <a:latin typeface="+mn-ea"/>
              </a:rPr>
              <a:t>III.3. </a:t>
            </a:r>
            <a:r>
              <a:rPr lang="ko-KR" altLang="en-US" sz="2400" dirty="0" smtClean="0">
                <a:ln>
                  <a:solidFill>
                    <a:schemeClr val="tx1"/>
                  </a:solidFill>
                </a:ln>
                <a:latin typeface="+mn-ea"/>
              </a:rPr>
              <a:t>지원이력통합관리시스템 기준 </a:t>
            </a:r>
            <a:r>
              <a:rPr lang="ko-KR" altLang="en-US" sz="2400" dirty="0" err="1" smtClean="0">
                <a:ln>
                  <a:solidFill>
                    <a:schemeClr val="tx1"/>
                  </a:solidFill>
                </a:ln>
                <a:latin typeface="+mn-ea"/>
              </a:rPr>
              <a:t>효과성</a:t>
            </a:r>
            <a:r>
              <a:rPr lang="ko-KR" altLang="en-US" sz="2400" dirty="0" smtClean="0">
                <a:ln>
                  <a:solidFill>
                    <a:schemeClr val="tx1"/>
                  </a:solidFill>
                </a:ln>
                <a:latin typeface="+mn-ea"/>
              </a:rPr>
              <a:t> 분석</a:t>
            </a:r>
            <a:endParaRPr lang="ko-KR" altLang="en-US" sz="2400" dirty="0">
              <a:ln>
                <a:solidFill>
                  <a:schemeClr val="tx1"/>
                </a:solidFill>
              </a:ln>
              <a:latin typeface="+mn-ea"/>
            </a:endParaRPr>
          </a:p>
        </p:txBody>
      </p:sp>
    </p:spTree>
    <p:extLst>
      <p:ext uri="{BB962C8B-B14F-4D97-AF65-F5344CB8AC3E}">
        <p14:creationId xmlns:p14="http://schemas.microsoft.com/office/powerpoint/2010/main" val="75081938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37</a:t>
            </a:fld>
            <a:endParaRPr lang="en-US" altLang="en-US"/>
          </a:p>
        </p:txBody>
      </p:sp>
      <p:sp>
        <p:nvSpPr>
          <p:cNvPr id="11" name="제목 10"/>
          <p:cNvSpPr>
            <a:spLocks noGrp="1"/>
          </p:cNvSpPr>
          <p:nvPr>
            <p:ph type="title"/>
          </p:nvPr>
        </p:nvSpPr>
        <p:spPr/>
        <p:txBody>
          <a:bodyPr>
            <a:normAutofit fontScale="90000"/>
          </a:bodyPr>
          <a:lstStyle/>
          <a:p>
            <a:r>
              <a:rPr lang="ko-KR" altLang="en-US" dirty="0" smtClean="0"/>
              <a:t>중소기업지원이력 통합관리시스템기준 </a:t>
            </a:r>
            <a:r>
              <a:rPr lang="ko-KR" altLang="en-US" dirty="0" err="1" smtClean="0"/>
              <a:t>효과성분석</a:t>
            </a:r>
            <a:endParaRPr lang="ko-KR" altLang="en-US" dirty="0"/>
          </a:p>
        </p:txBody>
      </p:sp>
      <p:sp>
        <p:nvSpPr>
          <p:cNvPr id="8" name="직사각형 7"/>
          <p:cNvSpPr/>
          <p:nvPr/>
        </p:nvSpPr>
        <p:spPr>
          <a:xfrm>
            <a:off x="360000" y="2204864"/>
            <a:ext cx="8640000" cy="2806922"/>
          </a:xfrm>
          <a:prstGeom prst="rect">
            <a:avLst/>
          </a:prstGeom>
        </p:spPr>
        <p:txBody>
          <a:bodyPr>
            <a:spAutoFit/>
          </a:bodyPr>
          <a:lstStyle/>
          <a:p>
            <a:pPr marL="342900" lvl="0" indent="-342900" eaLnBrk="0" hangingPunct="0">
              <a:spcBef>
                <a:spcPct val="60000"/>
              </a:spcBef>
              <a:buClr>
                <a:srgbClr val="003366"/>
              </a:buClr>
              <a:buFont typeface="Wingdings" pitchFamily="2" charset="2"/>
              <a:buChar char="§"/>
              <a:tabLst>
                <a:tab pos="811213" algn="l"/>
              </a:tabLst>
            </a:pPr>
            <a:endParaRPr lang="ko-KR" altLang="en-US" kern="0" dirty="0">
              <a:solidFill>
                <a:srgbClr val="000000"/>
              </a:solidFill>
              <a:latin typeface="휴먼모음T" panose="02030504000101010101" pitchFamily="18" charset="-127"/>
              <a:ea typeface="휴먼모음T" panose="02030504000101010101" pitchFamily="18" charset="-127"/>
            </a:endParaRPr>
          </a:p>
          <a:p>
            <a:pPr marL="342900" lvl="0"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중소기업지원이력 </a:t>
            </a:r>
            <a:r>
              <a:rPr lang="ko-KR" altLang="en-US" kern="0" dirty="0">
                <a:solidFill>
                  <a:srgbClr val="000000"/>
                </a:solidFill>
                <a:latin typeface="휴먼모음T" panose="02030504000101010101" pitchFamily="18" charset="-127"/>
                <a:ea typeface="휴먼모음T" panose="02030504000101010101" pitchFamily="18" charset="-127"/>
              </a:rPr>
              <a:t>통합관리 시스템에는 </a:t>
            </a:r>
            <a:r>
              <a:rPr lang="en-US" altLang="ko-KR" kern="0" dirty="0">
                <a:solidFill>
                  <a:srgbClr val="000000"/>
                </a:solidFill>
                <a:latin typeface="휴먼모음T" panose="02030504000101010101" pitchFamily="18" charset="-127"/>
                <a:ea typeface="휴먼모음T" panose="02030504000101010101" pitchFamily="18" charset="-127"/>
              </a:rPr>
              <a:t>2010</a:t>
            </a:r>
            <a:r>
              <a:rPr lang="ko-KR" altLang="en-US" kern="0" dirty="0">
                <a:solidFill>
                  <a:srgbClr val="000000"/>
                </a:solidFill>
                <a:latin typeface="휴먼모음T" panose="02030504000101010101" pitchFamily="18" charset="-127"/>
                <a:ea typeface="휴먼모음T" panose="02030504000101010101" pitchFamily="18" charset="-127"/>
              </a:rPr>
              <a:t>년부터 </a:t>
            </a:r>
            <a:r>
              <a:rPr lang="en-US" altLang="ko-KR" kern="0" dirty="0">
                <a:solidFill>
                  <a:srgbClr val="000000"/>
                </a:solidFill>
                <a:latin typeface="휴먼모음T" panose="02030504000101010101" pitchFamily="18" charset="-127"/>
                <a:ea typeface="휴먼모음T" panose="02030504000101010101" pitchFamily="18" charset="-127"/>
              </a:rPr>
              <a:t>2014</a:t>
            </a:r>
            <a:r>
              <a:rPr lang="ko-KR" altLang="en-US" kern="0" dirty="0">
                <a:solidFill>
                  <a:srgbClr val="000000"/>
                </a:solidFill>
                <a:latin typeface="휴먼모음T" panose="02030504000101010101" pitchFamily="18" charset="-127"/>
                <a:ea typeface="휴먼모음T" panose="02030504000101010101" pitchFamily="18" charset="-127"/>
              </a:rPr>
              <a:t>년까지 중소기업청이 집계한 중소기업지원이력이 결집되어 있는 데이터베이스가 구축되어 있음</a:t>
            </a:r>
            <a:r>
              <a:rPr lang="en-US" altLang="ko-KR" kern="0" dirty="0">
                <a:solidFill>
                  <a:srgbClr val="000000"/>
                </a:solidFill>
                <a:latin typeface="휴먼모음T" panose="02030504000101010101" pitchFamily="18" charset="-127"/>
                <a:ea typeface="휴먼모음T" panose="02030504000101010101" pitchFamily="18" charset="-127"/>
              </a:rPr>
              <a:t>.</a:t>
            </a:r>
          </a:p>
          <a:p>
            <a:pPr marL="342900" lvl="0"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본 </a:t>
            </a:r>
            <a:r>
              <a:rPr lang="ko-KR" altLang="en-US" kern="0" dirty="0">
                <a:solidFill>
                  <a:srgbClr val="000000"/>
                </a:solidFill>
                <a:latin typeface="휴먼모음T" panose="02030504000101010101" pitchFamily="18" charset="-127"/>
                <a:ea typeface="휴먼모음T" panose="02030504000101010101" pitchFamily="18" charset="-127"/>
              </a:rPr>
              <a:t>연구에서는 해당 데이터베이스가 재정과 연계되어 있는 지원이력 데이터베이스 중 가장 광범위하다는 점에 주목하여</a:t>
            </a:r>
            <a:r>
              <a:rPr lang="en-US" altLang="ko-KR" kern="0" dirty="0">
                <a:solidFill>
                  <a:srgbClr val="000000"/>
                </a:solidFill>
                <a:latin typeface="휴먼모음T" panose="02030504000101010101" pitchFamily="18" charset="-127"/>
                <a:ea typeface="휴먼모음T" panose="02030504000101010101" pitchFamily="18" charset="-127"/>
              </a:rPr>
              <a:t>, </a:t>
            </a:r>
            <a:r>
              <a:rPr lang="ko-KR" altLang="en-US" kern="0" dirty="0">
                <a:solidFill>
                  <a:srgbClr val="000000"/>
                </a:solidFill>
                <a:latin typeface="휴먼모음T" panose="02030504000101010101" pitchFamily="18" charset="-127"/>
                <a:ea typeface="휴먼모음T" panose="02030504000101010101" pitchFamily="18" charset="-127"/>
              </a:rPr>
              <a:t>해당 데이터베이스를 기초로 중소기업지원정책의 </a:t>
            </a:r>
            <a:r>
              <a:rPr lang="ko-KR" altLang="en-US" kern="0" dirty="0" err="1">
                <a:solidFill>
                  <a:srgbClr val="000000"/>
                </a:solidFill>
                <a:latin typeface="휴먼모음T" panose="02030504000101010101" pitchFamily="18" charset="-127"/>
                <a:ea typeface="휴먼모음T" panose="02030504000101010101" pitchFamily="18" charset="-127"/>
              </a:rPr>
              <a:t>효과성을</a:t>
            </a:r>
            <a:r>
              <a:rPr lang="ko-KR" altLang="en-US" kern="0" dirty="0">
                <a:solidFill>
                  <a:srgbClr val="000000"/>
                </a:solidFill>
                <a:latin typeface="휴먼모음T" panose="02030504000101010101" pitchFamily="18" charset="-127"/>
                <a:ea typeface="휴먼모음T" panose="02030504000101010101" pitchFamily="18" charset="-127"/>
              </a:rPr>
              <a:t> 실증적으로 검증하고 정책방향을 도출하기 위한 기본 자료로 삼음</a:t>
            </a:r>
            <a:r>
              <a:rPr lang="en-US" altLang="ko-KR" kern="0" dirty="0">
                <a:solidFill>
                  <a:srgbClr val="000000"/>
                </a:solidFill>
                <a:latin typeface="휴먼모음T" panose="02030504000101010101" pitchFamily="18" charset="-127"/>
                <a:ea typeface="휴먼모음T" panose="02030504000101010101" pitchFamily="18" charset="-127"/>
              </a:rPr>
              <a:t>.</a:t>
            </a:r>
          </a:p>
          <a:p>
            <a:pPr marL="342900" lvl="0"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참고로</a:t>
            </a:r>
            <a:r>
              <a:rPr lang="en-US" altLang="ko-KR" kern="0" dirty="0" smtClean="0">
                <a:solidFill>
                  <a:srgbClr val="000000"/>
                </a:solidFill>
                <a:latin typeface="휴먼모음T" panose="02030504000101010101" pitchFamily="18" charset="-127"/>
                <a:ea typeface="휴먼모음T" panose="02030504000101010101" pitchFamily="18" charset="-127"/>
              </a:rPr>
              <a:t>,</a:t>
            </a:r>
            <a:r>
              <a:rPr lang="ko-KR" altLang="en-US" kern="0" dirty="0" smtClean="0">
                <a:solidFill>
                  <a:srgbClr val="000000"/>
                </a:solidFill>
                <a:latin typeface="휴먼모음T" panose="02030504000101010101" pitchFamily="18" charset="-127"/>
                <a:ea typeface="휴먼모음T" panose="02030504000101010101" pitchFamily="18" charset="-127"/>
              </a:rPr>
              <a:t> 지원이력과 연계하는 기업의 재무자료로는 </a:t>
            </a:r>
            <a:r>
              <a:rPr lang="ko-KR" altLang="en-US" kern="0" dirty="0">
                <a:solidFill>
                  <a:srgbClr val="000000"/>
                </a:solidFill>
                <a:latin typeface="휴먼모음T" panose="02030504000101010101" pitchFamily="18" charset="-127"/>
                <a:ea typeface="휴먼모음T" panose="02030504000101010101" pitchFamily="18" charset="-127"/>
              </a:rPr>
              <a:t>한국기업데이터의 </a:t>
            </a:r>
            <a:r>
              <a:rPr lang="en-US" altLang="ko-KR" kern="0" dirty="0">
                <a:solidFill>
                  <a:srgbClr val="000000"/>
                </a:solidFill>
                <a:latin typeface="휴먼모음T" panose="02030504000101010101" pitchFamily="18" charset="-127"/>
                <a:ea typeface="휴먼모음T" panose="02030504000101010101" pitchFamily="18" charset="-127"/>
              </a:rPr>
              <a:t>KED </a:t>
            </a:r>
            <a:r>
              <a:rPr lang="ko-KR" altLang="en-US" kern="0" dirty="0">
                <a:solidFill>
                  <a:srgbClr val="000000"/>
                </a:solidFill>
                <a:latin typeface="휴먼모음T" panose="02030504000101010101" pitchFamily="18" charset="-127"/>
                <a:ea typeface="휴먼모음T" panose="02030504000101010101" pitchFamily="18" charset="-127"/>
              </a:rPr>
              <a:t>데이터베이스를 활용함</a:t>
            </a:r>
            <a:r>
              <a:rPr lang="en-US" altLang="ko-KR" kern="0" dirty="0">
                <a:solidFill>
                  <a:srgbClr val="000000"/>
                </a:solidFill>
                <a:latin typeface="휴먼모음T" panose="02030504000101010101" pitchFamily="18" charset="-127"/>
                <a:ea typeface="휴먼모음T" panose="02030504000101010101" pitchFamily="18" charset="-127"/>
              </a:rPr>
              <a:t>.</a:t>
            </a:r>
          </a:p>
        </p:txBody>
      </p:sp>
      <p:sp>
        <p:nvSpPr>
          <p:cNvPr id="9" name="직사각형 8"/>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en-US" altLang="ko-KR" sz="1600" b="1" dirty="0" smtClean="0">
                <a:latin typeface="휴먼모음T" panose="02030504000101010101" pitchFamily="18" charset="-127"/>
                <a:ea typeface="휴먼모음T" panose="02030504000101010101" pitchFamily="18" charset="-127"/>
              </a:rPr>
              <a:t>2011</a:t>
            </a:r>
            <a:r>
              <a:rPr lang="ko-KR" altLang="en-US" sz="1600" b="1" dirty="0" smtClean="0">
                <a:latin typeface="휴먼모음T" panose="02030504000101010101" pitchFamily="18" charset="-127"/>
                <a:ea typeface="휴먼모음T" panose="02030504000101010101" pitchFamily="18" charset="-127"/>
              </a:rPr>
              <a:t>년 이후의 정책효과분석을 위해 중소기업지원이력 통합관리시스템의 지원이력을 활용하여 분석함</a:t>
            </a:r>
            <a:r>
              <a:rPr lang="en-US" altLang="ko-KR" sz="1600" b="1" dirty="0" smtClean="0">
                <a:latin typeface="휴먼모음T" panose="02030504000101010101" pitchFamily="18" charset="-127"/>
                <a:ea typeface="휴먼모음T" panose="02030504000101010101" pitchFamily="18" charset="-127"/>
              </a:rPr>
              <a:t>.</a:t>
            </a:r>
            <a:endParaRPr lang="en-US" altLang="ko-KR" sz="1600" b="1" dirty="0">
              <a:latin typeface="휴먼모음T" panose="02030504000101010101" pitchFamily="18" charset="-127"/>
              <a:ea typeface="휴먼모음T" panose="02030504000101010101" pitchFamily="18" charset="-127"/>
            </a:endParaRPr>
          </a:p>
        </p:txBody>
      </p:sp>
    </p:spTree>
    <p:extLst>
      <p:ext uri="{BB962C8B-B14F-4D97-AF65-F5344CB8AC3E}">
        <p14:creationId xmlns:p14="http://schemas.microsoft.com/office/powerpoint/2010/main" val="17185214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38</a:t>
            </a:fld>
            <a:endParaRPr lang="en-US" altLang="en-US"/>
          </a:p>
        </p:txBody>
      </p:sp>
      <p:sp>
        <p:nvSpPr>
          <p:cNvPr id="11" name="제목 10"/>
          <p:cNvSpPr>
            <a:spLocks noGrp="1"/>
          </p:cNvSpPr>
          <p:nvPr>
            <p:ph type="title"/>
          </p:nvPr>
        </p:nvSpPr>
        <p:spPr/>
        <p:txBody>
          <a:bodyPr>
            <a:normAutofit fontScale="90000"/>
          </a:bodyPr>
          <a:lstStyle/>
          <a:p>
            <a:r>
              <a:rPr lang="ko-KR" altLang="en-US" dirty="0" smtClean="0"/>
              <a:t>중소기업지원이력 통합관리시스템기준 </a:t>
            </a:r>
            <a:r>
              <a:rPr lang="ko-KR" altLang="en-US" dirty="0" err="1" smtClean="0"/>
              <a:t>효과성분석</a:t>
            </a:r>
            <a:endParaRPr lang="ko-KR" altLang="en-US" dirty="0"/>
          </a:p>
        </p:txBody>
      </p:sp>
      <p:sp>
        <p:nvSpPr>
          <p:cNvPr id="8" name="직사각형 7"/>
          <p:cNvSpPr/>
          <p:nvPr/>
        </p:nvSpPr>
        <p:spPr>
          <a:xfrm>
            <a:off x="360000" y="2204864"/>
            <a:ext cx="8640000" cy="2806922"/>
          </a:xfrm>
          <a:prstGeom prst="rect">
            <a:avLst/>
          </a:prstGeom>
        </p:spPr>
        <p:txBody>
          <a:bodyPr>
            <a:spAutoFit/>
          </a:bodyPr>
          <a:lstStyle/>
          <a:p>
            <a:pPr marL="342900" lvl="0" indent="-342900" eaLnBrk="0" hangingPunct="0">
              <a:spcBef>
                <a:spcPct val="60000"/>
              </a:spcBef>
              <a:buClr>
                <a:srgbClr val="003366"/>
              </a:buClr>
              <a:buFont typeface="Wingdings" pitchFamily="2" charset="2"/>
              <a:buChar char="§"/>
              <a:tabLst>
                <a:tab pos="811213" algn="l"/>
              </a:tabLst>
            </a:pPr>
            <a:endParaRPr lang="ko-KR" altLang="en-US" kern="0" dirty="0">
              <a:solidFill>
                <a:srgbClr val="000000"/>
              </a:solidFill>
              <a:latin typeface="휴먼모음T" panose="02030504000101010101" pitchFamily="18" charset="-127"/>
              <a:ea typeface="휴먼모음T" panose="02030504000101010101" pitchFamily="18" charset="-127"/>
            </a:endParaRPr>
          </a:p>
          <a:p>
            <a:pPr marL="342900" lvl="0"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중소기업지원이력 </a:t>
            </a:r>
            <a:r>
              <a:rPr lang="ko-KR" altLang="en-US" kern="0" dirty="0">
                <a:solidFill>
                  <a:srgbClr val="000000"/>
                </a:solidFill>
                <a:latin typeface="휴먼모음T" panose="02030504000101010101" pitchFamily="18" charset="-127"/>
                <a:ea typeface="휴먼모음T" panose="02030504000101010101" pitchFamily="18" charset="-127"/>
              </a:rPr>
              <a:t>통합관리 시스템에는 </a:t>
            </a:r>
            <a:r>
              <a:rPr lang="en-US" altLang="ko-KR" kern="0" dirty="0">
                <a:solidFill>
                  <a:srgbClr val="000000"/>
                </a:solidFill>
                <a:latin typeface="휴먼모음T" panose="02030504000101010101" pitchFamily="18" charset="-127"/>
                <a:ea typeface="휴먼모음T" panose="02030504000101010101" pitchFamily="18" charset="-127"/>
              </a:rPr>
              <a:t>2010</a:t>
            </a:r>
            <a:r>
              <a:rPr lang="ko-KR" altLang="en-US" kern="0" dirty="0">
                <a:solidFill>
                  <a:srgbClr val="000000"/>
                </a:solidFill>
                <a:latin typeface="휴먼모음T" panose="02030504000101010101" pitchFamily="18" charset="-127"/>
                <a:ea typeface="휴먼모음T" panose="02030504000101010101" pitchFamily="18" charset="-127"/>
              </a:rPr>
              <a:t>년부터 </a:t>
            </a:r>
            <a:r>
              <a:rPr lang="en-US" altLang="ko-KR" kern="0" dirty="0">
                <a:solidFill>
                  <a:srgbClr val="000000"/>
                </a:solidFill>
                <a:latin typeface="휴먼모음T" panose="02030504000101010101" pitchFamily="18" charset="-127"/>
                <a:ea typeface="휴먼모음T" panose="02030504000101010101" pitchFamily="18" charset="-127"/>
              </a:rPr>
              <a:t>2014</a:t>
            </a:r>
            <a:r>
              <a:rPr lang="ko-KR" altLang="en-US" kern="0" dirty="0">
                <a:solidFill>
                  <a:srgbClr val="000000"/>
                </a:solidFill>
                <a:latin typeface="휴먼모음T" panose="02030504000101010101" pitchFamily="18" charset="-127"/>
                <a:ea typeface="휴먼모음T" panose="02030504000101010101" pitchFamily="18" charset="-127"/>
              </a:rPr>
              <a:t>년까지 중소기업청이 집계한 중소기업지원이력이 결집되어 있는 데이터베이스가 구축되어 있음</a:t>
            </a:r>
            <a:r>
              <a:rPr lang="en-US" altLang="ko-KR" kern="0" dirty="0">
                <a:solidFill>
                  <a:srgbClr val="000000"/>
                </a:solidFill>
                <a:latin typeface="휴먼모음T" panose="02030504000101010101" pitchFamily="18" charset="-127"/>
                <a:ea typeface="휴먼모음T" panose="02030504000101010101" pitchFamily="18" charset="-127"/>
              </a:rPr>
              <a:t>.</a:t>
            </a:r>
          </a:p>
          <a:p>
            <a:pPr marL="342900" lvl="0"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본 </a:t>
            </a:r>
            <a:r>
              <a:rPr lang="ko-KR" altLang="en-US" kern="0" dirty="0">
                <a:solidFill>
                  <a:srgbClr val="000000"/>
                </a:solidFill>
                <a:latin typeface="휴먼모음T" panose="02030504000101010101" pitchFamily="18" charset="-127"/>
                <a:ea typeface="휴먼모음T" panose="02030504000101010101" pitchFamily="18" charset="-127"/>
              </a:rPr>
              <a:t>연구에서는 해당 데이터베이스가 재정과 연계되어 있는 지원이력 데이터베이스 중 가장 광범위하다는 점에 주목하여</a:t>
            </a:r>
            <a:r>
              <a:rPr lang="en-US" altLang="ko-KR" kern="0" dirty="0">
                <a:solidFill>
                  <a:srgbClr val="000000"/>
                </a:solidFill>
                <a:latin typeface="휴먼모음T" panose="02030504000101010101" pitchFamily="18" charset="-127"/>
                <a:ea typeface="휴먼모음T" panose="02030504000101010101" pitchFamily="18" charset="-127"/>
              </a:rPr>
              <a:t>, </a:t>
            </a:r>
            <a:r>
              <a:rPr lang="ko-KR" altLang="en-US" kern="0" dirty="0">
                <a:solidFill>
                  <a:srgbClr val="000000"/>
                </a:solidFill>
                <a:latin typeface="휴먼모음T" panose="02030504000101010101" pitchFamily="18" charset="-127"/>
                <a:ea typeface="휴먼모음T" panose="02030504000101010101" pitchFamily="18" charset="-127"/>
              </a:rPr>
              <a:t>해당 데이터베이스를 기초로 중소기업지원정책의 </a:t>
            </a:r>
            <a:r>
              <a:rPr lang="ko-KR" altLang="en-US" kern="0" dirty="0" err="1">
                <a:solidFill>
                  <a:srgbClr val="000000"/>
                </a:solidFill>
                <a:latin typeface="휴먼모음T" panose="02030504000101010101" pitchFamily="18" charset="-127"/>
                <a:ea typeface="휴먼모음T" panose="02030504000101010101" pitchFamily="18" charset="-127"/>
              </a:rPr>
              <a:t>효과성을</a:t>
            </a:r>
            <a:r>
              <a:rPr lang="ko-KR" altLang="en-US" kern="0" dirty="0">
                <a:solidFill>
                  <a:srgbClr val="000000"/>
                </a:solidFill>
                <a:latin typeface="휴먼모음T" panose="02030504000101010101" pitchFamily="18" charset="-127"/>
                <a:ea typeface="휴먼모음T" panose="02030504000101010101" pitchFamily="18" charset="-127"/>
              </a:rPr>
              <a:t> 실증적으로 검증하고 정책방향을 도출하기 위한 기본 자료로 삼음</a:t>
            </a:r>
            <a:r>
              <a:rPr lang="en-US" altLang="ko-KR" kern="0" dirty="0">
                <a:solidFill>
                  <a:srgbClr val="000000"/>
                </a:solidFill>
                <a:latin typeface="휴먼모음T" panose="02030504000101010101" pitchFamily="18" charset="-127"/>
                <a:ea typeface="휴먼모음T" panose="02030504000101010101" pitchFamily="18" charset="-127"/>
              </a:rPr>
              <a:t>.</a:t>
            </a:r>
          </a:p>
          <a:p>
            <a:pPr marL="342900" lvl="0"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참고로</a:t>
            </a:r>
            <a:r>
              <a:rPr lang="en-US" altLang="ko-KR" kern="0" dirty="0" smtClean="0">
                <a:solidFill>
                  <a:srgbClr val="000000"/>
                </a:solidFill>
                <a:latin typeface="휴먼모음T" panose="02030504000101010101" pitchFamily="18" charset="-127"/>
                <a:ea typeface="휴먼모음T" panose="02030504000101010101" pitchFamily="18" charset="-127"/>
              </a:rPr>
              <a:t>,</a:t>
            </a:r>
            <a:r>
              <a:rPr lang="ko-KR" altLang="en-US" kern="0" dirty="0" smtClean="0">
                <a:solidFill>
                  <a:srgbClr val="000000"/>
                </a:solidFill>
                <a:latin typeface="휴먼모음T" panose="02030504000101010101" pitchFamily="18" charset="-127"/>
                <a:ea typeface="휴먼모음T" panose="02030504000101010101" pitchFamily="18" charset="-127"/>
              </a:rPr>
              <a:t> 지원이력과 연계하는 기업의 재무자료로는 </a:t>
            </a:r>
            <a:r>
              <a:rPr lang="ko-KR" altLang="en-US" kern="0" dirty="0">
                <a:solidFill>
                  <a:srgbClr val="000000"/>
                </a:solidFill>
                <a:latin typeface="휴먼모음T" panose="02030504000101010101" pitchFamily="18" charset="-127"/>
                <a:ea typeface="휴먼모음T" panose="02030504000101010101" pitchFamily="18" charset="-127"/>
              </a:rPr>
              <a:t>한국기업데이터의 </a:t>
            </a:r>
            <a:r>
              <a:rPr lang="en-US" altLang="ko-KR" kern="0" dirty="0">
                <a:solidFill>
                  <a:srgbClr val="000000"/>
                </a:solidFill>
                <a:latin typeface="휴먼모음T" panose="02030504000101010101" pitchFamily="18" charset="-127"/>
                <a:ea typeface="휴먼모음T" panose="02030504000101010101" pitchFamily="18" charset="-127"/>
              </a:rPr>
              <a:t>KED </a:t>
            </a:r>
            <a:r>
              <a:rPr lang="ko-KR" altLang="en-US" kern="0" dirty="0">
                <a:solidFill>
                  <a:srgbClr val="000000"/>
                </a:solidFill>
                <a:latin typeface="휴먼모음T" panose="02030504000101010101" pitchFamily="18" charset="-127"/>
                <a:ea typeface="휴먼모음T" panose="02030504000101010101" pitchFamily="18" charset="-127"/>
              </a:rPr>
              <a:t>데이터베이스를 활용함</a:t>
            </a:r>
            <a:r>
              <a:rPr lang="en-US" altLang="ko-KR" kern="0" dirty="0">
                <a:solidFill>
                  <a:srgbClr val="000000"/>
                </a:solidFill>
                <a:latin typeface="휴먼모음T" panose="02030504000101010101" pitchFamily="18" charset="-127"/>
                <a:ea typeface="휴먼모음T" panose="02030504000101010101" pitchFamily="18" charset="-127"/>
              </a:rPr>
              <a:t>.</a:t>
            </a:r>
          </a:p>
        </p:txBody>
      </p:sp>
      <p:sp>
        <p:nvSpPr>
          <p:cNvPr id="9" name="직사각형 8"/>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en-US" altLang="ko-KR" sz="1600" b="1" dirty="0" smtClean="0">
                <a:latin typeface="휴먼모음T" panose="02030504000101010101" pitchFamily="18" charset="-127"/>
                <a:ea typeface="휴먼모음T" panose="02030504000101010101" pitchFamily="18" charset="-127"/>
              </a:rPr>
              <a:t>2011</a:t>
            </a:r>
            <a:r>
              <a:rPr lang="ko-KR" altLang="en-US" sz="1600" b="1" dirty="0" smtClean="0">
                <a:latin typeface="휴먼모음T" panose="02030504000101010101" pitchFamily="18" charset="-127"/>
                <a:ea typeface="휴먼모음T" panose="02030504000101010101" pitchFamily="18" charset="-127"/>
              </a:rPr>
              <a:t>년 이후의 정책효과분석을 위해 중소기업지원이력 통합관리시스템의 지원이력을 활용하여 분석함</a:t>
            </a:r>
            <a:r>
              <a:rPr lang="en-US" altLang="ko-KR" sz="1600" b="1" dirty="0" smtClean="0">
                <a:latin typeface="휴먼모음T" panose="02030504000101010101" pitchFamily="18" charset="-127"/>
                <a:ea typeface="휴먼모음T" panose="02030504000101010101" pitchFamily="18" charset="-127"/>
              </a:rPr>
              <a:t>.</a:t>
            </a:r>
            <a:endParaRPr lang="en-US" altLang="ko-KR" sz="1600" b="1" dirty="0">
              <a:latin typeface="휴먼모음T" panose="02030504000101010101" pitchFamily="18" charset="-127"/>
              <a:ea typeface="휴먼모음T" panose="02030504000101010101" pitchFamily="18" charset="-127"/>
            </a:endParaRPr>
          </a:p>
        </p:txBody>
      </p:sp>
    </p:spTree>
    <p:extLst>
      <p:ext uri="{BB962C8B-B14F-4D97-AF65-F5344CB8AC3E}">
        <p14:creationId xmlns:p14="http://schemas.microsoft.com/office/powerpoint/2010/main" val="104852017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39</a:t>
            </a:fld>
            <a:endParaRPr lang="en-US" altLang="en-US"/>
          </a:p>
        </p:txBody>
      </p:sp>
      <p:sp>
        <p:nvSpPr>
          <p:cNvPr id="11" name="제목 10"/>
          <p:cNvSpPr>
            <a:spLocks noGrp="1"/>
          </p:cNvSpPr>
          <p:nvPr>
            <p:ph type="title"/>
          </p:nvPr>
        </p:nvSpPr>
        <p:spPr/>
        <p:txBody>
          <a:bodyPr>
            <a:normAutofit fontScale="90000"/>
          </a:bodyPr>
          <a:lstStyle/>
          <a:p>
            <a:r>
              <a:rPr lang="ko-KR" altLang="en-US" dirty="0" smtClean="0"/>
              <a:t>중소기업지원이력 통합관리시스템기준 </a:t>
            </a:r>
            <a:r>
              <a:rPr lang="ko-KR" altLang="en-US" dirty="0" err="1" smtClean="0"/>
              <a:t>효과성분석</a:t>
            </a:r>
            <a:endParaRPr lang="ko-KR" altLang="en-US" dirty="0"/>
          </a:p>
        </p:txBody>
      </p:sp>
      <p:sp>
        <p:nvSpPr>
          <p:cNvPr id="9" name="직사각형 8"/>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en-US" altLang="ko-KR" sz="1600" b="1" dirty="0" smtClean="0">
                <a:latin typeface="휴먼모음T" panose="02030504000101010101" pitchFamily="18" charset="-127"/>
                <a:ea typeface="휴먼모음T" panose="02030504000101010101" pitchFamily="18" charset="-127"/>
              </a:rPr>
              <a:t>2011</a:t>
            </a:r>
            <a:r>
              <a:rPr lang="ko-KR" altLang="en-US" sz="1600" b="1" dirty="0" smtClean="0">
                <a:latin typeface="휴먼모음T" panose="02030504000101010101" pitchFamily="18" charset="-127"/>
                <a:ea typeface="휴먼모음T" panose="02030504000101010101" pitchFamily="18" charset="-127"/>
              </a:rPr>
              <a:t>년 이후의 정책효과분석을 위해 중소기업지원이력 통합관리시스템의 지원이력을 활용하여 분석함</a:t>
            </a:r>
            <a:r>
              <a:rPr lang="en-US" altLang="ko-KR" sz="1600" b="1" dirty="0" smtClean="0">
                <a:latin typeface="휴먼모음T" panose="02030504000101010101" pitchFamily="18" charset="-127"/>
                <a:ea typeface="휴먼모음T" panose="02030504000101010101" pitchFamily="18" charset="-127"/>
              </a:rPr>
              <a:t>.</a:t>
            </a:r>
            <a:endParaRPr lang="en-US" altLang="ko-KR" sz="1600" b="1" dirty="0">
              <a:latin typeface="휴먼모음T" panose="02030504000101010101" pitchFamily="18" charset="-127"/>
              <a:ea typeface="휴먼모음T" panose="02030504000101010101" pitchFamily="18" charset="-127"/>
            </a:endParaRPr>
          </a:p>
        </p:txBody>
      </p:sp>
      <p:graphicFrame>
        <p:nvGraphicFramePr>
          <p:cNvPr id="2" name="표 1"/>
          <p:cNvGraphicFramePr>
            <a:graphicFrameLocks noGrp="1"/>
          </p:cNvGraphicFramePr>
          <p:nvPr>
            <p:extLst>
              <p:ext uri="{D42A27DB-BD31-4B8C-83A1-F6EECF244321}">
                <p14:modId xmlns:p14="http://schemas.microsoft.com/office/powerpoint/2010/main" val="1118292100"/>
              </p:ext>
            </p:extLst>
          </p:nvPr>
        </p:nvGraphicFramePr>
        <p:xfrm>
          <a:off x="1763688" y="2994501"/>
          <a:ext cx="5375529" cy="1737360"/>
        </p:xfrm>
        <a:graphic>
          <a:graphicData uri="http://schemas.openxmlformats.org/drawingml/2006/table">
            <a:tbl>
              <a:tblPr/>
              <a:tblGrid>
                <a:gridCol w="620903"/>
                <a:gridCol w="895477"/>
                <a:gridCol w="614553"/>
                <a:gridCol w="844423"/>
                <a:gridCol w="1389888"/>
                <a:gridCol w="1010285"/>
              </a:tblGrid>
              <a:tr h="340614">
                <a:tc>
                  <a:txBody>
                    <a:bodyPr/>
                    <a:lstStyle/>
                    <a:p>
                      <a:pPr marL="0" marR="0" indent="0" algn="ctr" fontAlgn="ctr" latinLnBrk="0">
                        <a:lnSpc>
                          <a:spcPct val="100000"/>
                        </a:lnSpc>
                        <a:spcBef>
                          <a:spcPts val="0"/>
                        </a:spcBef>
                        <a:spcAft>
                          <a:spcPts val="0"/>
                        </a:spcAft>
                      </a:pPr>
                      <a:r>
                        <a:rPr lang="en-US" sz="800" kern="0" spc="0" dirty="0">
                          <a:solidFill>
                            <a:srgbClr val="000000"/>
                          </a:solidFill>
                          <a:effectLst/>
                          <a:latin typeface="굴림"/>
                        </a:rPr>
                        <a:t>KED</a:t>
                      </a:r>
                      <a:r>
                        <a:rPr lang="ko-KR" altLang="en-US" sz="800" kern="0" spc="0" dirty="0">
                          <a:solidFill>
                            <a:srgbClr val="000000"/>
                          </a:solidFill>
                          <a:effectLst/>
                          <a:ea typeface="굴림"/>
                        </a:rPr>
                        <a:t>병합</a:t>
                      </a:r>
                      <a:endParaRPr lang="ko-KR" altLang="en-US" sz="800" kern="0" spc="0" dirty="0">
                        <a:solidFill>
                          <a:srgbClr val="000000"/>
                        </a:solidFill>
                        <a:effectLst/>
                      </a:endParaRPr>
                    </a:p>
                    <a:p>
                      <a:pPr marL="0" marR="0" indent="0" algn="ctr" fontAlgn="ctr" latinLnBrk="0">
                        <a:lnSpc>
                          <a:spcPct val="100000"/>
                        </a:lnSpc>
                        <a:spcBef>
                          <a:spcPts val="0"/>
                        </a:spcBef>
                        <a:spcAft>
                          <a:spcPts val="0"/>
                        </a:spcAft>
                      </a:pPr>
                      <a:r>
                        <a:rPr lang="en-US" altLang="ko-KR" sz="800" kern="0" spc="0" dirty="0">
                          <a:solidFill>
                            <a:srgbClr val="000000"/>
                          </a:solidFill>
                          <a:effectLst/>
                          <a:latin typeface="굴림"/>
                        </a:rPr>
                        <a:t>(</a:t>
                      </a:r>
                      <a:r>
                        <a:rPr lang="en-US" altLang="ko-KR" sz="800" kern="0" spc="0" dirty="0" smtClean="0">
                          <a:solidFill>
                            <a:srgbClr val="000000"/>
                          </a:solidFill>
                          <a:effectLst/>
                          <a:latin typeface="굴림"/>
                        </a:rPr>
                        <a:t>2010</a:t>
                      </a:r>
                    </a:p>
                    <a:p>
                      <a:pPr marL="0" marR="0" indent="0" algn="ctr" fontAlgn="ctr" latinLnBrk="0">
                        <a:lnSpc>
                          <a:spcPct val="100000"/>
                        </a:lnSpc>
                        <a:spcBef>
                          <a:spcPts val="0"/>
                        </a:spcBef>
                        <a:spcAft>
                          <a:spcPts val="0"/>
                        </a:spcAft>
                      </a:pPr>
                      <a:r>
                        <a:rPr lang="en-US" altLang="ko-KR" sz="800" kern="0" spc="0" dirty="0" smtClean="0">
                          <a:solidFill>
                            <a:srgbClr val="000000"/>
                          </a:solidFill>
                          <a:effectLst/>
                          <a:latin typeface="굴림"/>
                        </a:rPr>
                        <a:t>~</a:t>
                      </a:r>
                      <a:r>
                        <a:rPr lang="en-US" altLang="ko-KR" sz="800" kern="0" spc="0" dirty="0">
                          <a:solidFill>
                            <a:srgbClr val="000000"/>
                          </a:solidFill>
                          <a:effectLst/>
                          <a:latin typeface="굴림"/>
                        </a:rPr>
                        <a:t>2015)</a:t>
                      </a:r>
                      <a:endParaRPr lang="ko-KR" altLang="en-US" sz="800" kern="0" spc="0" dirty="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ko-KR" altLang="en-US" sz="800" kern="0" spc="0">
                          <a:solidFill>
                            <a:srgbClr val="000000"/>
                          </a:solidFill>
                          <a:effectLst/>
                          <a:ea typeface="굴림"/>
                        </a:rPr>
                        <a:t>지원이력기업수</a:t>
                      </a:r>
                      <a:endParaRPr lang="ko-KR" altLang="en-US" sz="8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ko-KR" altLang="en-US" sz="800" kern="0" spc="0">
                          <a:solidFill>
                            <a:srgbClr val="000000"/>
                          </a:solidFill>
                          <a:effectLst/>
                          <a:ea typeface="굴림"/>
                        </a:rPr>
                        <a:t>병합수</a:t>
                      </a:r>
                      <a:endParaRPr lang="ko-KR" altLang="en-US" sz="8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ko-KR" altLang="en-US" sz="800" kern="0" spc="0">
                          <a:solidFill>
                            <a:srgbClr val="000000"/>
                          </a:solidFill>
                          <a:effectLst/>
                          <a:ea typeface="굴림"/>
                        </a:rPr>
                        <a:t>병합성공비율</a:t>
                      </a:r>
                      <a:endParaRPr lang="ko-KR" altLang="en-US" sz="800" kern="0" spc="0">
                        <a:solidFill>
                          <a:srgbClr val="000000"/>
                        </a:solidFill>
                        <a:effectLst/>
                      </a:endParaRPr>
                    </a:p>
                    <a:p>
                      <a:pPr marL="0" marR="0" indent="0" algn="ctr" fontAlgn="ctr" latinLnBrk="0">
                        <a:lnSpc>
                          <a:spcPct val="100000"/>
                        </a:lnSpc>
                        <a:spcBef>
                          <a:spcPts val="0"/>
                        </a:spcBef>
                        <a:spcAft>
                          <a:spcPts val="0"/>
                        </a:spcAft>
                      </a:pPr>
                      <a:r>
                        <a:rPr lang="en-US" altLang="ko-KR" sz="800" kern="0" spc="0">
                          <a:solidFill>
                            <a:srgbClr val="000000"/>
                          </a:solidFill>
                          <a:effectLst/>
                          <a:latin typeface="굴림"/>
                        </a:rPr>
                        <a:t>(%)</a:t>
                      </a:r>
                      <a:endParaRPr lang="ko-KR" altLang="en-US" sz="8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800" kern="0" spc="0">
                          <a:solidFill>
                            <a:srgbClr val="000000"/>
                          </a:solidFill>
                          <a:effectLst/>
                          <a:latin typeface="굴림"/>
                        </a:rPr>
                        <a:t>KED </a:t>
                      </a:r>
                      <a:r>
                        <a:rPr lang="ko-KR" altLang="en-US" sz="800" kern="0" spc="0">
                          <a:solidFill>
                            <a:srgbClr val="000000"/>
                          </a:solidFill>
                          <a:effectLst/>
                          <a:ea typeface="굴림"/>
                        </a:rPr>
                        <a:t>기업수</a:t>
                      </a:r>
                      <a:endParaRPr lang="ko-KR" altLang="en-US" sz="800" kern="0" spc="0">
                        <a:solidFill>
                          <a:srgbClr val="000000"/>
                        </a:solidFill>
                        <a:effectLst/>
                      </a:endParaRPr>
                    </a:p>
                    <a:p>
                      <a:pPr marL="0" marR="0" indent="0" algn="ctr" fontAlgn="ctr" latinLnBrk="0">
                        <a:lnSpc>
                          <a:spcPct val="100000"/>
                        </a:lnSpc>
                        <a:spcBef>
                          <a:spcPts val="0"/>
                        </a:spcBef>
                        <a:spcAft>
                          <a:spcPts val="0"/>
                        </a:spcAft>
                      </a:pPr>
                      <a:r>
                        <a:rPr lang="en-US" altLang="ko-KR" sz="800" kern="0" spc="0">
                          <a:solidFill>
                            <a:srgbClr val="000000"/>
                          </a:solidFill>
                          <a:effectLst/>
                          <a:latin typeface="굴림"/>
                        </a:rPr>
                        <a:t>(2010~2015)</a:t>
                      </a:r>
                      <a:endParaRPr lang="ko-KR" altLang="en-US" sz="8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800" kern="0" spc="0">
                          <a:solidFill>
                            <a:srgbClr val="000000"/>
                          </a:solidFill>
                          <a:effectLst/>
                          <a:latin typeface="굴림"/>
                        </a:rPr>
                        <a:t>KED</a:t>
                      </a:r>
                      <a:r>
                        <a:rPr lang="ko-KR" altLang="en-US" sz="800" kern="0" spc="0">
                          <a:solidFill>
                            <a:srgbClr val="000000"/>
                          </a:solidFill>
                          <a:effectLst/>
                          <a:ea typeface="굴림"/>
                        </a:rPr>
                        <a:t>지원비율</a:t>
                      </a:r>
                      <a:endParaRPr lang="ko-KR" altLang="en-US" sz="800" kern="0" spc="0">
                        <a:solidFill>
                          <a:srgbClr val="000000"/>
                        </a:solidFill>
                        <a:effectLst/>
                      </a:endParaRPr>
                    </a:p>
                    <a:p>
                      <a:pPr marL="0" marR="0" indent="0" algn="ctr" fontAlgn="ctr" latinLnBrk="0">
                        <a:lnSpc>
                          <a:spcPct val="100000"/>
                        </a:lnSpc>
                        <a:spcBef>
                          <a:spcPts val="0"/>
                        </a:spcBef>
                        <a:spcAft>
                          <a:spcPts val="0"/>
                        </a:spcAft>
                      </a:pPr>
                      <a:r>
                        <a:rPr lang="en-US" altLang="ko-KR" sz="800" kern="0" spc="0">
                          <a:solidFill>
                            <a:srgbClr val="000000"/>
                          </a:solidFill>
                          <a:effectLst/>
                          <a:latin typeface="굴림"/>
                        </a:rPr>
                        <a:t>(%)</a:t>
                      </a:r>
                      <a:endParaRPr lang="ko-KR" altLang="en-US" sz="8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r>
              <a:tr h="209550">
                <a:tc>
                  <a:txBody>
                    <a:bodyPr/>
                    <a:lstStyle/>
                    <a:p>
                      <a:pPr marL="0" marR="0" indent="0" algn="ctr" fontAlgn="ctr" latinLnBrk="0">
                        <a:lnSpc>
                          <a:spcPct val="100000"/>
                        </a:lnSpc>
                        <a:spcBef>
                          <a:spcPts val="0"/>
                        </a:spcBef>
                        <a:spcAft>
                          <a:spcPts val="0"/>
                        </a:spcAft>
                      </a:pPr>
                      <a:r>
                        <a:rPr lang="ko-KR" altLang="en-US" sz="800" kern="0" spc="0">
                          <a:solidFill>
                            <a:srgbClr val="000000"/>
                          </a:solidFill>
                          <a:effectLst/>
                          <a:ea typeface="굴림"/>
                        </a:rPr>
                        <a:t>금융</a:t>
                      </a:r>
                      <a:endParaRPr lang="ko-KR" altLang="en-US" sz="8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700" kern="0" spc="0">
                          <a:solidFill>
                            <a:srgbClr val="000000"/>
                          </a:solidFill>
                          <a:effectLst/>
                          <a:latin typeface="굴림"/>
                        </a:rPr>
                        <a:t>1,782,385 </a:t>
                      </a:r>
                      <a:endParaRPr lang="en-US" sz="7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700" kern="0" spc="0">
                          <a:solidFill>
                            <a:srgbClr val="000000"/>
                          </a:solidFill>
                          <a:effectLst/>
                          <a:latin typeface="굴림"/>
                        </a:rPr>
                        <a:t>378,195 </a:t>
                      </a:r>
                      <a:endParaRPr lang="en-US" sz="7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650" kern="0" spc="0">
                          <a:solidFill>
                            <a:srgbClr val="000000"/>
                          </a:solidFill>
                          <a:effectLst/>
                          <a:latin typeface="굴림"/>
                        </a:rPr>
                        <a:t>21.22 </a:t>
                      </a:r>
                      <a:endParaRPr lang="en-US" sz="65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700" kern="0" spc="0">
                          <a:solidFill>
                            <a:srgbClr val="000000"/>
                          </a:solidFill>
                          <a:effectLst/>
                          <a:latin typeface="굴림"/>
                        </a:rPr>
                        <a:t>1,695,986 </a:t>
                      </a:r>
                      <a:endParaRPr lang="en-US" sz="7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650" kern="0" spc="0">
                          <a:solidFill>
                            <a:srgbClr val="000000"/>
                          </a:solidFill>
                          <a:effectLst/>
                          <a:latin typeface="굴림"/>
                        </a:rPr>
                        <a:t>22.30 </a:t>
                      </a:r>
                      <a:endParaRPr lang="en-US" sz="65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r>
              <a:tr h="209550">
                <a:tc>
                  <a:txBody>
                    <a:bodyPr/>
                    <a:lstStyle/>
                    <a:p>
                      <a:pPr marL="0" marR="0" indent="0" algn="ctr" fontAlgn="ctr" latinLnBrk="0">
                        <a:lnSpc>
                          <a:spcPct val="100000"/>
                        </a:lnSpc>
                        <a:spcBef>
                          <a:spcPts val="0"/>
                        </a:spcBef>
                        <a:spcAft>
                          <a:spcPts val="0"/>
                        </a:spcAft>
                      </a:pPr>
                      <a:r>
                        <a:rPr lang="ko-KR" altLang="en-US" sz="800" kern="0" spc="0">
                          <a:solidFill>
                            <a:srgbClr val="000000"/>
                          </a:solidFill>
                          <a:effectLst/>
                          <a:ea typeface="굴림"/>
                        </a:rPr>
                        <a:t>인력</a:t>
                      </a:r>
                      <a:endParaRPr lang="ko-KR" altLang="en-US" sz="8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700" kern="0" spc="0">
                          <a:solidFill>
                            <a:srgbClr val="000000"/>
                          </a:solidFill>
                          <a:effectLst/>
                          <a:latin typeface="굴림"/>
                        </a:rPr>
                        <a:t>442,575 </a:t>
                      </a:r>
                      <a:endParaRPr lang="en-US" sz="7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700" kern="0" spc="0">
                          <a:solidFill>
                            <a:srgbClr val="000000"/>
                          </a:solidFill>
                          <a:effectLst/>
                          <a:latin typeface="굴림"/>
                        </a:rPr>
                        <a:t>223,045 </a:t>
                      </a:r>
                      <a:endParaRPr lang="en-US" sz="7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650" kern="0" spc="0">
                          <a:solidFill>
                            <a:srgbClr val="000000"/>
                          </a:solidFill>
                          <a:effectLst/>
                          <a:latin typeface="굴림"/>
                        </a:rPr>
                        <a:t>50.40 </a:t>
                      </a:r>
                      <a:endParaRPr lang="en-US" sz="65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700" kern="0" spc="0">
                          <a:solidFill>
                            <a:srgbClr val="000000"/>
                          </a:solidFill>
                          <a:effectLst/>
                          <a:latin typeface="굴림"/>
                        </a:rPr>
                        <a:t>1,695,986 </a:t>
                      </a:r>
                      <a:endParaRPr lang="en-US" sz="7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650" kern="0" spc="0">
                          <a:solidFill>
                            <a:srgbClr val="000000"/>
                          </a:solidFill>
                          <a:effectLst/>
                          <a:latin typeface="굴림"/>
                        </a:rPr>
                        <a:t>13.15 </a:t>
                      </a:r>
                      <a:endParaRPr lang="en-US" sz="65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r>
              <a:tr h="209550">
                <a:tc>
                  <a:txBody>
                    <a:bodyPr/>
                    <a:lstStyle/>
                    <a:p>
                      <a:pPr marL="0" marR="0" indent="0" algn="ctr" fontAlgn="ctr" latinLnBrk="0">
                        <a:lnSpc>
                          <a:spcPct val="100000"/>
                        </a:lnSpc>
                        <a:spcBef>
                          <a:spcPts val="0"/>
                        </a:spcBef>
                        <a:spcAft>
                          <a:spcPts val="0"/>
                        </a:spcAft>
                      </a:pPr>
                      <a:r>
                        <a:rPr lang="ko-KR" altLang="en-US" sz="800" kern="0" spc="0">
                          <a:solidFill>
                            <a:srgbClr val="000000"/>
                          </a:solidFill>
                          <a:effectLst/>
                          <a:ea typeface="굴림"/>
                        </a:rPr>
                        <a:t>수출</a:t>
                      </a:r>
                      <a:endParaRPr lang="ko-KR" altLang="en-US" sz="8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700" kern="0" spc="0">
                          <a:solidFill>
                            <a:srgbClr val="000000"/>
                          </a:solidFill>
                          <a:effectLst/>
                          <a:latin typeface="굴림"/>
                        </a:rPr>
                        <a:t>67,796 </a:t>
                      </a:r>
                      <a:endParaRPr lang="en-US" sz="7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700" kern="0" spc="0">
                          <a:solidFill>
                            <a:srgbClr val="000000"/>
                          </a:solidFill>
                          <a:effectLst/>
                          <a:latin typeface="굴림"/>
                        </a:rPr>
                        <a:t>50,168 </a:t>
                      </a:r>
                      <a:endParaRPr lang="en-US" sz="7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650" kern="0" spc="0">
                          <a:solidFill>
                            <a:srgbClr val="000000"/>
                          </a:solidFill>
                          <a:effectLst/>
                          <a:latin typeface="굴림"/>
                        </a:rPr>
                        <a:t>74.00 </a:t>
                      </a:r>
                      <a:endParaRPr lang="en-US" sz="65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700" kern="0" spc="0">
                          <a:solidFill>
                            <a:srgbClr val="000000"/>
                          </a:solidFill>
                          <a:effectLst/>
                          <a:latin typeface="굴림"/>
                        </a:rPr>
                        <a:t>1,695,986 </a:t>
                      </a:r>
                      <a:endParaRPr lang="en-US" sz="7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650" kern="0" spc="0">
                          <a:solidFill>
                            <a:srgbClr val="000000"/>
                          </a:solidFill>
                          <a:effectLst/>
                          <a:latin typeface="굴림"/>
                        </a:rPr>
                        <a:t>2.96 </a:t>
                      </a:r>
                      <a:endParaRPr lang="en-US" sz="65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r>
              <a:tr h="209550">
                <a:tc>
                  <a:txBody>
                    <a:bodyPr/>
                    <a:lstStyle/>
                    <a:p>
                      <a:pPr marL="0" marR="0" indent="0" algn="ctr" fontAlgn="ctr" latinLnBrk="0">
                        <a:lnSpc>
                          <a:spcPct val="100000"/>
                        </a:lnSpc>
                        <a:spcBef>
                          <a:spcPts val="0"/>
                        </a:spcBef>
                        <a:spcAft>
                          <a:spcPts val="0"/>
                        </a:spcAft>
                      </a:pPr>
                      <a:r>
                        <a:rPr lang="ko-KR" altLang="en-US" sz="800" kern="0" spc="0">
                          <a:solidFill>
                            <a:srgbClr val="000000"/>
                          </a:solidFill>
                          <a:effectLst/>
                          <a:ea typeface="굴림"/>
                        </a:rPr>
                        <a:t>기술</a:t>
                      </a:r>
                      <a:endParaRPr lang="ko-KR" altLang="en-US" sz="8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700" kern="0" spc="0">
                          <a:solidFill>
                            <a:srgbClr val="000000"/>
                          </a:solidFill>
                          <a:effectLst/>
                          <a:latin typeface="굴림"/>
                        </a:rPr>
                        <a:t>55,818 </a:t>
                      </a:r>
                      <a:endParaRPr lang="en-US" sz="7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700" kern="0" spc="0">
                          <a:solidFill>
                            <a:srgbClr val="000000"/>
                          </a:solidFill>
                          <a:effectLst/>
                          <a:latin typeface="굴림"/>
                        </a:rPr>
                        <a:t>40,686 </a:t>
                      </a:r>
                      <a:endParaRPr lang="en-US" sz="7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650" kern="0" spc="0">
                          <a:solidFill>
                            <a:srgbClr val="000000"/>
                          </a:solidFill>
                          <a:effectLst/>
                          <a:latin typeface="굴림"/>
                        </a:rPr>
                        <a:t>72.89 </a:t>
                      </a:r>
                      <a:endParaRPr lang="en-US" sz="65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700" kern="0" spc="0">
                          <a:solidFill>
                            <a:srgbClr val="000000"/>
                          </a:solidFill>
                          <a:effectLst/>
                          <a:latin typeface="굴림"/>
                        </a:rPr>
                        <a:t>1,695,986 </a:t>
                      </a:r>
                      <a:endParaRPr lang="en-US" sz="7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650" kern="0" spc="0">
                          <a:solidFill>
                            <a:srgbClr val="000000"/>
                          </a:solidFill>
                          <a:effectLst/>
                          <a:latin typeface="굴림"/>
                        </a:rPr>
                        <a:t>2.40 </a:t>
                      </a:r>
                      <a:endParaRPr lang="en-US" sz="65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r>
              <a:tr h="209550">
                <a:tc>
                  <a:txBody>
                    <a:bodyPr/>
                    <a:lstStyle/>
                    <a:p>
                      <a:pPr marL="0" marR="0" indent="0" algn="ctr" fontAlgn="ctr" latinLnBrk="0">
                        <a:lnSpc>
                          <a:spcPct val="100000"/>
                        </a:lnSpc>
                        <a:spcBef>
                          <a:spcPts val="0"/>
                        </a:spcBef>
                        <a:spcAft>
                          <a:spcPts val="0"/>
                        </a:spcAft>
                      </a:pPr>
                      <a:r>
                        <a:rPr lang="ko-KR" altLang="en-US" sz="800" kern="0" spc="0">
                          <a:solidFill>
                            <a:srgbClr val="000000"/>
                          </a:solidFill>
                          <a:effectLst/>
                          <a:ea typeface="굴림"/>
                        </a:rPr>
                        <a:t>경영</a:t>
                      </a:r>
                      <a:endParaRPr lang="ko-KR" altLang="en-US" sz="8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700" kern="0" spc="0">
                          <a:solidFill>
                            <a:srgbClr val="000000"/>
                          </a:solidFill>
                          <a:effectLst/>
                          <a:latin typeface="굴림"/>
                        </a:rPr>
                        <a:t>186,111 </a:t>
                      </a:r>
                      <a:endParaRPr lang="en-US" sz="7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700" kern="0" spc="0">
                          <a:solidFill>
                            <a:srgbClr val="000000"/>
                          </a:solidFill>
                          <a:effectLst/>
                          <a:latin typeface="굴림"/>
                        </a:rPr>
                        <a:t>50,245 </a:t>
                      </a:r>
                      <a:endParaRPr lang="en-US" sz="7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650" kern="0" spc="0">
                          <a:solidFill>
                            <a:srgbClr val="000000"/>
                          </a:solidFill>
                          <a:effectLst/>
                          <a:latin typeface="굴림"/>
                        </a:rPr>
                        <a:t>27.00 </a:t>
                      </a:r>
                      <a:endParaRPr lang="en-US" sz="65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700" kern="0" spc="0">
                          <a:solidFill>
                            <a:srgbClr val="000000"/>
                          </a:solidFill>
                          <a:effectLst/>
                          <a:latin typeface="굴림"/>
                        </a:rPr>
                        <a:t>1,695,986 </a:t>
                      </a:r>
                      <a:endParaRPr lang="en-US" sz="7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650" kern="0" spc="0">
                          <a:solidFill>
                            <a:srgbClr val="000000"/>
                          </a:solidFill>
                          <a:effectLst/>
                          <a:latin typeface="굴림"/>
                        </a:rPr>
                        <a:t>2.96 </a:t>
                      </a:r>
                      <a:endParaRPr lang="en-US" sz="65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r>
              <a:tr h="209550">
                <a:tc>
                  <a:txBody>
                    <a:bodyPr/>
                    <a:lstStyle/>
                    <a:p>
                      <a:pPr marL="0" marR="0" indent="0" algn="ctr" fontAlgn="ctr" latinLnBrk="0">
                        <a:lnSpc>
                          <a:spcPct val="100000"/>
                        </a:lnSpc>
                        <a:spcBef>
                          <a:spcPts val="0"/>
                        </a:spcBef>
                        <a:spcAft>
                          <a:spcPts val="0"/>
                        </a:spcAft>
                      </a:pPr>
                      <a:r>
                        <a:rPr lang="ko-KR" altLang="en-US" sz="800" kern="0" spc="0">
                          <a:solidFill>
                            <a:srgbClr val="000000"/>
                          </a:solidFill>
                          <a:effectLst/>
                          <a:ea typeface="굴림"/>
                        </a:rPr>
                        <a:t>기타</a:t>
                      </a:r>
                      <a:endParaRPr lang="ko-KR" altLang="en-US" sz="8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700" kern="0" spc="0">
                          <a:solidFill>
                            <a:srgbClr val="000000"/>
                          </a:solidFill>
                          <a:effectLst/>
                          <a:latin typeface="굴림"/>
                        </a:rPr>
                        <a:t>74,065 </a:t>
                      </a:r>
                      <a:endParaRPr lang="en-US" sz="7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700" kern="0" spc="0">
                          <a:solidFill>
                            <a:srgbClr val="000000"/>
                          </a:solidFill>
                          <a:effectLst/>
                          <a:latin typeface="굴림"/>
                        </a:rPr>
                        <a:t>36,987 </a:t>
                      </a:r>
                      <a:endParaRPr lang="en-US" sz="7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650" kern="0" spc="0">
                          <a:solidFill>
                            <a:srgbClr val="000000"/>
                          </a:solidFill>
                          <a:effectLst/>
                          <a:latin typeface="굴림"/>
                        </a:rPr>
                        <a:t>49.94 </a:t>
                      </a:r>
                      <a:endParaRPr lang="en-US" sz="65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700" kern="0" spc="0">
                          <a:solidFill>
                            <a:srgbClr val="000000"/>
                          </a:solidFill>
                          <a:effectLst/>
                          <a:latin typeface="굴림"/>
                        </a:rPr>
                        <a:t>1,695,986 </a:t>
                      </a:r>
                      <a:endParaRPr lang="en-US" sz="700" kern="0" spc="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c>
                  <a:txBody>
                    <a:bodyPr/>
                    <a:lstStyle/>
                    <a:p>
                      <a:pPr marL="0" marR="0" indent="0" algn="ctr" fontAlgn="ctr" latinLnBrk="0">
                        <a:lnSpc>
                          <a:spcPct val="100000"/>
                        </a:lnSpc>
                        <a:spcBef>
                          <a:spcPts val="0"/>
                        </a:spcBef>
                        <a:spcAft>
                          <a:spcPts val="0"/>
                        </a:spcAft>
                      </a:pPr>
                      <a:r>
                        <a:rPr lang="en-US" sz="650" kern="0" spc="0" dirty="0">
                          <a:solidFill>
                            <a:srgbClr val="000000"/>
                          </a:solidFill>
                          <a:effectLst/>
                          <a:latin typeface="굴림"/>
                        </a:rPr>
                        <a:t>2.18 </a:t>
                      </a:r>
                      <a:endParaRPr lang="en-US" sz="650" kern="0" spc="0" dirty="0">
                        <a:solidFill>
                          <a:srgbClr val="000000"/>
                        </a:solidFill>
                        <a:effectLst/>
                      </a:endParaRPr>
                    </a:p>
                  </a:txBody>
                  <a:tcPr anchor="ctr">
                    <a:lnL w="3175" cap="flat" cmpd="sng" algn="ctr">
                      <a:solidFill>
                        <a:srgbClr val="000000"/>
                      </a:solidFill>
                      <a:prstDash val="solid"/>
                      <a:round/>
                      <a:headEnd type="none" w="med" len="med"/>
                      <a:tailEnd type="none" w="med" len="med"/>
                    </a:lnL>
                    <a:lnR w="3175" cap="flat" cmpd="sng" algn="ctr">
                      <a:solidFill>
                        <a:srgbClr val="000000"/>
                      </a:solidFill>
                      <a:prstDash val="solid"/>
                      <a:round/>
                      <a:headEnd type="none" w="med" len="med"/>
                      <a:tailEnd type="none" w="med" len="med"/>
                    </a:lnR>
                    <a:lnT w="3175" cap="flat" cmpd="sng" algn="ctr">
                      <a:solidFill>
                        <a:srgbClr val="000000"/>
                      </a:solidFill>
                      <a:prstDash val="solid"/>
                      <a:round/>
                      <a:headEnd type="none" w="med" len="med"/>
                      <a:tailEnd type="none" w="med" len="med"/>
                    </a:lnT>
                    <a:lnB w="3175" cap="flat" cmpd="sng" algn="ctr">
                      <a:solidFill>
                        <a:srgbClr val="000000"/>
                      </a:solidFill>
                      <a:prstDash val="solid"/>
                      <a:round/>
                      <a:headEnd type="none" w="med" len="med"/>
                      <a:tailEnd type="none" w="med" len="med"/>
                    </a:lnB>
                  </a:tcPr>
                </a:tc>
              </a:tr>
            </a:tbl>
          </a:graphicData>
        </a:graphic>
      </p:graphicFrame>
      <p:sp>
        <p:nvSpPr>
          <p:cNvPr id="3" name="직사각형 2"/>
          <p:cNvSpPr/>
          <p:nvPr/>
        </p:nvSpPr>
        <p:spPr>
          <a:xfrm>
            <a:off x="2970085" y="2420888"/>
            <a:ext cx="2890535" cy="369332"/>
          </a:xfrm>
          <a:prstGeom prst="rect">
            <a:avLst/>
          </a:prstGeom>
        </p:spPr>
        <p:txBody>
          <a:bodyPr wrap="none">
            <a:spAutoFit/>
          </a:bodyPr>
          <a:lstStyle/>
          <a:p>
            <a:pPr fontAlgn="base"/>
            <a:r>
              <a:rPr lang="en-US" altLang="ko-KR" dirty="0" smtClean="0"/>
              <a:t> </a:t>
            </a:r>
            <a:r>
              <a:rPr lang="en-US" altLang="ko-KR" sz="1400" dirty="0" smtClean="0"/>
              <a:t>&lt;</a:t>
            </a:r>
            <a:r>
              <a:rPr lang="ko-KR" altLang="en-US" sz="1400" dirty="0" smtClean="0"/>
              <a:t>표</a:t>
            </a:r>
            <a:r>
              <a:rPr lang="en-US" altLang="ko-KR" sz="1400" dirty="0" smtClean="0"/>
              <a:t>&gt; </a:t>
            </a:r>
            <a:r>
              <a:rPr lang="ko-KR" altLang="en-US" sz="1400" dirty="0" smtClean="0"/>
              <a:t>중소기업지원정책 </a:t>
            </a:r>
            <a:r>
              <a:rPr lang="ko-KR" altLang="en-US" sz="1400" dirty="0"/>
              <a:t>연계비율</a:t>
            </a:r>
          </a:p>
        </p:txBody>
      </p:sp>
    </p:spTree>
    <p:extLst>
      <p:ext uri="{BB962C8B-B14F-4D97-AF65-F5344CB8AC3E}">
        <p14:creationId xmlns:p14="http://schemas.microsoft.com/office/powerpoint/2010/main" val="47174857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40</a:t>
            </a:fld>
            <a:endParaRPr lang="en-US" altLang="en-US"/>
          </a:p>
        </p:txBody>
      </p:sp>
      <p:sp>
        <p:nvSpPr>
          <p:cNvPr id="11" name="제목 10"/>
          <p:cNvSpPr>
            <a:spLocks noGrp="1"/>
          </p:cNvSpPr>
          <p:nvPr>
            <p:ph type="title"/>
          </p:nvPr>
        </p:nvSpPr>
        <p:spPr/>
        <p:txBody>
          <a:bodyPr>
            <a:normAutofit fontScale="90000"/>
          </a:bodyPr>
          <a:lstStyle/>
          <a:p>
            <a:r>
              <a:rPr lang="ko-KR" altLang="en-US" dirty="0" smtClean="0"/>
              <a:t>중소기업지원이력 통합관리시스템기준 </a:t>
            </a:r>
            <a:r>
              <a:rPr lang="ko-KR" altLang="en-US" dirty="0" err="1" smtClean="0"/>
              <a:t>효과성분석</a:t>
            </a:r>
            <a:endParaRPr lang="ko-KR" altLang="en-US" dirty="0"/>
          </a:p>
        </p:txBody>
      </p:sp>
      <p:sp>
        <p:nvSpPr>
          <p:cNvPr id="8" name="직사각형 7"/>
          <p:cNvSpPr/>
          <p:nvPr/>
        </p:nvSpPr>
        <p:spPr>
          <a:xfrm>
            <a:off x="360000" y="2204864"/>
            <a:ext cx="8640000" cy="2806922"/>
          </a:xfrm>
          <a:prstGeom prst="rect">
            <a:avLst/>
          </a:prstGeom>
        </p:spPr>
        <p:txBody>
          <a:bodyPr>
            <a:spAutoFit/>
          </a:bodyPr>
          <a:lstStyle/>
          <a:p>
            <a:pPr marL="342900" lvl="0" indent="-342900" eaLnBrk="0" hangingPunct="0">
              <a:spcBef>
                <a:spcPct val="60000"/>
              </a:spcBef>
              <a:buClr>
                <a:srgbClr val="003366"/>
              </a:buClr>
              <a:buFont typeface="Wingdings" pitchFamily="2" charset="2"/>
              <a:buChar char="§"/>
              <a:tabLst>
                <a:tab pos="811213" algn="l"/>
              </a:tabLst>
            </a:pPr>
            <a:endParaRPr lang="ko-KR" altLang="en-US" kern="0" dirty="0">
              <a:solidFill>
                <a:srgbClr val="000000"/>
              </a:solidFill>
              <a:latin typeface="휴먼모음T" panose="02030504000101010101" pitchFamily="18" charset="-127"/>
              <a:ea typeface="휴먼모음T" panose="02030504000101010101" pitchFamily="18" charset="-127"/>
            </a:endParaRPr>
          </a:p>
          <a:p>
            <a:pPr marL="342900" lvl="0"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본 연구에</a:t>
            </a:r>
            <a:r>
              <a:rPr lang="ko-KR" altLang="en-US" kern="0" dirty="0">
                <a:solidFill>
                  <a:srgbClr val="000000"/>
                </a:solidFill>
                <a:latin typeface="휴먼모음T" panose="02030504000101010101" pitchFamily="18" charset="-127"/>
                <a:ea typeface="휴먼모음T" panose="02030504000101010101" pitchFamily="18" charset="-127"/>
              </a:rPr>
              <a:t>서</a:t>
            </a:r>
            <a:r>
              <a:rPr lang="ko-KR" altLang="en-US" kern="0" dirty="0" smtClean="0">
                <a:solidFill>
                  <a:srgbClr val="000000"/>
                </a:solidFill>
                <a:latin typeface="휴먼모음T" panose="02030504000101010101" pitchFamily="18" charset="-127"/>
                <a:ea typeface="휴먼모음T" panose="02030504000101010101" pitchFamily="18" charset="-127"/>
              </a:rPr>
              <a:t> </a:t>
            </a:r>
            <a:r>
              <a:rPr lang="ko-KR" altLang="en-US" kern="0" dirty="0">
                <a:solidFill>
                  <a:srgbClr val="000000"/>
                </a:solidFill>
                <a:latin typeface="휴먼모음T" panose="02030504000101010101" pitchFamily="18" charset="-127"/>
                <a:ea typeface="휴먼모음T" panose="02030504000101010101" pitchFamily="18" charset="-127"/>
              </a:rPr>
              <a:t>수행할 </a:t>
            </a:r>
            <a:r>
              <a:rPr lang="ko-KR" altLang="en-US" kern="0" dirty="0" smtClean="0">
                <a:solidFill>
                  <a:srgbClr val="000000"/>
                </a:solidFill>
                <a:latin typeface="휴먼모음T" panose="02030504000101010101" pitchFamily="18" charset="-127"/>
                <a:ea typeface="휴먼모음T" panose="02030504000101010101" pitchFamily="18" charset="-127"/>
              </a:rPr>
              <a:t>정책평가의 성과지표로는 생산성과 </a:t>
            </a:r>
            <a:r>
              <a:rPr lang="ko-KR" altLang="en-US" kern="0" dirty="0">
                <a:solidFill>
                  <a:srgbClr val="000000"/>
                </a:solidFill>
                <a:latin typeface="휴먼모음T" panose="02030504000101010101" pitchFamily="18" charset="-127"/>
                <a:ea typeface="휴먼모음T" panose="02030504000101010101" pitchFamily="18" charset="-127"/>
              </a:rPr>
              <a:t>수익성을 대표할 수 있는 </a:t>
            </a:r>
            <a:r>
              <a:rPr lang="ko-KR" altLang="en-US" kern="0" dirty="0" smtClean="0">
                <a:solidFill>
                  <a:srgbClr val="000000"/>
                </a:solidFill>
                <a:latin typeface="휴먼모음T" panose="02030504000101010101" pitchFamily="18" charset="-127"/>
                <a:ea typeface="휴먼모음T" panose="02030504000101010101" pitchFamily="18" charset="-127"/>
              </a:rPr>
              <a:t>지표 중 </a:t>
            </a:r>
            <a:r>
              <a:rPr lang="ko-KR" altLang="en-US" kern="0" dirty="0">
                <a:solidFill>
                  <a:srgbClr val="000000"/>
                </a:solidFill>
                <a:latin typeface="휴먼모음T" panose="02030504000101010101" pitchFamily="18" charset="-127"/>
                <a:ea typeface="휴먼모음T" panose="02030504000101010101" pitchFamily="18" charset="-127"/>
              </a:rPr>
              <a:t>회계자료로부터 도출이 가능한 총자산영업이익률을 </a:t>
            </a:r>
            <a:r>
              <a:rPr lang="ko-KR" altLang="en-US" kern="0" dirty="0" smtClean="0">
                <a:solidFill>
                  <a:srgbClr val="000000"/>
                </a:solidFill>
                <a:latin typeface="휴먼모음T" panose="02030504000101010101" pitchFamily="18" charset="-127"/>
                <a:ea typeface="휴먼모음T" panose="02030504000101010101" pitchFamily="18" charset="-127"/>
              </a:rPr>
              <a:t>사용함</a:t>
            </a:r>
            <a:r>
              <a:rPr lang="en-US" altLang="ko-KR" kern="0" dirty="0" smtClean="0">
                <a:solidFill>
                  <a:srgbClr val="000000"/>
                </a:solidFill>
                <a:latin typeface="휴먼모음T" panose="02030504000101010101" pitchFamily="18" charset="-127"/>
                <a:ea typeface="휴먼모음T" panose="02030504000101010101" pitchFamily="18" charset="-127"/>
              </a:rPr>
              <a:t>.</a:t>
            </a:r>
          </a:p>
          <a:p>
            <a:pPr marL="800100" lvl="1"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총자산 </a:t>
            </a:r>
            <a:r>
              <a:rPr lang="ko-KR" altLang="en-US" kern="0" dirty="0">
                <a:solidFill>
                  <a:srgbClr val="000000"/>
                </a:solidFill>
                <a:latin typeface="휴먼모음T" panose="02030504000101010101" pitchFamily="18" charset="-127"/>
                <a:ea typeface="휴먼모음T" panose="02030504000101010101" pitchFamily="18" charset="-127"/>
              </a:rPr>
              <a:t>영업이익률은 영업이익을 총자산으로 나눈 지표로서</a:t>
            </a:r>
            <a:r>
              <a:rPr lang="en-US" altLang="ko-KR" kern="0" dirty="0">
                <a:solidFill>
                  <a:srgbClr val="000000"/>
                </a:solidFill>
                <a:latin typeface="휴먼모음T" panose="02030504000101010101" pitchFamily="18" charset="-127"/>
                <a:ea typeface="휴먼모음T" panose="02030504000101010101" pitchFamily="18" charset="-127"/>
              </a:rPr>
              <a:t>, </a:t>
            </a:r>
            <a:r>
              <a:rPr lang="ko-KR" altLang="en-US" kern="0" dirty="0">
                <a:solidFill>
                  <a:srgbClr val="000000"/>
                </a:solidFill>
                <a:latin typeface="휴먼모음T" panose="02030504000101010101" pitchFamily="18" charset="-127"/>
                <a:ea typeface="휴먼모음T" panose="02030504000101010101" pitchFamily="18" charset="-127"/>
              </a:rPr>
              <a:t>기업이 영업활동에 있어 자산을 얼마나 생산적으로 사용했는지 나타내는 지표임</a:t>
            </a:r>
            <a:r>
              <a:rPr lang="en-US" altLang="ko-KR" kern="0" dirty="0">
                <a:solidFill>
                  <a:srgbClr val="000000"/>
                </a:solidFill>
                <a:latin typeface="휴먼모음T" panose="02030504000101010101" pitchFamily="18" charset="-127"/>
                <a:ea typeface="휴먼모음T" panose="02030504000101010101" pitchFamily="18" charset="-127"/>
              </a:rPr>
              <a:t>.</a:t>
            </a:r>
          </a:p>
          <a:p>
            <a:pPr marL="800100" lvl="1"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보조 </a:t>
            </a:r>
            <a:r>
              <a:rPr lang="ko-KR" altLang="en-US" kern="0" dirty="0">
                <a:solidFill>
                  <a:srgbClr val="000000"/>
                </a:solidFill>
                <a:latin typeface="휴먼모음T" panose="02030504000101010101" pitchFamily="18" charset="-127"/>
                <a:ea typeface="휴먼모음T" panose="02030504000101010101" pitchFamily="18" charset="-127"/>
              </a:rPr>
              <a:t>지표로는 매출액 대비 영업이익인 매출액영업이익률을 활용하였고</a:t>
            </a:r>
            <a:r>
              <a:rPr lang="en-US" altLang="ko-KR" kern="0" dirty="0">
                <a:solidFill>
                  <a:srgbClr val="000000"/>
                </a:solidFill>
                <a:latin typeface="휴먼모음T" panose="02030504000101010101" pitchFamily="18" charset="-127"/>
                <a:ea typeface="휴먼모음T" panose="02030504000101010101" pitchFamily="18" charset="-127"/>
              </a:rPr>
              <a:t>, </a:t>
            </a:r>
            <a:r>
              <a:rPr lang="ko-KR" altLang="en-US" kern="0" dirty="0">
                <a:solidFill>
                  <a:srgbClr val="000000"/>
                </a:solidFill>
                <a:latin typeface="휴먼모음T" panose="02030504000101010101" pitchFamily="18" charset="-127"/>
                <a:ea typeface="휴먼모음T" panose="02030504000101010101" pitchFamily="18" charset="-127"/>
              </a:rPr>
              <a:t>성과지표 도출 과정에 대한 함의를 얻기 위해 </a:t>
            </a:r>
            <a:r>
              <a:rPr lang="ko-KR" altLang="en-US" kern="0" dirty="0" err="1">
                <a:solidFill>
                  <a:srgbClr val="000000"/>
                </a:solidFill>
                <a:latin typeface="휴먼모음T" panose="02030504000101010101" pitchFamily="18" charset="-127"/>
                <a:ea typeface="휴먼모음T" panose="02030504000101010101" pitchFamily="18" charset="-127"/>
              </a:rPr>
              <a:t>양적지표인</a:t>
            </a:r>
            <a:r>
              <a:rPr lang="ko-KR" altLang="en-US" kern="0" dirty="0">
                <a:solidFill>
                  <a:srgbClr val="000000"/>
                </a:solidFill>
                <a:latin typeface="휴먼모음T" panose="02030504000101010101" pitchFamily="18" charset="-127"/>
                <a:ea typeface="휴먼모음T" panose="02030504000101010101" pitchFamily="18" charset="-127"/>
              </a:rPr>
              <a:t> 매출액</a:t>
            </a:r>
            <a:r>
              <a:rPr lang="en-US" altLang="ko-KR" kern="0" dirty="0">
                <a:solidFill>
                  <a:srgbClr val="000000"/>
                </a:solidFill>
                <a:latin typeface="휴먼모음T" panose="02030504000101010101" pitchFamily="18" charset="-127"/>
                <a:ea typeface="휴먼모음T" panose="02030504000101010101" pitchFamily="18" charset="-127"/>
              </a:rPr>
              <a:t>, </a:t>
            </a:r>
            <a:r>
              <a:rPr lang="ko-KR" altLang="en-US" kern="0" dirty="0">
                <a:solidFill>
                  <a:srgbClr val="000000"/>
                </a:solidFill>
                <a:latin typeface="휴먼모음T" panose="02030504000101010101" pitchFamily="18" charset="-127"/>
                <a:ea typeface="휴먼모음T" panose="02030504000101010101" pitchFamily="18" charset="-127"/>
              </a:rPr>
              <a:t>총자산을 보조적으로 평가하며 참고적으로 절대적 영업이익의 변화 수준도 함께 </a:t>
            </a:r>
            <a:r>
              <a:rPr lang="ko-KR" altLang="en-US" kern="0" dirty="0" smtClean="0">
                <a:solidFill>
                  <a:srgbClr val="000000"/>
                </a:solidFill>
                <a:latin typeface="휴먼모음T" panose="02030504000101010101" pitchFamily="18" charset="-127"/>
                <a:ea typeface="휴먼모음T" panose="02030504000101010101" pitchFamily="18" charset="-127"/>
              </a:rPr>
              <a:t>평가함</a:t>
            </a:r>
            <a:r>
              <a:rPr lang="en-US" altLang="ko-KR" kern="0" dirty="0" smtClean="0">
                <a:solidFill>
                  <a:srgbClr val="000000"/>
                </a:solidFill>
                <a:latin typeface="휴먼모음T" panose="02030504000101010101" pitchFamily="18" charset="-127"/>
                <a:ea typeface="휴먼모음T" panose="02030504000101010101" pitchFamily="18" charset="-127"/>
              </a:rPr>
              <a:t>.</a:t>
            </a:r>
            <a:endParaRPr lang="en-US" altLang="ko-KR" kern="0" dirty="0">
              <a:solidFill>
                <a:srgbClr val="000000"/>
              </a:solidFill>
              <a:latin typeface="휴먼모음T" panose="02030504000101010101" pitchFamily="18" charset="-127"/>
              <a:ea typeface="휴먼모음T" panose="02030504000101010101" pitchFamily="18" charset="-127"/>
            </a:endParaRPr>
          </a:p>
        </p:txBody>
      </p:sp>
      <p:sp>
        <p:nvSpPr>
          <p:cNvPr id="9" name="직사각형 8"/>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en-US" altLang="ko-KR" sz="1600" b="1" dirty="0" smtClean="0">
                <a:latin typeface="휴먼모음T" panose="02030504000101010101" pitchFamily="18" charset="-127"/>
                <a:ea typeface="휴먼모음T" panose="02030504000101010101" pitchFamily="18" charset="-127"/>
              </a:rPr>
              <a:t>2011</a:t>
            </a:r>
            <a:r>
              <a:rPr lang="ko-KR" altLang="en-US" sz="1600" b="1" dirty="0" smtClean="0">
                <a:latin typeface="휴먼모음T" panose="02030504000101010101" pitchFamily="18" charset="-127"/>
                <a:ea typeface="휴먼모음T" panose="02030504000101010101" pitchFamily="18" charset="-127"/>
              </a:rPr>
              <a:t>년 이후의 정책효과분석을 위해 중소기업지원이력 통합관리시스템의 지원이력을 활용하여 분석함</a:t>
            </a:r>
            <a:r>
              <a:rPr lang="en-US" altLang="ko-KR" sz="1600" b="1" dirty="0" smtClean="0">
                <a:latin typeface="휴먼모음T" panose="02030504000101010101" pitchFamily="18" charset="-127"/>
                <a:ea typeface="휴먼모음T" panose="02030504000101010101" pitchFamily="18" charset="-127"/>
              </a:rPr>
              <a:t>.</a:t>
            </a:r>
            <a:endParaRPr lang="en-US" altLang="ko-KR" sz="1600" b="1" dirty="0">
              <a:latin typeface="휴먼모음T" panose="02030504000101010101" pitchFamily="18" charset="-127"/>
              <a:ea typeface="휴먼모음T" panose="02030504000101010101" pitchFamily="18" charset="-127"/>
            </a:endParaRPr>
          </a:p>
        </p:txBody>
      </p:sp>
    </p:spTree>
    <p:extLst>
      <p:ext uri="{BB962C8B-B14F-4D97-AF65-F5344CB8AC3E}">
        <p14:creationId xmlns:p14="http://schemas.microsoft.com/office/powerpoint/2010/main" val="224658305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41</a:t>
            </a:fld>
            <a:endParaRPr lang="en-US" altLang="en-US"/>
          </a:p>
        </p:txBody>
      </p:sp>
      <p:sp>
        <p:nvSpPr>
          <p:cNvPr id="11" name="제목 10"/>
          <p:cNvSpPr>
            <a:spLocks noGrp="1"/>
          </p:cNvSpPr>
          <p:nvPr>
            <p:ph type="title"/>
          </p:nvPr>
        </p:nvSpPr>
        <p:spPr/>
        <p:txBody>
          <a:bodyPr>
            <a:normAutofit fontScale="90000"/>
          </a:bodyPr>
          <a:lstStyle/>
          <a:p>
            <a:r>
              <a:rPr lang="ko-KR" altLang="en-US" dirty="0" smtClean="0"/>
              <a:t>중소기업지원이력 통합관리시스템기준 </a:t>
            </a:r>
            <a:r>
              <a:rPr lang="ko-KR" altLang="en-US" dirty="0" err="1" smtClean="0"/>
              <a:t>효과성분석</a:t>
            </a:r>
            <a:endParaRPr lang="ko-KR" altLang="en-US" dirty="0"/>
          </a:p>
        </p:txBody>
      </p:sp>
      <p:sp>
        <p:nvSpPr>
          <p:cNvPr id="8" name="직사각형 7"/>
          <p:cNvSpPr/>
          <p:nvPr/>
        </p:nvSpPr>
        <p:spPr>
          <a:xfrm>
            <a:off x="360000" y="2204864"/>
            <a:ext cx="8640000" cy="2363724"/>
          </a:xfrm>
          <a:prstGeom prst="rect">
            <a:avLst/>
          </a:prstGeom>
        </p:spPr>
        <p:txBody>
          <a:bodyPr>
            <a:spAutoFit/>
          </a:bodyPr>
          <a:lstStyle/>
          <a:p>
            <a:pPr marL="342900" lvl="0" indent="-342900" eaLnBrk="0" hangingPunct="0">
              <a:spcBef>
                <a:spcPct val="60000"/>
              </a:spcBef>
              <a:buClr>
                <a:srgbClr val="003366"/>
              </a:buClr>
              <a:buFont typeface="Wingdings" pitchFamily="2" charset="2"/>
              <a:buChar char="§"/>
              <a:tabLst>
                <a:tab pos="811213" algn="l"/>
              </a:tabLst>
            </a:pPr>
            <a:endParaRPr lang="ko-KR" altLang="en-US" kern="0" dirty="0">
              <a:solidFill>
                <a:srgbClr val="000000"/>
              </a:solidFill>
              <a:latin typeface="휴먼모음T" panose="02030504000101010101" pitchFamily="18" charset="-127"/>
              <a:ea typeface="휴먼모음T" panose="02030504000101010101" pitchFamily="18" charset="-127"/>
            </a:endParaRPr>
          </a:p>
          <a:p>
            <a:pPr marL="342900" lvl="0"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결론적으로</a:t>
            </a:r>
            <a:r>
              <a:rPr lang="en-US" altLang="ko-KR" kern="0" dirty="0" smtClean="0">
                <a:solidFill>
                  <a:srgbClr val="000000"/>
                </a:solidFill>
                <a:latin typeface="휴먼모음T" panose="02030504000101010101" pitchFamily="18" charset="-127"/>
                <a:ea typeface="휴먼모음T" panose="02030504000101010101" pitchFamily="18" charset="-127"/>
              </a:rPr>
              <a:t>, </a:t>
            </a:r>
            <a:r>
              <a:rPr lang="ko-KR" altLang="en-US" kern="0" dirty="0" smtClean="0">
                <a:solidFill>
                  <a:srgbClr val="000000"/>
                </a:solidFill>
                <a:latin typeface="휴먼모음T" panose="02030504000101010101" pitchFamily="18" charset="-127"/>
                <a:ea typeface="휴먼모음T" panose="02030504000101010101" pitchFamily="18" charset="-127"/>
              </a:rPr>
              <a:t>중소기업지원정책은 기능별</a:t>
            </a:r>
            <a:r>
              <a:rPr lang="en-US" altLang="ko-KR" kern="0" dirty="0" smtClean="0">
                <a:solidFill>
                  <a:srgbClr val="000000"/>
                </a:solidFill>
                <a:latin typeface="휴먼모음T" panose="02030504000101010101" pitchFamily="18" charset="-127"/>
                <a:ea typeface="휴먼모음T" panose="02030504000101010101" pitchFamily="18" charset="-127"/>
              </a:rPr>
              <a:t>, </a:t>
            </a:r>
            <a:r>
              <a:rPr lang="ko-KR" altLang="en-US" kern="0" dirty="0" err="1" smtClean="0">
                <a:solidFill>
                  <a:srgbClr val="000000"/>
                </a:solidFill>
                <a:latin typeface="휴먼모음T" panose="02030504000101010101" pitchFamily="18" charset="-127"/>
                <a:ea typeface="휴먼모음T" panose="02030504000101010101" pitchFamily="18" charset="-127"/>
              </a:rPr>
              <a:t>대상별</a:t>
            </a:r>
            <a:r>
              <a:rPr lang="en-US" altLang="ko-KR" kern="0" dirty="0" smtClean="0">
                <a:solidFill>
                  <a:srgbClr val="000000"/>
                </a:solidFill>
                <a:latin typeface="휴먼모음T" panose="02030504000101010101" pitchFamily="18" charset="-127"/>
                <a:ea typeface="휴먼모음T" panose="02030504000101010101" pitchFamily="18" charset="-127"/>
              </a:rPr>
              <a:t>, </a:t>
            </a:r>
            <a:r>
              <a:rPr lang="ko-KR" altLang="en-US" kern="0" dirty="0" smtClean="0">
                <a:solidFill>
                  <a:srgbClr val="000000"/>
                </a:solidFill>
                <a:latin typeface="휴먼모음T" panose="02030504000101010101" pitchFamily="18" charset="-127"/>
                <a:ea typeface="휴먼모음T" panose="02030504000101010101" pitchFamily="18" charset="-127"/>
              </a:rPr>
              <a:t>기간에 무관하게 총자산영업이익률에 매우 부정적이거나 부정적인 영향을 미친 것으로 확인됨</a:t>
            </a:r>
            <a:r>
              <a:rPr lang="en-US" altLang="ko-KR" kern="0" dirty="0" smtClean="0">
                <a:solidFill>
                  <a:srgbClr val="000000"/>
                </a:solidFill>
                <a:latin typeface="휴먼모음T" panose="02030504000101010101" pitchFamily="18" charset="-127"/>
                <a:ea typeface="휴먼모음T" panose="02030504000101010101" pitchFamily="18" charset="-127"/>
              </a:rPr>
              <a:t>.</a:t>
            </a:r>
          </a:p>
          <a:p>
            <a:pPr marL="800100" lvl="1"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본 연구에서 </a:t>
            </a:r>
            <a:r>
              <a:rPr lang="ko-KR" altLang="en-US" kern="0" dirty="0">
                <a:solidFill>
                  <a:srgbClr val="000000"/>
                </a:solidFill>
                <a:latin typeface="휴먼모음T" panose="02030504000101010101" pitchFamily="18" charset="-127"/>
                <a:ea typeface="휴먼모음T" panose="02030504000101010101" pitchFamily="18" charset="-127"/>
              </a:rPr>
              <a:t>진행한 다양한 분석결과에 따르면 양적인 지표인 매출액이나 총자산에는 유의한 양의 효과가 발견되는 경우가 대부분이었으나</a:t>
            </a:r>
            <a:r>
              <a:rPr lang="en-US" altLang="ko-KR" kern="0" dirty="0">
                <a:solidFill>
                  <a:srgbClr val="000000"/>
                </a:solidFill>
                <a:latin typeface="휴먼모음T" panose="02030504000101010101" pitchFamily="18" charset="-127"/>
                <a:ea typeface="휴먼모음T" panose="02030504000101010101" pitchFamily="18" charset="-127"/>
              </a:rPr>
              <a:t>, </a:t>
            </a:r>
            <a:r>
              <a:rPr lang="ko-KR" altLang="en-US" kern="0" dirty="0">
                <a:solidFill>
                  <a:srgbClr val="000000"/>
                </a:solidFill>
                <a:latin typeface="휴먼모음T" panose="02030504000101010101" pitchFamily="18" charset="-127"/>
                <a:ea typeface="휴먼모음T" panose="02030504000101010101" pitchFamily="18" charset="-127"/>
              </a:rPr>
              <a:t>질적인 지표인 영업이익은 양의 효과가 미약하거나 효과가 발견되지 않거나 음인 경우까지 다양하게 존재하여</a:t>
            </a:r>
            <a:r>
              <a:rPr lang="en-US" altLang="ko-KR" kern="0" dirty="0">
                <a:solidFill>
                  <a:srgbClr val="000000"/>
                </a:solidFill>
                <a:latin typeface="휴먼모음T" panose="02030504000101010101" pitchFamily="18" charset="-127"/>
                <a:ea typeface="휴먼모음T" panose="02030504000101010101" pitchFamily="18" charset="-127"/>
              </a:rPr>
              <a:t>, </a:t>
            </a:r>
            <a:r>
              <a:rPr lang="ko-KR" altLang="en-US" kern="0" dirty="0">
                <a:solidFill>
                  <a:srgbClr val="000000"/>
                </a:solidFill>
                <a:latin typeface="휴먼모음T" panose="02030504000101010101" pitchFamily="18" charset="-127"/>
                <a:ea typeface="휴먼모음T" panose="02030504000101010101" pitchFamily="18" charset="-127"/>
              </a:rPr>
              <a:t>결과적으로 총자산영업이익률의 개선에는 도움이 되지 않았음을 확인함</a:t>
            </a:r>
            <a:r>
              <a:rPr lang="en-US" altLang="ko-KR" kern="0" dirty="0">
                <a:solidFill>
                  <a:srgbClr val="000000"/>
                </a:solidFill>
                <a:latin typeface="휴먼모음T" panose="02030504000101010101" pitchFamily="18" charset="-127"/>
                <a:ea typeface="휴먼모음T" panose="02030504000101010101" pitchFamily="18" charset="-127"/>
              </a:rPr>
              <a:t>.</a:t>
            </a:r>
          </a:p>
        </p:txBody>
      </p:sp>
      <p:sp>
        <p:nvSpPr>
          <p:cNvPr id="9" name="직사각형 8"/>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en-US" altLang="ko-KR" sz="1600" b="1" dirty="0" smtClean="0">
                <a:latin typeface="휴먼모음T" panose="02030504000101010101" pitchFamily="18" charset="-127"/>
                <a:ea typeface="휴먼모음T" panose="02030504000101010101" pitchFamily="18" charset="-127"/>
              </a:rPr>
              <a:t>2011</a:t>
            </a:r>
            <a:r>
              <a:rPr lang="ko-KR" altLang="en-US" sz="1600" b="1" dirty="0" smtClean="0">
                <a:latin typeface="휴먼모음T" panose="02030504000101010101" pitchFamily="18" charset="-127"/>
                <a:ea typeface="휴먼모음T" panose="02030504000101010101" pitchFamily="18" charset="-127"/>
              </a:rPr>
              <a:t>년 이후의 정책효과분석을 위해 중소기업지원이력 통합관리시스템의 지원이력을 활용하여 분석함</a:t>
            </a:r>
            <a:r>
              <a:rPr lang="en-US" altLang="ko-KR" sz="1600" b="1" dirty="0" smtClean="0">
                <a:latin typeface="휴먼모음T" panose="02030504000101010101" pitchFamily="18" charset="-127"/>
                <a:ea typeface="휴먼모음T" panose="02030504000101010101" pitchFamily="18" charset="-127"/>
              </a:rPr>
              <a:t>.</a:t>
            </a:r>
            <a:endParaRPr lang="en-US" altLang="ko-KR" sz="1600" b="1" dirty="0">
              <a:latin typeface="휴먼모음T" panose="02030504000101010101" pitchFamily="18" charset="-127"/>
              <a:ea typeface="휴먼모음T" panose="02030504000101010101" pitchFamily="18" charset="-127"/>
            </a:endParaRPr>
          </a:p>
        </p:txBody>
      </p:sp>
    </p:spTree>
    <p:extLst>
      <p:ext uri="{BB962C8B-B14F-4D97-AF65-F5344CB8AC3E}">
        <p14:creationId xmlns:p14="http://schemas.microsoft.com/office/powerpoint/2010/main" val="262516045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42</a:t>
            </a:fld>
            <a:endParaRPr lang="en-US" altLang="en-US"/>
          </a:p>
        </p:txBody>
      </p:sp>
      <p:sp>
        <p:nvSpPr>
          <p:cNvPr id="11" name="제목 10"/>
          <p:cNvSpPr>
            <a:spLocks noGrp="1"/>
          </p:cNvSpPr>
          <p:nvPr>
            <p:ph type="title"/>
          </p:nvPr>
        </p:nvSpPr>
        <p:spPr/>
        <p:txBody>
          <a:bodyPr>
            <a:normAutofit/>
          </a:bodyPr>
          <a:lstStyle/>
          <a:p>
            <a:r>
              <a:rPr lang="ko-KR" altLang="en-US" sz="2400" dirty="0" smtClean="0"/>
              <a:t>중소기업지원이력 통합관리시스템기준 </a:t>
            </a:r>
            <a:r>
              <a:rPr lang="ko-KR" altLang="en-US" sz="2400" dirty="0" err="1" smtClean="0"/>
              <a:t>효과성분석</a:t>
            </a:r>
            <a:r>
              <a:rPr lang="en-US" altLang="ko-KR" sz="2400" dirty="0" smtClean="0"/>
              <a:t>(</a:t>
            </a:r>
            <a:r>
              <a:rPr lang="ko-KR" altLang="en-US" sz="2400" dirty="0" smtClean="0"/>
              <a:t>예시</a:t>
            </a:r>
            <a:r>
              <a:rPr lang="en-US" altLang="ko-KR" sz="2400" dirty="0" smtClean="0"/>
              <a:t>)</a:t>
            </a:r>
            <a:endParaRPr lang="ko-KR" altLang="en-US" sz="2400" dirty="0"/>
          </a:p>
        </p:txBody>
      </p:sp>
      <p:sp>
        <p:nvSpPr>
          <p:cNvPr id="9" name="직사각형 8"/>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en-US" altLang="ko-KR" sz="1600" b="1" dirty="0" smtClean="0">
                <a:latin typeface="휴먼모음T" panose="02030504000101010101" pitchFamily="18" charset="-127"/>
                <a:ea typeface="휴먼모음T" panose="02030504000101010101" pitchFamily="18" charset="-127"/>
              </a:rPr>
              <a:t>2011</a:t>
            </a:r>
            <a:r>
              <a:rPr lang="ko-KR" altLang="en-US" sz="1600" b="1" dirty="0" smtClean="0">
                <a:latin typeface="휴먼모음T" panose="02030504000101010101" pitchFamily="18" charset="-127"/>
                <a:ea typeface="휴먼모음T" panose="02030504000101010101" pitchFamily="18" charset="-127"/>
              </a:rPr>
              <a:t>년 이후의 정책효과분석을 위해 중소기업지원이력 통합관리시스템의 지원이력을 활용하여 분석함</a:t>
            </a:r>
            <a:r>
              <a:rPr lang="en-US" altLang="ko-KR" sz="1600" b="1" dirty="0" smtClean="0">
                <a:latin typeface="휴먼모음T" panose="02030504000101010101" pitchFamily="18" charset="-127"/>
                <a:ea typeface="휴먼모음T" panose="02030504000101010101" pitchFamily="18" charset="-127"/>
              </a:rPr>
              <a:t>.</a:t>
            </a:r>
            <a:endParaRPr lang="en-US" altLang="ko-KR" sz="1600" b="1" dirty="0">
              <a:latin typeface="휴먼모음T" panose="02030504000101010101" pitchFamily="18" charset="-127"/>
              <a:ea typeface="휴먼모음T" panose="02030504000101010101" pitchFamily="18" charset="-127"/>
            </a:endParaRPr>
          </a:p>
        </p:txBody>
      </p:sp>
      <p:pic>
        <p:nvPicPr>
          <p:cNvPr id="4098" name="Picture 2" descr="C:\Users\master\Desktop\캡처.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2060848"/>
            <a:ext cx="5953125" cy="4238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232670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43</a:t>
            </a:fld>
            <a:endParaRPr lang="en-US" altLang="en-US"/>
          </a:p>
        </p:txBody>
      </p:sp>
      <p:sp>
        <p:nvSpPr>
          <p:cNvPr id="11" name="제목 10"/>
          <p:cNvSpPr>
            <a:spLocks noGrp="1"/>
          </p:cNvSpPr>
          <p:nvPr>
            <p:ph type="title"/>
          </p:nvPr>
        </p:nvSpPr>
        <p:spPr/>
        <p:txBody>
          <a:bodyPr>
            <a:normAutofit fontScale="90000"/>
          </a:bodyPr>
          <a:lstStyle/>
          <a:p>
            <a:r>
              <a:rPr lang="ko-KR" altLang="en-US" dirty="0" smtClean="0"/>
              <a:t>중소기업지원이력 통합관리시스템기준 </a:t>
            </a:r>
            <a:r>
              <a:rPr lang="ko-KR" altLang="en-US" dirty="0" err="1" smtClean="0"/>
              <a:t>효과성분석</a:t>
            </a:r>
            <a:endParaRPr lang="ko-KR" altLang="en-US" dirty="0"/>
          </a:p>
        </p:txBody>
      </p:sp>
      <p:sp>
        <p:nvSpPr>
          <p:cNvPr id="9" name="직사각형 8"/>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en-US" altLang="ko-KR" sz="1600" b="1" dirty="0" smtClean="0">
                <a:latin typeface="휴먼모음T" panose="02030504000101010101" pitchFamily="18" charset="-127"/>
                <a:ea typeface="휴먼모음T" panose="02030504000101010101" pitchFamily="18" charset="-127"/>
              </a:rPr>
              <a:t>&lt;</a:t>
            </a:r>
            <a:r>
              <a:rPr lang="ko-KR" altLang="en-US" sz="1600" b="1" dirty="0" smtClean="0">
                <a:latin typeface="휴먼모음T" panose="02030504000101010101" pitchFamily="18" charset="-127"/>
                <a:ea typeface="휴먼모음T" panose="02030504000101010101" pitchFamily="18" charset="-127"/>
              </a:rPr>
              <a:t>참고</a:t>
            </a:r>
            <a:r>
              <a:rPr lang="en-US" altLang="ko-KR" sz="1600" b="1" dirty="0" smtClean="0">
                <a:latin typeface="휴먼모음T" panose="02030504000101010101" pitchFamily="18" charset="-127"/>
                <a:ea typeface="휴먼모음T" panose="02030504000101010101" pitchFamily="18" charset="-127"/>
              </a:rPr>
              <a:t>&gt; 2011</a:t>
            </a:r>
            <a:r>
              <a:rPr lang="ko-KR" altLang="en-US" sz="1600" b="1" dirty="0" smtClean="0">
                <a:latin typeface="휴먼모음T" panose="02030504000101010101" pitchFamily="18" charset="-127"/>
                <a:ea typeface="휴먼모음T" panose="02030504000101010101" pitchFamily="18" charset="-127"/>
              </a:rPr>
              <a:t>년 정책수혜 여부에 따른 총자산영업이익 평균치 변화</a:t>
            </a:r>
            <a:endParaRPr lang="en-US" altLang="ko-KR" sz="1600" b="1" dirty="0">
              <a:latin typeface="휴먼모음T" panose="02030504000101010101" pitchFamily="18" charset="-127"/>
              <a:ea typeface="휴먼모음T" panose="02030504000101010101" pitchFamily="18" charset="-127"/>
            </a:endParaRPr>
          </a:p>
        </p:txBody>
      </p:sp>
      <p:sp>
        <p:nvSpPr>
          <p:cNvPr id="2"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pic>
        <p:nvPicPr>
          <p:cNvPr id="6145" name="_x229773448" descr="EMB000025e40cc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3437" y="2564904"/>
            <a:ext cx="4937125" cy="3306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795740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44</a:t>
            </a:fld>
            <a:endParaRPr lang="en-US" altLang="en-US"/>
          </a:p>
        </p:txBody>
      </p:sp>
      <p:sp>
        <p:nvSpPr>
          <p:cNvPr id="11" name="제목 10"/>
          <p:cNvSpPr>
            <a:spLocks noGrp="1"/>
          </p:cNvSpPr>
          <p:nvPr>
            <p:ph type="title"/>
          </p:nvPr>
        </p:nvSpPr>
        <p:spPr/>
        <p:txBody>
          <a:bodyPr>
            <a:normAutofit fontScale="90000"/>
          </a:bodyPr>
          <a:lstStyle/>
          <a:p>
            <a:r>
              <a:rPr lang="ko-KR" altLang="en-US" dirty="0" smtClean="0"/>
              <a:t>중소기업지원이력 통합관리시스템기준 </a:t>
            </a:r>
            <a:r>
              <a:rPr lang="ko-KR" altLang="en-US" dirty="0" err="1" smtClean="0"/>
              <a:t>효과성분석</a:t>
            </a:r>
            <a:endParaRPr lang="ko-KR" altLang="en-US" dirty="0"/>
          </a:p>
        </p:txBody>
      </p:sp>
      <p:sp>
        <p:nvSpPr>
          <p:cNvPr id="9" name="직사각형 8"/>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en-US" altLang="ko-KR" sz="1600" b="1" dirty="0" smtClean="0">
                <a:latin typeface="휴먼모음T" panose="02030504000101010101" pitchFamily="18" charset="-127"/>
                <a:ea typeface="휴먼모음T" panose="02030504000101010101" pitchFamily="18" charset="-127"/>
              </a:rPr>
              <a:t>&lt;</a:t>
            </a:r>
            <a:r>
              <a:rPr lang="ko-KR" altLang="en-US" sz="1600" b="1" dirty="0" smtClean="0">
                <a:latin typeface="휴먼모음T" panose="02030504000101010101" pitchFamily="18" charset="-127"/>
                <a:ea typeface="휴먼모음T" panose="02030504000101010101" pitchFamily="18" charset="-127"/>
              </a:rPr>
              <a:t>참고</a:t>
            </a:r>
            <a:r>
              <a:rPr lang="en-US" altLang="ko-KR" sz="1600" b="1" dirty="0" smtClean="0">
                <a:latin typeface="휴먼모음T" panose="02030504000101010101" pitchFamily="18" charset="-127"/>
                <a:ea typeface="휴먼모음T" panose="02030504000101010101" pitchFamily="18" charset="-127"/>
              </a:rPr>
              <a:t>&gt; 2011</a:t>
            </a:r>
            <a:r>
              <a:rPr lang="ko-KR" altLang="en-US" sz="1600" b="1" dirty="0" smtClean="0">
                <a:latin typeface="휴먼모음T" panose="02030504000101010101" pitchFamily="18" charset="-127"/>
                <a:ea typeface="휴먼모음T" panose="02030504000101010101" pitchFamily="18" charset="-127"/>
              </a:rPr>
              <a:t>년 정책수혜 여부에 따른 생존비율 변화</a:t>
            </a:r>
            <a:endParaRPr lang="en-US" altLang="ko-KR" sz="1600" b="1" dirty="0">
              <a:latin typeface="휴먼모음T" panose="02030504000101010101" pitchFamily="18" charset="-127"/>
              <a:ea typeface="휴먼모음T" panose="02030504000101010101" pitchFamily="18" charset="-127"/>
            </a:endParaRPr>
          </a:p>
        </p:txBody>
      </p:sp>
      <p:sp>
        <p:nvSpPr>
          <p:cNvPr id="2"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3"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pic>
        <p:nvPicPr>
          <p:cNvPr id="7169" name="_x229773528" descr="EMB000025e40c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8387" y="2636912"/>
            <a:ext cx="4945063" cy="2963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617946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45</a:t>
            </a:fld>
            <a:endParaRPr lang="en-US" altLang="en-US"/>
          </a:p>
        </p:txBody>
      </p:sp>
      <p:sp>
        <p:nvSpPr>
          <p:cNvPr id="11" name="제목 10"/>
          <p:cNvSpPr>
            <a:spLocks noGrp="1"/>
          </p:cNvSpPr>
          <p:nvPr>
            <p:ph type="title"/>
          </p:nvPr>
        </p:nvSpPr>
        <p:spPr/>
        <p:txBody>
          <a:bodyPr>
            <a:normAutofit fontScale="90000"/>
          </a:bodyPr>
          <a:lstStyle/>
          <a:p>
            <a:r>
              <a:rPr lang="ko-KR" altLang="en-US" dirty="0" smtClean="0"/>
              <a:t>중소기업지원이력 통합관리시스템기준 </a:t>
            </a:r>
            <a:r>
              <a:rPr lang="ko-KR" altLang="en-US" dirty="0" err="1" smtClean="0"/>
              <a:t>효과성분석</a:t>
            </a:r>
            <a:endParaRPr lang="ko-KR" altLang="en-US" dirty="0"/>
          </a:p>
        </p:txBody>
      </p:sp>
      <p:sp>
        <p:nvSpPr>
          <p:cNvPr id="9" name="직사각형 8"/>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en-US" altLang="ko-KR" sz="1600" b="1" dirty="0" smtClean="0">
                <a:latin typeface="휴먼모음T" panose="02030504000101010101" pitchFamily="18" charset="-127"/>
                <a:ea typeface="휴먼모음T" panose="02030504000101010101" pitchFamily="18" charset="-127"/>
              </a:rPr>
              <a:t>&lt;</a:t>
            </a:r>
            <a:r>
              <a:rPr lang="ko-KR" altLang="en-US" sz="1600" b="1" dirty="0" smtClean="0">
                <a:latin typeface="휴먼모음T" panose="02030504000101010101" pitchFamily="18" charset="-127"/>
                <a:ea typeface="휴먼모음T" panose="02030504000101010101" pitchFamily="18" charset="-127"/>
              </a:rPr>
              <a:t>참고</a:t>
            </a:r>
            <a:r>
              <a:rPr lang="en-US" altLang="ko-KR" sz="1600" b="1" dirty="0" smtClean="0">
                <a:latin typeface="휴먼모음T" panose="02030504000101010101" pitchFamily="18" charset="-127"/>
                <a:ea typeface="휴먼모음T" panose="02030504000101010101" pitchFamily="18" charset="-127"/>
              </a:rPr>
              <a:t>&gt; 2012</a:t>
            </a:r>
            <a:r>
              <a:rPr lang="ko-KR" altLang="en-US" sz="1600" b="1" dirty="0" smtClean="0">
                <a:latin typeface="휴먼모음T" panose="02030504000101010101" pitchFamily="18" charset="-127"/>
                <a:ea typeface="휴먼모음T" panose="02030504000101010101" pitchFamily="18" charset="-127"/>
              </a:rPr>
              <a:t>년 정책수혜 여부에 따른 총자산영업이익 평균치 변화</a:t>
            </a:r>
            <a:endParaRPr lang="en-US" altLang="ko-KR" sz="1600" b="1" dirty="0">
              <a:latin typeface="휴먼모음T" panose="02030504000101010101" pitchFamily="18" charset="-127"/>
              <a:ea typeface="휴먼모음T" panose="02030504000101010101" pitchFamily="18" charset="-127"/>
            </a:endParaRPr>
          </a:p>
        </p:txBody>
      </p:sp>
      <p:sp>
        <p:nvSpPr>
          <p:cNvPr id="2"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3"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pic>
        <p:nvPicPr>
          <p:cNvPr id="3073" name="_x243398456" descr="EMB000048243c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2492896"/>
            <a:ext cx="4724400" cy="3108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723859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46</a:t>
            </a:fld>
            <a:endParaRPr lang="en-US" altLang="en-US"/>
          </a:p>
        </p:txBody>
      </p:sp>
      <p:sp>
        <p:nvSpPr>
          <p:cNvPr id="11" name="제목 10"/>
          <p:cNvSpPr>
            <a:spLocks noGrp="1"/>
          </p:cNvSpPr>
          <p:nvPr>
            <p:ph type="title"/>
          </p:nvPr>
        </p:nvSpPr>
        <p:spPr/>
        <p:txBody>
          <a:bodyPr>
            <a:normAutofit fontScale="90000"/>
          </a:bodyPr>
          <a:lstStyle/>
          <a:p>
            <a:r>
              <a:rPr lang="ko-KR" altLang="en-US" dirty="0" smtClean="0"/>
              <a:t>중소기업지원이력 통합관리시스템기준 </a:t>
            </a:r>
            <a:r>
              <a:rPr lang="ko-KR" altLang="en-US" dirty="0" err="1" smtClean="0"/>
              <a:t>효과성분석</a:t>
            </a:r>
            <a:endParaRPr lang="ko-KR" altLang="en-US" dirty="0"/>
          </a:p>
        </p:txBody>
      </p:sp>
      <p:sp>
        <p:nvSpPr>
          <p:cNvPr id="9" name="직사각형 8"/>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en-US" altLang="ko-KR" sz="1600" b="1" dirty="0" smtClean="0">
                <a:latin typeface="휴먼모음T" panose="02030504000101010101" pitchFamily="18" charset="-127"/>
                <a:ea typeface="휴먼모음T" panose="02030504000101010101" pitchFamily="18" charset="-127"/>
              </a:rPr>
              <a:t>&lt;</a:t>
            </a:r>
            <a:r>
              <a:rPr lang="ko-KR" altLang="en-US" sz="1600" b="1" dirty="0" smtClean="0">
                <a:latin typeface="휴먼모음T" panose="02030504000101010101" pitchFamily="18" charset="-127"/>
                <a:ea typeface="휴먼모음T" panose="02030504000101010101" pitchFamily="18" charset="-127"/>
              </a:rPr>
              <a:t>참고</a:t>
            </a:r>
            <a:r>
              <a:rPr lang="en-US" altLang="ko-KR" sz="1600" b="1" dirty="0" smtClean="0">
                <a:latin typeface="휴먼모음T" panose="02030504000101010101" pitchFamily="18" charset="-127"/>
                <a:ea typeface="휴먼모음T" panose="02030504000101010101" pitchFamily="18" charset="-127"/>
              </a:rPr>
              <a:t>&gt; 2012</a:t>
            </a:r>
            <a:r>
              <a:rPr lang="ko-KR" altLang="en-US" sz="1600" b="1" dirty="0" smtClean="0">
                <a:latin typeface="휴먼모음T" panose="02030504000101010101" pitchFamily="18" charset="-127"/>
                <a:ea typeface="휴먼모음T" panose="02030504000101010101" pitchFamily="18" charset="-127"/>
              </a:rPr>
              <a:t>년 정책수혜 여부에 따른 생존비율 변화</a:t>
            </a:r>
            <a:endParaRPr lang="en-US" altLang="ko-KR" sz="1600" b="1" dirty="0">
              <a:latin typeface="휴먼모음T" panose="02030504000101010101" pitchFamily="18" charset="-127"/>
              <a:ea typeface="휴먼모음T" panose="02030504000101010101" pitchFamily="18" charset="-127"/>
            </a:endParaRPr>
          </a:p>
        </p:txBody>
      </p:sp>
      <p:sp>
        <p:nvSpPr>
          <p:cNvPr id="2"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3"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6" name="Rectangle 4"/>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pic>
        <p:nvPicPr>
          <p:cNvPr id="2051" name="_x243398536" descr="EMB000048243c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9669" y="2564904"/>
            <a:ext cx="4762500" cy="2841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902056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직사각형 2"/>
          <p:cNvSpPr/>
          <p:nvPr/>
        </p:nvSpPr>
        <p:spPr>
          <a:xfrm>
            <a:off x="0" y="0"/>
            <a:ext cx="467544"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 name="직사각형 3"/>
          <p:cNvSpPr/>
          <p:nvPr/>
        </p:nvSpPr>
        <p:spPr>
          <a:xfrm>
            <a:off x="0" y="1412776"/>
            <a:ext cx="467544" cy="108012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Text Box 2"/>
          <p:cNvSpPr txBox="1">
            <a:spLocks noChangeArrowheads="1"/>
          </p:cNvSpPr>
          <p:nvPr/>
        </p:nvSpPr>
        <p:spPr bwMode="auto">
          <a:xfrm>
            <a:off x="539552" y="1484784"/>
            <a:ext cx="8208912" cy="683264"/>
          </a:xfrm>
          <a:prstGeom prst="rect">
            <a:avLst/>
          </a:prstGeom>
          <a:noFill/>
          <a:ln w="9525">
            <a:noFill/>
            <a:miter lim="800000"/>
            <a:headEnd/>
            <a:tailEnd/>
          </a:ln>
        </p:spPr>
        <p:txBody>
          <a:bodyPr wrap="square">
            <a:spAutoFit/>
          </a:bodyPr>
          <a:lstStyle/>
          <a:p>
            <a:pPr>
              <a:lnSpc>
                <a:spcPct val="160000"/>
              </a:lnSpc>
              <a:spcBef>
                <a:spcPts val="600"/>
              </a:spcBef>
            </a:pPr>
            <a:r>
              <a:rPr lang="en-US" altLang="ko-KR" sz="2400" dirty="0" smtClean="0">
                <a:ln>
                  <a:solidFill>
                    <a:schemeClr val="tx1"/>
                  </a:solidFill>
                </a:ln>
                <a:latin typeface="+mn-ea"/>
              </a:rPr>
              <a:t>IV. </a:t>
            </a:r>
            <a:r>
              <a:rPr lang="ko-KR" altLang="en-US" sz="2400" dirty="0" smtClean="0">
                <a:ln>
                  <a:solidFill>
                    <a:schemeClr val="tx1"/>
                  </a:solidFill>
                </a:ln>
                <a:latin typeface="+mn-ea"/>
              </a:rPr>
              <a:t>중소기업지원정책의 효율성 개선방향</a:t>
            </a:r>
            <a:endParaRPr lang="ko-KR" altLang="en-US" sz="2400" dirty="0">
              <a:ln>
                <a:solidFill>
                  <a:schemeClr val="tx1"/>
                </a:solidFill>
              </a:ln>
              <a:latin typeface="+mn-ea"/>
            </a:endParaRPr>
          </a:p>
        </p:txBody>
      </p:sp>
    </p:spTree>
    <p:extLst>
      <p:ext uri="{BB962C8B-B14F-4D97-AF65-F5344CB8AC3E}">
        <p14:creationId xmlns:p14="http://schemas.microsoft.com/office/powerpoint/2010/main" val="215831638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48</a:t>
            </a:fld>
            <a:endParaRPr lang="en-US" altLang="en-US"/>
          </a:p>
        </p:txBody>
      </p:sp>
      <p:sp>
        <p:nvSpPr>
          <p:cNvPr id="11" name="제목 10"/>
          <p:cNvSpPr>
            <a:spLocks noGrp="1"/>
          </p:cNvSpPr>
          <p:nvPr>
            <p:ph type="title"/>
          </p:nvPr>
        </p:nvSpPr>
        <p:spPr/>
        <p:txBody>
          <a:bodyPr>
            <a:normAutofit/>
          </a:bodyPr>
          <a:lstStyle/>
          <a:p>
            <a:r>
              <a:rPr lang="ko-KR" altLang="en-US" sz="2400" dirty="0" smtClean="0"/>
              <a:t>중소기업지원정책 효율성 개선방향</a:t>
            </a:r>
            <a:r>
              <a:rPr lang="en-US" altLang="ko-KR" sz="2400" dirty="0" smtClean="0"/>
              <a:t>: </a:t>
            </a:r>
            <a:r>
              <a:rPr lang="ko-KR" altLang="en-US" sz="2400" dirty="0" smtClean="0"/>
              <a:t>정책목표의 명확화</a:t>
            </a:r>
            <a:endParaRPr lang="ko-KR" altLang="en-US" sz="2400" dirty="0"/>
          </a:p>
        </p:txBody>
      </p:sp>
      <p:sp>
        <p:nvSpPr>
          <p:cNvPr id="8" name="직사각형 7"/>
          <p:cNvSpPr/>
          <p:nvPr/>
        </p:nvSpPr>
        <p:spPr>
          <a:xfrm>
            <a:off x="360000" y="2492896"/>
            <a:ext cx="8640000" cy="3914918"/>
          </a:xfrm>
          <a:prstGeom prst="rect">
            <a:avLst/>
          </a:prstGeom>
        </p:spPr>
        <p:txBody>
          <a:bodyPr>
            <a:spAutoFit/>
          </a:bodyPr>
          <a:lstStyle/>
          <a:p>
            <a:pPr marL="342900" lvl="0"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대한민국 </a:t>
            </a:r>
            <a:r>
              <a:rPr lang="ko-KR" altLang="en-US" kern="0" dirty="0">
                <a:solidFill>
                  <a:srgbClr val="000000"/>
                </a:solidFill>
                <a:latin typeface="휴먼모음T" panose="02030504000101010101" pitchFamily="18" charset="-127"/>
                <a:ea typeface="휴먼모음T" panose="02030504000101010101" pitchFamily="18" charset="-127"/>
              </a:rPr>
              <a:t>헌법 정신이 추구하는 중소기업지원정책은 기본적으로는 생산적인 </a:t>
            </a:r>
            <a:r>
              <a:rPr lang="ko-KR" altLang="en-US" kern="0" dirty="0" smtClean="0">
                <a:solidFill>
                  <a:srgbClr val="000000"/>
                </a:solidFill>
                <a:latin typeface="휴먼모음T" panose="02030504000101010101" pitchFamily="18" charset="-127"/>
                <a:ea typeface="휴먼모음T" panose="02030504000101010101" pitchFamily="18" charset="-127"/>
              </a:rPr>
              <a:t>기업정책임을 </a:t>
            </a:r>
            <a:r>
              <a:rPr lang="ko-KR" altLang="en-US" kern="0" dirty="0">
                <a:solidFill>
                  <a:srgbClr val="000000"/>
                </a:solidFill>
                <a:latin typeface="휴먼모음T" panose="02030504000101010101" pitchFamily="18" charset="-127"/>
                <a:ea typeface="휴먼모음T" panose="02030504000101010101" pitchFamily="18" charset="-127"/>
              </a:rPr>
              <a:t>의미함</a:t>
            </a:r>
            <a:r>
              <a:rPr lang="en-US" altLang="ko-KR" kern="0" dirty="0">
                <a:solidFill>
                  <a:srgbClr val="000000"/>
                </a:solidFill>
                <a:latin typeface="휴먼모음T" panose="02030504000101010101" pitchFamily="18" charset="-127"/>
                <a:ea typeface="휴먼모음T" panose="02030504000101010101" pitchFamily="18" charset="-127"/>
              </a:rPr>
              <a:t>.</a:t>
            </a:r>
          </a:p>
          <a:p>
            <a:pPr marL="800100" lvl="1"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중소기업의 </a:t>
            </a:r>
            <a:r>
              <a:rPr lang="ko-KR" altLang="en-US" kern="0" dirty="0">
                <a:solidFill>
                  <a:srgbClr val="000000"/>
                </a:solidFill>
                <a:latin typeface="휴먼모음T" panose="02030504000101010101" pitchFamily="18" charset="-127"/>
                <a:ea typeface="휴먼모음T" panose="02030504000101010101" pitchFamily="18" charset="-127"/>
              </a:rPr>
              <a:t>보호와 육성은 헌법적 가치로서</a:t>
            </a:r>
            <a:r>
              <a:rPr lang="en-US" altLang="ko-KR" kern="0" dirty="0">
                <a:solidFill>
                  <a:srgbClr val="000000"/>
                </a:solidFill>
                <a:latin typeface="휴먼모음T" panose="02030504000101010101" pitchFamily="18" charset="-127"/>
                <a:ea typeface="휴먼모음T" panose="02030504000101010101" pitchFamily="18" charset="-127"/>
              </a:rPr>
              <a:t>, </a:t>
            </a:r>
            <a:r>
              <a:rPr lang="ko-KR" altLang="en-US" kern="0" dirty="0">
                <a:solidFill>
                  <a:srgbClr val="000000"/>
                </a:solidFill>
                <a:latin typeface="휴먼모음T" panose="02030504000101010101" pitchFamily="18" charset="-127"/>
                <a:ea typeface="휴먼모음T" panose="02030504000101010101" pitchFamily="18" charset="-127"/>
              </a:rPr>
              <a:t>이의 구현을 위해 중소기업기본법에 구체적으로 명시된 중소기업정책의 목적은 창의적이고 자주적인 중소기업의 성장을 지원하는 것임</a:t>
            </a:r>
            <a:r>
              <a:rPr lang="en-US" altLang="ko-KR" kern="0" dirty="0">
                <a:solidFill>
                  <a:srgbClr val="000000"/>
                </a:solidFill>
                <a:latin typeface="휴먼모음T" panose="02030504000101010101" pitchFamily="18" charset="-127"/>
                <a:ea typeface="휴먼모음T" panose="02030504000101010101" pitchFamily="18" charset="-127"/>
              </a:rPr>
              <a:t>.</a:t>
            </a:r>
          </a:p>
          <a:p>
            <a:pPr marL="342900" lvl="0"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그러나</a:t>
            </a:r>
            <a:r>
              <a:rPr lang="en-US" altLang="ko-KR" kern="0" dirty="0">
                <a:solidFill>
                  <a:srgbClr val="000000"/>
                </a:solidFill>
                <a:latin typeface="휴먼모음T" panose="02030504000101010101" pitchFamily="18" charset="-127"/>
                <a:ea typeface="휴먼모음T" panose="02030504000101010101" pitchFamily="18" charset="-127"/>
              </a:rPr>
              <a:t>, </a:t>
            </a:r>
            <a:r>
              <a:rPr lang="ko-KR" altLang="en-US" kern="0" dirty="0">
                <a:solidFill>
                  <a:srgbClr val="000000"/>
                </a:solidFill>
                <a:latin typeface="휴먼모음T" panose="02030504000101010101" pitchFamily="18" charset="-127"/>
                <a:ea typeface="휴먼모음T" panose="02030504000101010101" pitchFamily="18" charset="-127"/>
              </a:rPr>
              <a:t>최근 기업지원을 통해 생산적 목적 외에도 복지적 목적을 추구한다는 주장들이 제기되고 있는 바</a:t>
            </a:r>
            <a:r>
              <a:rPr lang="en-US" altLang="ko-KR" kern="0" dirty="0">
                <a:solidFill>
                  <a:srgbClr val="000000"/>
                </a:solidFill>
                <a:latin typeface="휴먼모음T" panose="02030504000101010101" pitchFamily="18" charset="-127"/>
                <a:ea typeface="휴먼모음T" panose="02030504000101010101" pitchFamily="18" charset="-127"/>
              </a:rPr>
              <a:t>, </a:t>
            </a:r>
            <a:r>
              <a:rPr lang="ko-KR" altLang="en-US" kern="0" dirty="0">
                <a:solidFill>
                  <a:srgbClr val="000000"/>
                </a:solidFill>
                <a:latin typeface="휴먼모음T" panose="02030504000101010101" pitchFamily="18" charset="-127"/>
                <a:ea typeface="휴먼모음T" panose="02030504000101010101" pitchFamily="18" charset="-127"/>
              </a:rPr>
              <a:t>이에 대해서는 엄밀한 검토를 통해 최소한도로 분리해서 관리하되 그 부작용을 </a:t>
            </a:r>
            <a:r>
              <a:rPr lang="ko-KR" altLang="en-US" kern="0" dirty="0" err="1">
                <a:solidFill>
                  <a:srgbClr val="000000"/>
                </a:solidFill>
                <a:latin typeface="휴먼모음T" panose="02030504000101010101" pitchFamily="18" charset="-127"/>
                <a:ea typeface="휴먼모음T" panose="02030504000101010101" pitchFamily="18" charset="-127"/>
              </a:rPr>
              <a:t>최소화해야함</a:t>
            </a:r>
            <a:r>
              <a:rPr lang="en-US" altLang="ko-KR" kern="0" dirty="0">
                <a:solidFill>
                  <a:srgbClr val="000000"/>
                </a:solidFill>
                <a:latin typeface="휴먼모음T" panose="02030504000101010101" pitchFamily="18" charset="-127"/>
                <a:ea typeface="휴먼모음T" panose="02030504000101010101" pitchFamily="18" charset="-127"/>
              </a:rPr>
              <a:t>.</a:t>
            </a:r>
          </a:p>
          <a:p>
            <a:pPr marL="800100" lvl="1"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복지는 </a:t>
            </a:r>
            <a:r>
              <a:rPr lang="ko-KR" altLang="en-US" kern="0" dirty="0">
                <a:solidFill>
                  <a:srgbClr val="000000"/>
                </a:solidFill>
                <a:latin typeface="휴먼모음T" panose="02030504000101010101" pitchFamily="18" charset="-127"/>
                <a:ea typeface="휴먼모음T" panose="02030504000101010101" pitchFamily="18" charset="-127"/>
              </a:rPr>
              <a:t>자연인에 대한 복지정책을 통해 구현하는 것이 일반적임</a:t>
            </a:r>
            <a:r>
              <a:rPr lang="en-US" altLang="ko-KR" kern="0" dirty="0">
                <a:solidFill>
                  <a:srgbClr val="000000"/>
                </a:solidFill>
                <a:latin typeface="휴먼모음T" panose="02030504000101010101" pitchFamily="18" charset="-127"/>
                <a:ea typeface="휴먼모음T" panose="02030504000101010101" pitchFamily="18" charset="-127"/>
              </a:rPr>
              <a:t>.</a:t>
            </a:r>
          </a:p>
          <a:p>
            <a:pPr marL="800100" lvl="1"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굳이 </a:t>
            </a:r>
            <a:r>
              <a:rPr lang="ko-KR" altLang="en-US" kern="0" dirty="0">
                <a:solidFill>
                  <a:srgbClr val="000000"/>
                </a:solidFill>
                <a:latin typeface="휴먼모음T" panose="02030504000101010101" pitchFamily="18" charset="-127"/>
                <a:ea typeface="휴먼모음T" panose="02030504000101010101" pitchFamily="18" charset="-127"/>
              </a:rPr>
              <a:t>사업체와 기업을 통해 복지정책의 목적을 추구하는 것은 개별효율성 측면은 물론 생태계 교란 차원에서 우려가 있다는 점을 염두에 </a:t>
            </a:r>
            <a:r>
              <a:rPr lang="ko-KR" altLang="en-US" kern="0" dirty="0" err="1">
                <a:solidFill>
                  <a:srgbClr val="000000"/>
                </a:solidFill>
                <a:latin typeface="휴먼모음T" panose="02030504000101010101" pitchFamily="18" charset="-127"/>
                <a:ea typeface="휴먼모음T" panose="02030504000101010101" pitchFamily="18" charset="-127"/>
              </a:rPr>
              <a:t>두어야함</a:t>
            </a:r>
            <a:r>
              <a:rPr lang="en-US" altLang="ko-KR" kern="0" dirty="0">
                <a:solidFill>
                  <a:srgbClr val="000000"/>
                </a:solidFill>
                <a:latin typeface="휴먼모음T" panose="02030504000101010101" pitchFamily="18" charset="-127"/>
                <a:ea typeface="휴먼모음T" panose="02030504000101010101" pitchFamily="18" charset="-127"/>
              </a:rPr>
              <a:t>.</a:t>
            </a:r>
          </a:p>
        </p:txBody>
      </p:sp>
      <p:sp>
        <p:nvSpPr>
          <p:cNvPr id="9" name="직사각형 8"/>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b="1" dirty="0" smtClean="0">
                <a:latin typeface="휴먼모음T" panose="02030504000101010101" pitchFamily="18" charset="-127"/>
                <a:ea typeface="휴먼모음T" panose="02030504000101010101" pitchFamily="18" charset="-127"/>
              </a:rPr>
              <a:t>재정당국은 중소기업정책의 정책목표를 명확화하고 분리하여 관리할 필요가 있음</a:t>
            </a:r>
            <a:r>
              <a:rPr lang="en-US" altLang="ko-KR" sz="1600" b="1" dirty="0">
                <a:latin typeface="휴먼모음T" panose="02030504000101010101" pitchFamily="18" charset="-127"/>
                <a:ea typeface="휴먼모음T" panose="02030504000101010101" pitchFamily="18" charset="-127"/>
              </a:rPr>
              <a:t>.</a:t>
            </a:r>
          </a:p>
        </p:txBody>
      </p:sp>
    </p:spTree>
    <p:extLst>
      <p:ext uri="{BB962C8B-B14F-4D97-AF65-F5344CB8AC3E}">
        <p14:creationId xmlns:p14="http://schemas.microsoft.com/office/powerpoint/2010/main" val="335881502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49</a:t>
            </a:fld>
            <a:endParaRPr lang="en-US" altLang="en-US"/>
          </a:p>
        </p:txBody>
      </p:sp>
      <p:sp>
        <p:nvSpPr>
          <p:cNvPr id="11" name="제목 10"/>
          <p:cNvSpPr>
            <a:spLocks noGrp="1"/>
          </p:cNvSpPr>
          <p:nvPr>
            <p:ph type="title"/>
          </p:nvPr>
        </p:nvSpPr>
        <p:spPr/>
        <p:txBody>
          <a:bodyPr>
            <a:normAutofit/>
          </a:bodyPr>
          <a:lstStyle/>
          <a:p>
            <a:r>
              <a:rPr lang="ko-KR" altLang="en-US" sz="2400" dirty="0" smtClean="0"/>
              <a:t>중소기업지원정책 효율성 개선방향</a:t>
            </a:r>
            <a:r>
              <a:rPr lang="en-US" altLang="ko-KR" sz="2400" dirty="0" smtClean="0"/>
              <a:t>: </a:t>
            </a:r>
            <a:r>
              <a:rPr lang="ko-KR" altLang="en-US" sz="2400" dirty="0" smtClean="0"/>
              <a:t>정책고객의 명확화</a:t>
            </a:r>
            <a:endParaRPr lang="ko-KR" altLang="en-US" sz="2400" dirty="0"/>
          </a:p>
        </p:txBody>
      </p:sp>
      <p:sp>
        <p:nvSpPr>
          <p:cNvPr id="8" name="직사각형 7"/>
          <p:cNvSpPr/>
          <p:nvPr/>
        </p:nvSpPr>
        <p:spPr>
          <a:xfrm>
            <a:off x="360000" y="2492896"/>
            <a:ext cx="8640000" cy="3914918"/>
          </a:xfrm>
          <a:prstGeom prst="rect">
            <a:avLst/>
          </a:prstGeom>
        </p:spPr>
        <p:txBody>
          <a:bodyPr>
            <a:spAutoFit/>
          </a:bodyPr>
          <a:lstStyle/>
          <a:p>
            <a:pPr marL="342900" lvl="0"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재정정책의 </a:t>
            </a:r>
            <a:r>
              <a:rPr lang="ko-KR" altLang="en-US" kern="0" dirty="0">
                <a:solidFill>
                  <a:srgbClr val="000000"/>
                </a:solidFill>
                <a:latin typeface="휴먼모음T" panose="02030504000101010101" pitchFamily="18" charset="-127"/>
                <a:ea typeface="휴먼모음T" panose="02030504000101010101" pitchFamily="18" charset="-127"/>
              </a:rPr>
              <a:t>궁극적 정책고객은 비용을 부담하는 </a:t>
            </a:r>
            <a:r>
              <a:rPr lang="ko-KR" altLang="en-US" kern="0" dirty="0" smtClean="0">
                <a:solidFill>
                  <a:srgbClr val="000000"/>
                </a:solidFill>
                <a:latin typeface="휴먼모음T" panose="02030504000101010101" pitchFamily="18" charset="-127"/>
                <a:ea typeface="휴먼모음T" panose="02030504000101010101" pitchFamily="18" charset="-127"/>
              </a:rPr>
              <a:t>국민임</a:t>
            </a:r>
            <a:r>
              <a:rPr lang="en-US" altLang="ko-KR" kern="0" dirty="0" smtClean="0">
                <a:solidFill>
                  <a:srgbClr val="000000"/>
                </a:solidFill>
                <a:latin typeface="휴먼모음T" panose="02030504000101010101" pitchFamily="18" charset="-127"/>
                <a:ea typeface="휴먼모음T" panose="02030504000101010101" pitchFamily="18" charset="-127"/>
              </a:rPr>
              <a:t>: </a:t>
            </a:r>
            <a:r>
              <a:rPr lang="ko-KR" altLang="en-US" kern="0" dirty="0" smtClean="0">
                <a:solidFill>
                  <a:srgbClr val="000000"/>
                </a:solidFill>
                <a:latin typeface="휴먼모음T" panose="02030504000101010101" pitchFamily="18" charset="-127"/>
                <a:ea typeface="휴먼모음T" panose="02030504000101010101" pitchFamily="18" charset="-127"/>
              </a:rPr>
              <a:t>중소기업정책에 </a:t>
            </a:r>
            <a:r>
              <a:rPr lang="ko-KR" altLang="en-US" kern="0" dirty="0">
                <a:solidFill>
                  <a:srgbClr val="000000"/>
                </a:solidFill>
                <a:latin typeface="휴먼모음T" panose="02030504000101010101" pitchFamily="18" charset="-127"/>
                <a:ea typeface="휴먼모음T" panose="02030504000101010101" pitchFamily="18" charset="-127"/>
              </a:rPr>
              <a:t>있어 중소기업은 국민경제적인 목표인 잠재 부가가치의 제고</a:t>
            </a:r>
            <a:r>
              <a:rPr lang="en-US" altLang="ko-KR" kern="0" dirty="0">
                <a:solidFill>
                  <a:srgbClr val="000000"/>
                </a:solidFill>
                <a:latin typeface="휴먼모음T" panose="02030504000101010101" pitchFamily="18" charset="-127"/>
                <a:ea typeface="휴먼모음T" panose="02030504000101010101" pitchFamily="18" charset="-127"/>
              </a:rPr>
              <a:t>, </a:t>
            </a:r>
            <a:r>
              <a:rPr lang="ko-KR" altLang="en-US" kern="0" dirty="0">
                <a:solidFill>
                  <a:srgbClr val="000000"/>
                </a:solidFill>
                <a:latin typeface="휴먼모음T" panose="02030504000101010101" pitchFamily="18" charset="-127"/>
                <a:ea typeface="휴먼모음T" panose="02030504000101010101" pitchFamily="18" charset="-127"/>
              </a:rPr>
              <a:t>양질의 일자리</a:t>
            </a:r>
            <a:r>
              <a:rPr lang="en-US" altLang="ko-KR" kern="0" dirty="0">
                <a:solidFill>
                  <a:srgbClr val="000000"/>
                </a:solidFill>
                <a:latin typeface="휴먼모음T" panose="02030504000101010101" pitchFamily="18" charset="-127"/>
                <a:ea typeface="휴먼모음T" panose="02030504000101010101" pitchFamily="18" charset="-127"/>
              </a:rPr>
              <a:t>, </a:t>
            </a:r>
            <a:r>
              <a:rPr lang="ko-KR" altLang="en-US" kern="0" dirty="0">
                <a:solidFill>
                  <a:srgbClr val="000000"/>
                </a:solidFill>
                <a:latin typeface="휴먼모음T" panose="02030504000101010101" pitchFamily="18" charset="-127"/>
                <a:ea typeface="휴먼모음T" panose="02030504000101010101" pitchFamily="18" charset="-127"/>
              </a:rPr>
              <a:t>경쟁력 있는 자주적 중소기업의 육성을 통한 경제 양극화의 해소를 위한 중간 도구에 불과함</a:t>
            </a:r>
            <a:r>
              <a:rPr lang="en-US" altLang="ko-KR" kern="0" dirty="0">
                <a:solidFill>
                  <a:srgbClr val="000000"/>
                </a:solidFill>
                <a:latin typeface="휴먼모음T" panose="02030504000101010101" pitchFamily="18" charset="-127"/>
                <a:ea typeface="휴먼모음T" panose="02030504000101010101" pitchFamily="18" charset="-127"/>
              </a:rPr>
              <a:t>.</a:t>
            </a:r>
          </a:p>
          <a:p>
            <a:pPr marL="342900" lvl="0"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그러나 </a:t>
            </a:r>
            <a:r>
              <a:rPr lang="ko-KR" altLang="en-US" kern="0" dirty="0">
                <a:solidFill>
                  <a:srgbClr val="000000"/>
                </a:solidFill>
                <a:latin typeface="휴먼모음T" panose="02030504000101010101" pitchFamily="18" charset="-127"/>
                <a:ea typeface="휴먼모음T" panose="02030504000101010101" pitchFamily="18" charset="-127"/>
              </a:rPr>
              <a:t>현존하는 많은 중소기업정책은 도구인 중소기업의 경영인을 최종고객으로 상정하고 설계되고 운용되고 있음</a:t>
            </a:r>
            <a:r>
              <a:rPr lang="en-US" altLang="ko-KR" kern="0" dirty="0">
                <a:solidFill>
                  <a:srgbClr val="000000"/>
                </a:solidFill>
                <a:latin typeface="휴먼모음T" panose="02030504000101010101" pitchFamily="18" charset="-127"/>
                <a:ea typeface="휴먼모음T" panose="02030504000101010101" pitchFamily="18" charset="-127"/>
              </a:rPr>
              <a:t>.</a:t>
            </a:r>
          </a:p>
          <a:p>
            <a:pPr marL="342900" lvl="0"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실제로 </a:t>
            </a:r>
            <a:r>
              <a:rPr lang="ko-KR" altLang="en-US" kern="0" dirty="0">
                <a:solidFill>
                  <a:srgbClr val="000000"/>
                </a:solidFill>
                <a:latin typeface="휴먼모음T" panose="02030504000101010101" pitchFamily="18" charset="-127"/>
                <a:ea typeface="휴먼모음T" panose="02030504000101010101" pitchFamily="18" charset="-127"/>
              </a:rPr>
              <a:t>정책에 대한 만족도 조사도 중소기업 경영인들을 대상으로 평가하고 있으며</a:t>
            </a:r>
            <a:r>
              <a:rPr lang="en-US" altLang="ko-KR" kern="0" dirty="0">
                <a:solidFill>
                  <a:srgbClr val="000000"/>
                </a:solidFill>
                <a:latin typeface="휴먼모음T" panose="02030504000101010101" pitchFamily="18" charset="-127"/>
                <a:ea typeface="휴먼모음T" panose="02030504000101010101" pitchFamily="18" charset="-127"/>
              </a:rPr>
              <a:t>, </a:t>
            </a:r>
            <a:r>
              <a:rPr lang="ko-KR" altLang="en-US" kern="0" dirty="0">
                <a:solidFill>
                  <a:srgbClr val="000000"/>
                </a:solidFill>
                <a:latin typeface="휴먼모음T" panose="02030504000101010101" pitchFamily="18" charset="-127"/>
                <a:ea typeface="휴먼모음T" panose="02030504000101010101" pitchFamily="18" charset="-127"/>
              </a:rPr>
              <a:t>적지 않은 비용을 실제로 부담하고 있는 국민들을 대상으로 한 중소기업 정책만족도 평가는 그 양과 질에 있어 미비함</a:t>
            </a:r>
            <a:r>
              <a:rPr lang="en-US" altLang="ko-KR" kern="0" dirty="0">
                <a:solidFill>
                  <a:srgbClr val="000000"/>
                </a:solidFill>
                <a:latin typeface="휴먼모음T" panose="02030504000101010101" pitchFamily="18" charset="-127"/>
                <a:ea typeface="휴먼모음T" panose="02030504000101010101" pitchFamily="18" charset="-127"/>
              </a:rPr>
              <a:t>.</a:t>
            </a:r>
          </a:p>
          <a:p>
            <a:pPr marL="342900" lvl="0"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현재 </a:t>
            </a:r>
            <a:r>
              <a:rPr lang="ko-KR" altLang="en-US" kern="0" dirty="0">
                <a:solidFill>
                  <a:srgbClr val="000000"/>
                </a:solidFill>
                <a:latin typeface="휴먼모음T" panose="02030504000101010101" pitchFamily="18" charset="-127"/>
                <a:ea typeface="휴먼모음T" panose="02030504000101010101" pitchFamily="18" charset="-127"/>
              </a:rPr>
              <a:t>발견되고 있는 실증적 증거에 대한 정확한 정보를 제공하고 국민의 의사를 명확히 확인할 필요가 있는 바</a:t>
            </a:r>
            <a:r>
              <a:rPr lang="en-US" altLang="ko-KR" kern="0" dirty="0">
                <a:solidFill>
                  <a:srgbClr val="000000"/>
                </a:solidFill>
                <a:latin typeface="휴먼모음T" panose="02030504000101010101" pitchFamily="18" charset="-127"/>
                <a:ea typeface="휴먼모음T" panose="02030504000101010101" pitchFamily="18" charset="-127"/>
              </a:rPr>
              <a:t>, </a:t>
            </a:r>
            <a:r>
              <a:rPr lang="ko-KR" altLang="en-US" kern="0" dirty="0">
                <a:solidFill>
                  <a:srgbClr val="000000"/>
                </a:solidFill>
                <a:latin typeface="휴먼모음T" panose="02030504000101010101" pitchFamily="18" charset="-127"/>
                <a:ea typeface="휴먼모음T" panose="02030504000101010101" pitchFamily="18" charset="-127"/>
              </a:rPr>
              <a:t>만일 국민들이 보다 생산적인 기업들에게 희소한 자원이 배분될 수 있도록 정책개선을 요구한다면 중소기업지원정책의 목표를 지원기업의 경쟁력과 생산성 향상으로 분명히 전환하는 것이 필요함</a:t>
            </a:r>
            <a:r>
              <a:rPr lang="en-US" altLang="ko-KR" kern="0" dirty="0">
                <a:solidFill>
                  <a:srgbClr val="000000"/>
                </a:solidFill>
                <a:latin typeface="휴먼모음T" panose="02030504000101010101" pitchFamily="18" charset="-127"/>
                <a:ea typeface="휴먼모음T" panose="02030504000101010101" pitchFamily="18" charset="-127"/>
              </a:rPr>
              <a:t>.</a:t>
            </a:r>
            <a:endParaRPr lang="en-US" altLang="ko-KR" sz="1800" kern="0" dirty="0">
              <a:solidFill>
                <a:srgbClr val="000000"/>
              </a:solidFill>
              <a:latin typeface="휴먼모음T" panose="02030504000101010101" pitchFamily="18" charset="-127"/>
              <a:ea typeface="휴먼모음T" panose="02030504000101010101" pitchFamily="18" charset="-127"/>
            </a:endParaRPr>
          </a:p>
        </p:txBody>
      </p:sp>
      <p:sp>
        <p:nvSpPr>
          <p:cNvPr id="9" name="직사각형 8"/>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b="1" dirty="0" smtClean="0">
                <a:latin typeface="휴먼모음T" panose="02030504000101010101" pitchFamily="18" charset="-127"/>
                <a:ea typeface="휴먼모음T" panose="02030504000101010101" pitchFamily="18" charset="-127"/>
              </a:rPr>
              <a:t>재정당국은 중소기업정책의 최종 고객을 국민으로</a:t>
            </a:r>
            <a:r>
              <a:rPr lang="en-US" altLang="ko-KR" sz="1600" b="1" dirty="0">
                <a:latin typeface="휴먼모음T" panose="02030504000101010101" pitchFamily="18" charset="-127"/>
                <a:ea typeface="휴먼모음T" panose="02030504000101010101" pitchFamily="18" charset="-127"/>
              </a:rPr>
              <a:t> </a:t>
            </a:r>
            <a:r>
              <a:rPr lang="ko-KR" altLang="en-US" sz="1600" b="1" dirty="0" smtClean="0">
                <a:latin typeface="휴먼모음T" panose="02030504000101010101" pitchFamily="18" charset="-127"/>
                <a:ea typeface="휴먼모음T" panose="02030504000101010101" pitchFamily="18" charset="-127"/>
              </a:rPr>
              <a:t>명확화할 필요가 있음</a:t>
            </a:r>
            <a:r>
              <a:rPr lang="en-US" altLang="ko-KR" sz="1600" b="1" dirty="0" smtClean="0">
                <a:latin typeface="휴먼모음T" panose="02030504000101010101" pitchFamily="18" charset="-127"/>
                <a:ea typeface="휴먼모음T" panose="02030504000101010101" pitchFamily="18" charset="-127"/>
              </a:rPr>
              <a:t>.</a:t>
            </a:r>
            <a:endParaRPr lang="en-US" altLang="ko-KR" sz="1600" b="1" dirty="0">
              <a:latin typeface="휴먼모음T" panose="02030504000101010101" pitchFamily="18" charset="-127"/>
              <a:ea typeface="휴먼모음T" panose="02030504000101010101" pitchFamily="18" charset="-127"/>
            </a:endParaRPr>
          </a:p>
        </p:txBody>
      </p:sp>
    </p:spTree>
    <p:extLst>
      <p:ext uri="{BB962C8B-B14F-4D97-AF65-F5344CB8AC3E}">
        <p14:creationId xmlns:p14="http://schemas.microsoft.com/office/powerpoint/2010/main" val="423905811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50</a:t>
            </a:fld>
            <a:endParaRPr lang="en-US" altLang="en-US"/>
          </a:p>
        </p:txBody>
      </p:sp>
      <p:sp>
        <p:nvSpPr>
          <p:cNvPr id="11" name="제목 10"/>
          <p:cNvSpPr>
            <a:spLocks noGrp="1"/>
          </p:cNvSpPr>
          <p:nvPr>
            <p:ph type="title"/>
          </p:nvPr>
        </p:nvSpPr>
        <p:spPr/>
        <p:txBody>
          <a:bodyPr>
            <a:normAutofit/>
          </a:bodyPr>
          <a:lstStyle/>
          <a:p>
            <a:r>
              <a:rPr lang="ko-KR" altLang="en-US" sz="2400" dirty="0" smtClean="0"/>
              <a:t>중소기업지원정책 효율성 개선방향</a:t>
            </a:r>
            <a:r>
              <a:rPr lang="en-US" altLang="ko-KR" sz="2400" dirty="0" smtClean="0"/>
              <a:t>: </a:t>
            </a:r>
            <a:r>
              <a:rPr lang="ko-KR" altLang="en-US" sz="2400" dirty="0" smtClean="0"/>
              <a:t>성과평가와 </a:t>
            </a:r>
            <a:r>
              <a:rPr lang="ko-KR" altLang="en-US" sz="2400" dirty="0" err="1" smtClean="0"/>
              <a:t>환류</a:t>
            </a:r>
            <a:endParaRPr lang="ko-KR" altLang="en-US" sz="2400" dirty="0"/>
          </a:p>
        </p:txBody>
      </p:sp>
      <p:sp>
        <p:nvSpPr>
          <p:cNvPr id="8" name="직사각형 7"/>
          <p:cNvSpPr/>
          <p:nvPr/>
        </p:nvSpPr>
        <p:spPr>
          <a:xfrm>
            <a:off x="360000" y="2492896"/>
            <a:ext cx="8640000" cy="1643527"/>
          </a:xfrm>
          <a:prstGeom prst="rect">
            <a:avLst/>
          </a:prstGeom>
        </p:spPr>
        <p:txBody>
          <a:bodyPr>
            <a:spAutoFit/>
          </a:bodyPr>
          <a:lstStyle/>
          <a:p>
            <a:pPr marL="342900" lvl="0" indent="-342900" eaLnBrk="0" hangingPunct="0">
              <a:spcBef>
                <a:spcPct val="60000"/>
              </a:spcBef>
              <a:buClr>
                <a:srgbClr val="003366"/>
              </a:buClr>
              <a:buFont typeface="Wingdings" pitchFamily="2" charset="2"/>
              <a:buChar char="§"/>
              <a:tabLst>
                <a:tab pos="811213" algn="l"/>
              </a:tabLst>
            </a:pPr>
            <a:r>
              <a:rPr lang="ko-KR" altLang="en-US" kern="0" dirty="0">
                <a:solidFill>
                  <a:srgbClr val="000000"/>
                </a:solidFill>
                <a:latin typeface="휴먼모음T" panose="02030504000101010101" pitchFamily="18" charset="-127"/>
                <a:ea typeface="휴먼모음T" panose="02030504000101010101" pitchFamily="18" charset="-127"/>
              </a:rPr>
              <a:t>중소기업정책에 있어서도 이에 따라 능동적으로 정책현황을 파악하고 정책효과를 분석하여 그 결과를 현행 중소기업정책의 문제점을 식별하고 개선안을 마련하여 예산 수립에 </a:t>
            </a:r>
            <a:r>
              <a:rPr lang="ko-KR" altLang="en-US" kern="0" dirty="0" smtClean="0">
                <a:solidFill>
                  <a:srgbClr val="000000"/>
                </a:solidFill>
                <a:latin typeface="휴먼모음T" panose="02030504000101010101" pitchFamily="18" charset="-127"/>
                <a:ea typeface="휴먼모음T" panose="02030504000101010101" pitchFamily="18" charset="-127"/>
              </a:rPr>
              <a:t>반영해야 함</a:t>
            </a:r>
            <a:r>
              <a:rPr lang="en-US" altLang="ko-KR" kern="0" dirty="0" smtClean="0">
                <a:solidFill>
                  <a:srgbClr val="000000"/>
                </a:solidFill>
                <a:latin typeface="휴먼모음T" panose="02030504000101010101" pitchFamily="18" charset="-127"/>
                <a:ea typeface="휴먼모음T" panose="02030504000101010101" pitchFamily="18" charset="-127"/>
              </a:rPr>
              <a:t>.</a:t>
            </a:r>
          </a:p>
          <a:p>
            <a:pPr marL="342900" lvl="0" indent="-342900" eaLnBrk="0" hangingPunct="0">
              <a:spcBef>
                <a:spcPct val="60000"/>
              </a:spcBef>
              <a:buClr>
                <a:srgbClr val="003366"/>
              </a:buClr>
              <a:buFont typeface="Wingdings" pitchFamily="2" charset="2"/>
              <a:buChar char="§"/>
              <a:tabLst>
                <a:tab pos="811213" algn="l"/>
              </a:tabLst>
            </a:pPr>
            <a:r>
              <a:rPr lang="ko-KR" altLang="en-US" kern="0" dirty="0">
                <a:solidFill>
                  <a:srgbClr val="000000"/>
                </a:solidFill>
                <a:latin typeface="휴먼모음T" panose="02030504000101010101" pitchFamily="18" charset="-127"/>
                <a:ea typeface="휴먼모음T" panose="02030504000101010101" pitchFamily="18" charset="-127"/>
              </a:rPr>
              <a:t>다양한 중소기업지원정책의 평가를 통해 효과가 높은 정책을 확대하고 효과가 낮은 정책은 축소하는 </a:t>
            </a:r>
            <a:r>
              <a:rPr lang="ko-KR" altLang="en-US" kern="0" dirty="0" smtClean="0">
                <a:solidFill>
                  <a:srgbClr val="000000"/>
                </a:solidFill>
                <a:latin typeface="휴먼모음T" panose="02030504000101010101" pitchFamily="18" charset="-127"/>
                <a:ea typeface="휴먼모음T" panose="02030504000101010101" pitchFamily="18" charset="-127"/>
              </a:rPr>
              <a:t>기제를 확보할 필요가 있음</a:t>
            </a:r>
            <a:r>
              <a:rPr lang="en-US" altLang="ko-KR" kern="0" dirty="0" smtClean="0">
                <a:solidFill>
                  <a:srgbClr val="000000"/>
                </a:solidFill>
                <a:latin typeface="휴먼모음T" panose="02030504000101010101" pitchFamily="18" charset="-127"/>
                <a:ea typeface="휴먼모음T" panose="02030504000101010101" pitchFamily="18" charset="-127"/>
              </a:rPr>
              <a:t>.</a:t>
            </a:r>
          </a:p>
        </p:txBody>
      </p:sp>
      <p:sp>
        <p:nvSpPr>
          <p:cNvPr id="9" name="직사각형 8"/>
          <p:cNvSpPr/>
          <p:nvPr/>
        </p:nvSpPr>
        <p:spPr>
          <a:xfrm>
            <a:off x="467544" y="1556792"/>
            <a:ext cx="8286750" cy="584775"/>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b="1" dirty="0" smtClean="0">
                <a:latin typeface="휴먼모음T" panose="02030504000101010101" pitchFamily="18" charset="-127"/>
                <a:ea typeface="휴먼모음T" panose="02030504000101010101" pitchFamily="18" charset="-127"/>
              </a:rPr>
              <a:t>재정당국은 경제성장의 </a:t>
            </a:r>
            <a:r>
              <a:rPr lang="ko-KR" altLang="en-US" sz="1600" b="1" dirty="0">
                <a:latin typeface="휴먼모음T" panose="02030504000101010101" pitchFamily="18" charset="-127"/>
                <a:ea typeface="휴먼모음T" panose="02030504000101010101" pitchFamily="18" charset="-127"/>
              </a:rPr>
              <a:t>기획과 효율적 재정지출을 위해 실제 재정지출의 성과를 평가하는 한편 이에 </a:t>
            </a:r>
            <a:r>
              <a:rPr lang="ko-KR" altLang="en-US" sz="1600" b="1" dirty="0" smtClean="0">
                <a:latin typeface="휴먼모음T" panose="02030504000101010101" pitchFamily="18" charset="-127"/>
                <a:ea typeface="휴먼모음T" panose="02030504000101010101" pitchFamily="18" charset="-127"/>
              </a:rPr>
              <a:t>기반한 </a:t>
            </a:r>
            <a:r>
              <a:rPr lang="ko-KR" altLang="en-US" sz="1600" b="1" dirty="0">
                <a:latin typeface="휴먼모음T" panose="02030504000101010101" pitchFamily="18" charset="-127"/>
                <a:ea typeface="휴먼모음T" panose="02030504000101010101" pitchFamily="18" charset="-127"/>
              </a:rPr>
              <a:t>전략적 </a:t>
            </a:r>
            <a:r>
              <a:rPr lang="ko-KR" altLang="en-US" sz="1600" b="1" dirty="0" smtClean="0">
                <a:latin typeface="휴먼모음T" panose="02030504000101010101" pitchFamily="18" charset="-127"/>
                <a:ea typeface="휴먼모음T" panose="02030504000101010101" pitchFamily="18" charset="-127"/>
              </a:rPr>
              <a:t>정책기획을 </a:t>
            </a:r>
            <a:r>
              <a:rPr lang="ko-KR" altLang="en-US" sz="1600" b="1" dirty="0">
                <a:latin typeface="휴먼모음T" panose="02030504000101010101" pitchFamily="18" charset="-127"/>
                <a:ea typeface="휴먼모음T" panose="02030504000101010101" pitchFamily="18" charset="-127"/>
              </a:rPr>
              <a:t>통해 지속적으로 </a:t>
            </a:r>
            <a:r>
              <a:rPr lang="ko-KR" altLang="en-US" sz="1600" b="1" dirty="0" err="1">
                <a:latin typeface="휴먼모음T" panose="02030504000101010101" pitchFamily="18" charset="-127"/>
                <a:ea typeface="휴먼모음T" panose="02030504000101010101" pitchFamily="18" charset="-127"/>
              </a:rPr>
              <a:t>정책효과성을</a:t>
            </a:r>
            <a:r>
              <a:rPr lang="ko-KR" altLang="en-US" sz="1600" b="1" dirty="0">
                <a:latin typeface="휴먼모음T" panose="02030504000101010101" pitchFamily="18" charset="-127"/>
                <a:ea typeface="휴먼모음T" panose="02030504000101010101" pitchFamily="18" charset="-127"/>
              </a:rPr>
              <a:t> 개선할 </a:t>
            </a:r>
            <a:r>
              <a:rPr lang="ko-KR" altLang="en-US" sz="1600" b="1" dirty="0" smtClean="0">
                <a:latin typeface="휴먼모음T" panose="02030504000101010101" pitchFamily="18" charset="-127"/>
                <a:ea typeface="휴먼모음T" panose="02030504000101010101" pitchFamily="18" charset="-127"/>
              </a:rPr>
              <a:t>필요</a:t>
            </a:r>
            <a:r>
              <a:rPr lang="ko-KR" altLang="en-US" sz="1600" b="1" dirty="0">
                <a:latin typeface="휴먼모음T" panose="02030504000101010101" pitchFamily="18" charset="-127"/>
                <a:ea typeface="휴먼모음T" panose="02030504000101010101" pitchFamily="18" charset="-127"/>
              </a:rPr>
              <a:t>가</a:t>
            </a:r>
            <a:r>
              <a:rPr lang="ko-KR" altLang="en-US" sz="1600" b="1" dirty="0" smtClean="0">
                <a:latin typeface="휴먼모음T" panose="02030504000101010101" pitchFamily="18" charset="-127"/>
                <a:ea typeface="휴먼모음T" panose="02030504000101010101" pitchFamily="18" charset="-127"/>
              </a:rPr>
              <a:t> </a:t>
            </a:r>
            <a:r>
              <a:rPr lang="ko-KR" altLang="en-US" sz="1600" b="1" dirty="0">
                <a:latin typeface="휴먼모음T" panose="02030504000101010101" pitchFamily="18" charset="-127"/>
                <a:ea typeface="휴먼모음T" panose="02030504000101010101" pitchFamily="18" charset="-127"/>
              </a:rPr>
              <a:t>있음</a:t>
            </a:r>
            <a:endParaRPr lang="en-US" altLang="ko-KR" sz="1600" b="1" dirty="0">
              <a:latin typeface="휴먼모음T" panose="02030504000101010101" pitchFamily="18" charset="-127"/>
              <a:ea typeface="휴먼모음T" panose="02030504000101010101" pitchFamily="18" charset="-127"/>
            </a:endParaRPr>
          </a:p>
        </p:txBody>
      </p:sp>
    </p:spTree>
    <p:extLst>
      <p:ext uri="{BB962C8B-B14F-4D97-AF65-F5344CB8AC3E}">
        <p14:creationId xmlns:p14="http://schemas.microsoft.com/office/powerpoint/2010/main" val="248296981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0F44D48D-D7FC-4BF8-80E9-F488B0750D02}" type="slidenum">
              <a:rPr lang="en-US" altLang="en-US" smtClean="0"/>
              <a:pPr>
                <a:defRPr/>
              </a:pPr>
              <a:t>51</a:t>
            </a:fld>
            <a:endParaRPr lang="en-US" altLang="en-US"/>
          </a:p>
        </p:txBody>
      </p:sp>
      <p:sp>
        <p:nvSpPr>
          <p:cNvPr id="11" name="제목 10"/>
          <p:cNvSpPr>
            <a:spLocks noGrp="1"/>
          </p:cNvSpPr>
          <p:nvPr>
            <p:ph type="title"/>
          </p:nvPr>
        </p:nvSpPr>
        <p:spPr/>
        <p:txBody>
          <a:bodyPr>
            <a:normAutofit/>
          </a:bodyPr>
          <a:lstStyle/>
          <a:p>
            <a:r>
              <a:rPr lang="ko-KR" altLang="en-US" sz="2400" dirty="0" smtClean="0"/>
              <a:t>중소기업지원정책 효율성 개선방향</a:t>
            </a:r>
            <a:r>
              <a:rPr lang="en-US" altLang="ko-KR" sz="2400" dirty="0" smtClean="0"/>
              <a:t>: </a:t>
            </a:r>
            <a:r>
              <a:rPr lang="ko-KR" altLang="en-US" sz="2400" dirty="0" smtClean="0"/>
              <a:t>성과평가와 </a:t>
            </a:r>
            <a:r>
              <a:rPr lang="ko-KR" altLang="en-US" sz="2400" dirty="0" err="1" smtClean="0"/>
              <a:t>환류</a:t>
            </a:r>
            <a:endParaRPr lang="ko-KR" altLang="en-US" sz="2400" dirty="0"/>
          </a:p>
        </p:txBody>
      </p:sp>
      <p:sp>
        <p:nvSpPr>
          <p:cNvPr id="8" name="직사각형 7"/>
          <p:cNvSpPr/>
          <p:nvPr/>
        </p:nvSpPr>
        <p:spPr>
          <a:xfrm>
            <a:off x="360000" y="2492896"/>
            <a:ext cx="8640000" cy="3305520"/>
          </a:xfrm>
          <a:prstGeom prst="rect">
            <a:avLst/>
          </a:prstGeom>
        </p:spPr>
        <p:txBody>
          <a:bodyPr>
            <a:spAutoFit/>
          </a:bodyPr>
          <a:lstStyle/>
          <a:p>
            <a:pPr marL="342900" lvl="0"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중소기업정책의 총량 규모를 축소적으로 관리하여 한계효과를 높일 필요가 있음</a:t>
            </a:r>
            <a:r>
              <a:rPr lang="en-US" altLang="ko-KR" kern="0" dirty="0" smtClean="0">
                <a:solidFill>
                  <a:srgbClr val="000000"/>
                </a:solidFill>
                <a:latin typeface="휴먼모음T" panose="02030504000101010101" pitchFamily="18" charset="-127"/>
                <a:ea typeface="휴먼모음T" panose="02030504000101010101" pitchFamily="18" charset="-127"/>
              </a:rPr>
              <a:t>.</a:t>
            </a:r>
          </a:p>
          <a:p>
            <a:pPr marL="342900" lvl="0"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중소기업지원정책 내부 배분을 개선함으로써 동일한 지출금액으로도 더 높은 </a:t>
            </a:r>
            <a:r>
              <a:rPr lang="ko-KR" altLang="en-US" kern="0" dirty="0" err="1" smtClean="0">
                <a:solidFill>
                  <a:srgbClr val="000000"/>
                </a:solidFill>
                <a:latin typeface="휴먼모음T" panose="02030504000101010101" pitchFamily="18" charset="-127"/>
                <a:ea typeface="휴먼모음T" panose="02030504000101010101" pitchFamily="18" charset="-127"/>
              </a:rPr>
              <a:t>효과성을</a:t>
            </a:r>
            <a:r>
              <a:rPr lang="ko-KR" altLang="en-US" kern="0" dirty="0" smtClean="0">
                <a:solidFill>
                  <a:srgbClr val="000000"/>
                </a:solidFill>
                <a:latin typeface="휴먼모음T" panose="02030504000101010101" pitchFamily="18" charset="-127"/>
                <a:ea typeface="휴먼모음T" panose="02030504000101010101" pitchFamily="18" charset="-127"/>
              </a:rPr>
              <a:t> 추구할 필요가 있음</a:t>
            </a:r>
            <a:r>
              <a:rPr lang="en-US" altLang="ko-KR" kern="0" dirty="0" smtClean="0">
                <a:solidFill>
                  <a:srgbClr val="000000"/>
                </a:solidFill>
                <a:latin typeface="휴먼모음T" panose="02030504000101010101" pitchFamily="18" charset="-127"/>
                <a:ea typeface="휴먼모음T" panose="02030504000101010101" pitchFamily="18" charset="-127"/>
              </a:rPr>
              <a:t>.</a:t>
            </a:r>
          </a:p>
          <a:p>
            <a:pPr marL="800100" lvl="1"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산업간 비교</a:t>
            </a:r>
            <a:r>
              <a:rPr lang="en-US" altLang="ko-KR" kern="0" dirty="0" smtClean="0">
                <a:solidFill>
                  <a:srgbClr val="000000"/>
                </a:solidFill>
                <a:latin typeface="휴먼모음T" panose="02030504000101010101" pitchFamily="18" charset="-127"/>
                <a:ea typeface="휴먼모음T" panose="02030504000101010101" pitchFamily="18" charset="-127"/>
              </a:rPr>
              <a:t>: </a:t>
            </a:r>
            <a:r>
              <a:rPr lang="ko-KR" altLang="en-US" kern="0" dirty="0" smtClean="0">
                <a:solidFill>
                  <a:srgbClr val="000000"/>
                </a:solidFill>
                <a:latin typeface="휴먼모음T" panose="02030504000101010101" pitchFamily="18" charset="-127"/>
                <a:ea typeface="휴먼모음T" panose="02030504000101010101" pitchFamily="18" charset="-127"/>
              </a:rPr>
              <a:t>성과가 더 높은 산업으로 배분</a:t>
            </a:r>
            <a:endParaRPr lang="en-US" altLang="ko-KR" kern="0" dirty="0" smtClean="0">
              <a:solidFill>
                <a:srgbClr val="000000"/>
              </a:solidFill>
              <a:latin typeface="휴먼모음T" panose="02030504000101010101" pitchFamily="18" charset="-127"/>
              <a:ea typeface="휴먼모음T" panose="02030504000101010101" pitchFamily="18" charset="-127"/>
            </a:endParaRPr>
          </a:p>
          <a:p>
            <a:pPr marL="800100" lvl="1"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기업 </a:t>
            </a:r>
            <a:r>
              <a:rPr lang="ko-KR" altLang="en-US" kern="0" dirty="0" err="1" smtClean="0">
                <a:solidFill>
                  <a:srgbClr val="000000"/>
                </a:solidFill>
                <a:latin typeface="휴먼모음T" panose="02030504000101010101" pitchFamily="18" charset="-127"/>
                <a:ea typeface="휴먼모음T" panose="02030504000101010101" pitchFamily="18" charset="-127"/>
              </a:rPr>
              <a:t>특성별</a:t>
            </a:r>
            <a:r>
              <a:rPr lang="ko-KR" altLang="en-US" kern="0" dirty="0" smtClean="0">
                <a:solidFill>
                  <a:srgbClr val="000000"/>
                </a:solidFill>
                <a:latin typeface="휴먼모음T" panose="02030504000101010101" pitchFamily="18" charset="-127"/>
                <a:ea typeface="휴먼모음T" panose="02030504000101010101" pitchFamily="18" charset="-127"/>
              </a:rPr>
              <a:t> 비교</a:t>
            </a:r>
            <a:r>
              <a:rPr lang="en-US" altLang="ko-KR" kern="0" dirty="0" smtClean="0">
                <a:solidFill>
                  <a:srgbClr val="000000"/>
                </a:solidFill>
                <a:latin typeface="휴먼모음T" panose="02030504000101010101" pitchFamily="18" charset="-127"/>
                <a:ea typeface="휴먼모음T" panose="02030504000101010101" pitchFamily="18" charset="-127"/>
              </a:rPr>
              <a:t>: </a:t>
            </a:r>
            <a:r>
              <a:rPr lang="ko-KR" altLang="en-US" kern="0" dirty="0" smtClean="0">
                <a:solidFill>
                  <a:srgbClr val="000000"/>
                </a:solidFill>
                <a:latin typeface="휴먼모음T" panose="02030504000101010101" pitchFamily="18" charset="-127"/>
                <a:ea typeface="휴먼모음T" panose="02030504000101010101" pitchFamily="18" charset="-127"/>
              </a:rPr>
              <a:t>성과가 더 높은 특성을 지닌 기업으로 배분</a:t>
            </a:r>
            <a:r>
              <a:rPr lang="en-US" altLang="ko-KR" kern="0" dirty="0" smtClean="0">
                <a:solidFill>
                  <a:srgbClr val="000000"/>
                </a:solidFill>
                <a:latin typeface="휴먼모음T" panose="02030504000101010101" pitchFamily="18" charset="-127"/>
                <a:ea typeface="휴먼모음T" panose="02030504000101010101" pitchFamily="18" charset="-127"/>
              </a:rPr>
              <a:t>(</a:t>
            </a:r>
            <a:r>
              <a:rPr lang="ko-KR" altLang="en-US" kern="0" dirty="0" err="1" smtClean="0">
                <a:solidFill>
                  <a:srgbClr val="000000"/>
                </a:solidFill>
                <a:latin typeface="휴먼모음T" panose="02030504000101010101" pitchFamily="18" charset="-127"/>
                <a:ea typeface="휴먼모음T" panose="02030504000101010101" pitchFamily="18" charset="-127"/>
              </a:rPr>
              <a:t>저업력</a:t>
            </a:r>
            <a:r>
              <a:rPr lang="ko-KR" altLang="en-US" kern="0" dirty="0" smtClean="0">
                <a:solidFill>
                  <a:srgbClr val="000000"/>
                </a:solidFill>
                <a:latin typeface="휴먼모음T" panose="02030504000101010101" pitchFamily="18" charset="-127"/>
                <a:ea typeface="휴먼모음T" panose="02030504000101010101" pitchFamily="18" charset="-127"/>
              </a:rPr>
              <a:t> 기업 등</a:t>
            </a:r>
            <a:r>
              <a:rPr lang="en-US" altLang="ko-KR" kern="0" dirty="0" smtClean="0">
                <a:solidFill>
                  <a:srgbClr val="000000"/>
                </a:solidFill>
                <a:latin typeface="휴먼모음T" panose="02030504000101010101" pitchFamily="18" charset="-127"/>
                <a:ea typeface="휴먼모음T" panose="02030504000101010101" pitchFamily="18" charset="-127"/>
              </a:rPr>
              <a:t>)</a:t>
            </a:r>
          </a:p>
          <a:p>
            <a:pPr marL="800100" lvl="1"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지원기관간 비교</a:t>
            </a:r>
            <a:r>
              <a:rPr lang="en-US" altLang="ko-KR" kern="0" dirty="0" smtClean="0">
                <a:solidFill>
                  <a:srgbClr val="000000"/>
                </a:solidFill>
                <a:latin typeface="휴먼모음T" panose="02030504000101010101" pitchFamily="18" charset="-127"/>
                <a:ea typeface="휴먼모음T" panose="02030504000101010101" pitchFamily="18" charset="-127"/>
              </a:rPr>
              <a:t>: </a:t>
            </a:r>
            <a:r>
              <a:rPr lang="ko-KR" altLang="en-US" kern="0" dirty="0" smtClean="0">
                <a:solidFill>
                  <a:srgbClr val="000000"/>
                </a:solidFill>
                <a:latin typeface="휴먼모음T" panose="02030504000101010101" pitchFamily="18" charset="-127"/>
                <a:ea typeface="휴먼모음T" panose="02030504000101010101" pitchFamily="18" charset="-127"/>
              </a:rPr>
              <a:t>동일 목적</a:t>
            </a:r>
            <a:r>
              <a:rPr lang="en-US" altLang="ko-KR" kern="0" dirty="0" smtClean="0">
                <a:solidFill>
                  <a:srgbClr val="000000"/>
                </a:solidFill>
                <a:latin typeface="휴먼모음T" panose="02030504000101010101" pitchFamily="18" charset="-127"/>
                <a:ea typeface="휴먼모음T" panose="02030504000101010101" pitchFamily="18" charset="-127"/>
              </a:rPr>
              <a:t>/</a:t>
            </a:r>
            <a:r>
              <a:rPr lang="ko-KR" altLang="en-US" kern="0" dirty="0" smtClean="0">
                <a:solidFill>
                  <a:srgbClr val="000000"/>
                </a:solidFill>
                <a:latin typeface="휴먼모음T" panose="02030504000101010101" pitchFamily="18" charset="-127"/>
                <a:ea typeface="휴먼모음T" panose="02030504000101010101" pitchFamily="18" charset="-127"/>
              </a:rPr>
              <a:t>수단의 경우 성과가 더 높은 기관에게 추가 배분</a:t>
            </a:r>
            <a:endParaRPr lang="en-US" altLang="ko-KR" kern="0" dirty="0" smtClean="0">
              <a:solidFill>
                <a:srgbClr val="000000"/>
              </a:solidFill>
              <a:latin typeface="휴먼모음T" panose="02030504000101010101" pitchFamily="18" charset="-127"/>
              <a:ea typeface="휴먼모음T" panose="02030504000101010101" pitchFamily="18" charset="-127"/>
            </a:endParaRPr>
          </a:p>
          <a:p>
            <a:pPr marL="800100" lvl="1"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지원수단간 비교</a:t>
            </a:r>
            <a:r>
              <a:rPr lang="en-US" altLang="ko-KR" kern="0" dirty="0" smtClean="0">
                <a:solidFill>
                  <a:srgbClr val="000000"/>
                </a:solidFill>
                <a:latin typeface="휴먼모음T" panose="02030504000101010101" pitchFamily="18" charset="-127"/>
                <a:ea typeface="휴먼모음T" panose="02030504000101010101" pitchFamily="18" charset="-127"/>
              </a:rPr>
              <a:t>: </a:t>
            </a:r>
            <a:r>
              <a:rPr lang="ko-KR" altLang="en-US" kern="0" dirty="0" smtClean="0">
                <a:solidFill>
                  <a:srgbClr val="000000"/>
                </a:solidFill>
                <a:latin typeface="휴먼모음T" panose="02030504000101010101" pitchFamily="18" charset="-127"/>
                <a:ea typeface="휴먼모음T" panose="02030504000101010101" pitchFamily="18" charset="-127"/>
              </a:rPr>
              <a:t>동일 목적의 경우 성과가 더 높은 정책수단을 확장하여 배분</a:t>
            </a:r>
            <a:endParaRPr lang="en-US" altLang="ko-KR" kern="0" dirty="0" smtClean="0">
              <a:solidFill>
                <a:srgbClr val="000000"/>
              </a:solidFill>
              <a:latin typeface="휴먼모음T" panose="02030504000101010101" pitchFamily="18" charset="-127"/>
              <a:ea typeface="휴먼모음T" panose="02030504000101010101" pitchFamily="18" charset="-127"/>
            </a:endParaRPr>
          </a:p>
          <a:p>
            <a:pPr marL="342900" lvl="0" indent="-342900" eaLnBrk="0" hangingPunct="0">
              <a:spcBef>
                <a:spcPct val="60000"/>
              </a:spcBef>
              <a:buClr>
                <a:srgbClr val="003366"/>
              </a:buClr>
              <a:buFont typeface="Wingdings" pitchFamily="2" charset="2"/>
              <a:buChar char="§"/>
              <a:tabLst>
                <a:tab pos="811213" algn="l"/>
              </a:tabLst>
            </a:pPr>
            <a:r>
              <a:rPr lang="ko-KR" altLang="en-US" kern="0" dirty="0" smtClean="0">
                <a:solidFill>
                  <a:srgbClr val="000000"/>
                </a:solidFill>
                <a:latin typeface="휴먼모음T" panose="02030504000101010101" pitchFamily="18" charset="-127"/>
                <a:ea typeface="휴먼모음T" panose="02030504000101010101" pitchFamily="18" charset="-127"/>
              </a:rPr>
              <a:t>국민경제적 성과지표에 따른 성과연동 배분을 통해 성과개선 유인을 제고할 필요가 있음</a:t>
            </a:r>
            <a:r>
              <a:rPr lang="en-US" altLang="ko-KR" kern="0" dirty="0" smtClean="0">
                <a:solidFill>
                  <a:srgbClr val="000000"/>
                </a:solidFill>
                <a:latin typeface="휴먼모음T" panose="02030504000101010101" pitchFamily="18" charset="-127"/>
                <a:ea typeface="휴먼모음T" panose="02030504000101010101" pitchFamily="18" charset="-127"/>
              </a:rPr>
              <a:t>.</a:t>
            </a:r>
            <a:r>
              <a:rPr lang="ko-KR" altLang="en-US" kern="0" dirty="0" smtClean="0">
                <a:solidFill>
                  <a:srgbClr val="000000"/>
                </a:solidFill>
                <a:latin typeface="휴먼모음T" panose="02030504000101010101" pitchFamily="18" charset="-127"/>
                <a:ea typeface="휴먼모음T" panose="02030504000101010101" pitchFamily="18" charset="-127"/>
              </a:rPr>
              <a:t> </a:t>
            </a:r>
            <a:endParaRPr lang="en-US" altLang="ko-KR" kern="0" dirty="0" smtClean="0">
              <a:solidFill>
                <a:srgbClr val="000000"/>
              </a:solidFill>
              <a:latin typeface="휴먼모음T" panose="02030504000101010101" pitchFamily="18" charset="-127"/>
              <a:ea typeface="휴먼모음T" panose="02030504000101010101" pitchFamily="18" charset="-127"/>
            </a:endParaRPr>
          </a:p>
        </p:txBody>
      </p:sp>
      <p:sp>
        <p:nvSpPr>
          <p:cNvPr id="9" name="직사각형 8"/>
          <p:cNvSpPr/>
          <p:nvPr/>
        </p:nvSpPr>
        <p:spPr>
          <a:xfrm>
            <a:off x="467544" y="1556792"/>
            <a:ext cx="8286750" cy="584775"/>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b="1" dirty="0" smtClean="0">
                <a:latin typeface="휴먼모음T" panose="02030504000101010101" pitchFamily="18" charset="-127"/>
                <a:ea typeface="휴먼모음T" panose="02030504000101010101" pitchFamily="18" charset="-127"/>
              </a:rPr>
              <a:t>재정당국은 경제성장의 </a:t>
            </a:r>
            <a:r>
              <a:rPr lang="ko-KR" altLang="en-US" sz="1600" b="1" dirty="0">
                <a:latin typeface="휴먼모음T" panose="02030504000101010101" pitchFamily="18" charset="-127"/>
                <a:ea typeface="휴먼모음T" panose="02030504000101010101" pitchFamily="18" charset="-127"/>
              </a:rPr>
              <a:t>기획과 효율적 재정지출을 위해 실제 재정지출의 성과를 평가하는 한편 이에 </a:t>
            </a:r>
            <a:r>
              <a:rPr lang="ko-KR" altLang="en-US" sz="1600" b="1" dirty="0" smtClean="0">
                <a:latin typeface="휴먼모음T" panose="02030504000101010101" pitchFamily="18" charset="-127"/>
                <a:ea typeface="휴먼모음T" panose="02030504000101010101" pitchFamily="18" charset="-127"/>
              </a:rPr>
              <a:t>기반한 </a:t>
            </a:r>
            <a:r>
              <a:rPr lang="ko-KR" altLang="en-US" sz="1600" b="1" dirty="0">
                <a:latin typeface="휴먼모음T" panose="02030504000101010101" pitchFamily="18" charset="-127"/>
                <a:ea typeface="휴먼모음T" panose="02030504000101010101" pitchFamily="18" charset="-127"/>
              </a:rPr>
              <a:t>전략적 </a:t>
            </a:r>
            <a:r>
              <a:rPr lang="ko-KR" altLang="en-US" sz="1600" b="1" dirty="0" smtClean="0">
                <a:latin typeface="휴먼모음T" panose="02030504000101010101" pitchFamily="18" charset="-127"/>
                <a:ea typeface="휴먼모음T" panose="02030504000101010101" pitchFamily="18" charset="-127"/>
              </a:rPr>
              <a:t>정책기획을 </a:t>
            </a:r>
            <a:r>
              <a:rPr lang="ko-KR" altLang="en-US" sz="1600" b="1" dirty="0">
                <a:latin typeface="휴먼모음T" panose="02030504000101010101" pitchFamily="18" charset="-127"/>
                <a:ea typeface="휴먼모음T" panose="02030504000101010101" pitchFamily="18" charset="-127"/>
              </a:rPr>
              <a:t>통해 지속적으로 </a:t>
            </a:r>
            <a:r>
              <a:rPr lang="ko-KR" altLang="en-US" sz="1600" b="1" dirty="0" err="1">
                <a:latin typeface="휴먼모음T" panose="02030504000101010101" pitchFamily="18" charset="-127"/>
                <a:ea typeface="휴먼모음T" panose="02030504000101010101" pitchFamily="18" charset="-127"/>
              </a:rPr>
              <a:t>정책효과성을</a:t>
            </a:r>
            <a:r>
              <a:rPr lang="ko-KR" altLang="en-US" sz="1600" b="1" dirty="0">
                <a:latin typeface="휴먼모음T" panose="02030504000101010101" pitchFamily="18" charset="-127"/>
                <a:ea typeface="휴먼모음T" panose="02030504000101010101" pitchFamily="18" charset="-127"/>
              </a:rPr>
              <a:t> 개선할 </a:t>
            </a:r>
            <a:r>
              <a:rPr lang="ko-KR" altLang="en-US" sz="1600" b="1" dirty="0" smtClean="0">
                <a:latin typeface="휴먼모음T" panose="02030504000101010101" pitchFamily="18" charset="-127"/>
                <a:ea typeface="휴먼모음T" panose="02030504000101010101" pitchFamily="18" charset="-127"/>
              </a:rPr>
              <a:t>필요</a:t>
            </a:r>
            <a:r>
              <a:rPr lang="ko-KR" altLang="en-US" sz="1600" b="1" dirty="0">
                <a:latin typeface="휴먼모음T" panose="02030504000101010101" pitchFamily="18" charset="-127"/>
                <a:ea typeface="휴먼모음T" panose="02030504000101010101" pitchFamily="18" charset="-127"/>
              </a:rPr>
              <a:t>가</a:t>
            </a:r>
            <a:r>
              <a:rPr lang="ko-KR" altLang="en-US" sz="1600" b="1" dirty="0" smtClean="0">
                <a:latin typeface="휴먼모음T" panose="02030504000101010101" pitchFamily="18" charset="-127"/>
                <a:ea typeface="휴먼모음T" panose="02030504000101010101" pitchFamily="18" charset="-127"/>
              </a:rPr>
              <a:t> </a:t>
            </a:r>
            <a:r>
              <a:rPr lang="ko-KR" altLang="en-US" sz="1600" b="1" dirty="0">
                <a:latin typeface="휴먼모음T" panose="02030504000101010101" pitchFamily="18" charset="-127"/>
                <a:ea typeface="휴먼모음T" panose="02030504000101010101" pitchFamily="18" charset="-127"/>
              </a:rPr>
              <a:t>있음</a:t>
            </a:r>
            <a:endParaRPr lang="en-US" altLang="ko-KR" sz="1600" b="1" dirty="0">
              <a:latin typeface="휴먼모음T" panose="02030504000101010101" pitchFamily="18" charset="-127"/>
              <a:ea typeface="휴먼모음T" panose="02030504000101010101" pitchFamily="18" charset="-127"/>
            </a:endParaRPr>
          </a:p>
        </p:txBody>
      </p:sp>
    </p:spTree>
    <p:extLst>
      <p:ext uri="{BB962C8B-B14F-4D97-AF65-F5344CB8AC3E}">
        <p14:creationId xmlns:p14="http://schemas.microsoft.com/office/powerpoint/2010/main" val="149403522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표 6"/>
          <p:cNvGraphicFramePr>
            <a:graphicFrameLocks noGrp="1"/>
          </p:cNvGraphicFramePr>
          <p:nvPr>
            <p:extLst>
              <p:ext uri="{D42A27DB-BD31-4B8C-83A1-F6EECF244321}">
                <p14:modId xmlns:p14="http://schemas.microsoft.com/office/powerpoint/2010/main" val="508022599"/>
              </p:ext>
            </p:extLst>
          </p:nvPr>
        </p:nvGraphicFramePr>
        <p:xfrm>
          <a:off x="611799" y="2132855"/>
          <a:ext cx="7920403" cy="3569520"/>
        </p:xfrm>
        <a:graphic>
          <a:graphicData uri="http://schemas.openxmlformats.org/drawingml/2006/table">
            <a:tbl>
              <a:tblPr/>
              <a:tblGrid>
                <a:gridCol w="647833"/>
                <a:gridCol w="994434"/>
                <a:gridCol w="784767"/>
                <a:gridCol w="784767"/>
                <a:gridCol w="784767"/>
                <a:gridCol w="784767"/>
                <a:gridCol w="784767"/>
                <a:gridCol w="784767"/>
                <a:gridCol w="784767"/>
                <a:gridCol w="784767"/>
              </a:tblGrid>
              <a:tr h="404558">
                <a:tc gridSpan="2">
                  <a:txBody>
                    <a:bodyPr/>
                    <a:lstStyle/>
                    <a:p>
                      <a:pPr marL="0" marR="0" algn="ctr">
                        <a:lnSpc>
                          <a:spcPct val="100000"/>
                        </a:lnSpc>
                        <a:spcBef>
                          <a:spcPts val="0"/>
                        </a:spcBef>
                        <a:spcAft>
                          <a:spcPts val="0"/>
                        </a:spcAft>
                      </a:pPr>
                      <a:r>
                        <a:rPr lang="ko-KR" altLang="en-US" sz="1100" dirty="0">
                          <a:ln>
                            <a:solidFill>
                              <a:sysClr val="windowText" lastClr="000000"/>
                            </a:solidFill>
                          </a:ln>
                          <a:solidFill>
                            <a:srgbClr val="000000"/>
                          </a:solidFill>
                          <a:latin typeface="돋움" pitchFamily="50" charset="-127"/>
                          <a:ea typeface="돋움" pitchFamily="50" charset="-127"/>
                        </a:rPr>
                        <a:t>중소기업진흥공단</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매출</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영업이익</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수익성</a:t>
                      </a:r>
                    </a:p>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평가</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고용</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인당</a:t>
                      </a:r>
                    </a:p>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지급액</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고용</a:t>
                      </a:r>
                    </a:p>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평가</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종합</a:t>
                      </a:r>
                    </a:p>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평가</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생존율</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05619">
                <a:tc gridSpan="2">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종합성적</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A</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D</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O</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rowSpan="3">
                  <a:txBody>
                    <a:bodyPr/>
                    <a:lstStyle/>
                    <a:p>
                      <a:pPr marL="0" marR="0" algn="ctr">
                        <a:lnSpc>
                          <a:spcPct val="100000"/>
                        </a:lnSpc>
                        <a:spcBef>
                          <a:spcPts val="0"/>
                        </a:spcBef>
                        <a:spcAft>
                          <a:spcPts val="0"/>
                        </a:spcAft>
                      </a:pPr>
                      <a:r>
                        <a:rPr lang="ko-KR" altLang="en-US" sz="1100" dirty="0">
                          <a:ln>
                            <a:solidFill>
                              <a:sysClr val="windowText" lastClr="000000"/>
                            </a:solidFill>
                          </a:ln>
                          <a:solidFill>
                            <a:srgbClr val="000000"/>
                          </a:solidFill>
                          <a:latin typeface="돋움" pitchFamily="50" charset="-127"/>
                          <a:ea typeface="돋움" pitchFamily="50" charset="-127"/>
                        </a:rPr>
                        <a:t>규모별</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altLang="ko-KR" sz="1100" dirty="0">
                          <a:ln>
                            <a:solidFill>
                              <a:sysClr val="windowText" lastClr="000000"/>
                            </a:solidFill>
                          </a:ln>
                          <a:solidFill>
                            <a:srgbClr val="000000"/>
                          </a:solidFill>
                          <a:latin typeface="돋움" pitchFamily="50" charset="-127"/>
                          <a:ea typeface="돋움" pitchFamily="50" charset="-127"/>
                        </a:rPr>
                        <a:t>~30</a:t>
                      </a:r>
                      <a:r>
                        <a:rPr lang="ko-KR" altLang="en-US" sz="1100" dirty="0">
                          <a:ln>
                            <a:solidFill>
                              <a:sysClr val="windowText" lastClr="000000"/>
                            </a:solidFill>
                          </a:ln>
                          <a:solidFill>
                            <a:srgbClr val="000000"/>
                          </a:solidFill>
                          <a:latin typeface="돋움" pitchFamily="50" charset="-127"/>
                          <a:ea typeface="돋움" pitchFamily="50" charset="-127"/>
                        </a:rPr>
                        <a:t>인</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A</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C</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O</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O</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OO</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vMerge="1">
                  <a:txBody>
                    <a:bodyPr/>
                    <a:lstStyle/>
                    <a:p>
                      <a:pPr latinLnBrk="1"/>
                      <a:endParaRPr lang="ko-KR" altLang="en-US"/>
                    </a:p>
                  </a:txBody>
                  <a:tcPr/>
                </a:tc>
                <a:tc>
                  <a:txBody>
                    <a:bodyPr/>
                    <a:lstStyle/>
                    <a:p>
                      <a:pPr marL="0" marR="0" algn="ctr">
                        <a:lnSpc>
                          <a:spcPct val="100000"/>
                        </a:lnSpc>
                        <a:spcBef>
                          <a:spcPts val="0"/>
                        </a:spcBef>
                        <a:spcAft>
                          <a:spcPts val="0"/>
                        </a:spcAft>
                      </a:pPr>
                      <a:r>
                        <a:rPr lang="en-US" altLang="ko-KR" sz="1100" dirty="0">
                          <a:ln>
                            <a:solidFill>
                              <a:sysClr val="windowText" lastClr="000000"/>
                            </a:solidFill>
                          </a:ln>
                          <a:solidFill>
                            <a:srgbClr val="000000"/>
                          </a:solidFill>
                          <a:latin typeface="돋움" pitchFamily="50" charset="-127"/>
                          <a:ea typeface="돋움" pitchFamily="50" charset="-127"/>
                        </a:rPr>
                        <a:t>31</a:t>
                      </a:r>
                      <a:r>
                        <a:rPr lang="ko-KR" altLang="en-US" sz="1100" dirty="0" smtClean="0">
                          <a:ln>
                            <a:solidFill>
                              <a:sysClr val="windowText" lastClr="000000"/>
                            </a:solidFill>
                          </a:ln>
                          <a:solidFill>
                            <a:srgbClr val="000000"/>
                          </a:solidFill>
                          <a:latin typeface="돋움" pitchFamily="50" charset="-127"/>
                          <a:ea typeface="돋움" pitchFamily="50" charset="-127"/>
                        </a:rPr>
                        <a:t>인</a:t>
                      </a:r>
                      <a:r>
                        <a:rPr lang="en-US" altLang="ko-KR" sz="1100" dirty="0" smtClean="0">
                          <a:ln>
                            <a:solidFill>
                              <a:sysClr val="windowText" lastClr="000000"/>
                            </a:solidFill>
                          </a:ln>
                          <a:solidFill>
                            <a:srgbClr val="000000"/>
                          </a:solidFill>
                          <a:latin typeface="돋움" pitchFamily="50" charset="-127"/>
                          <a:ea typeface="돋움" pitchFamily="50" charset="-127"/>
                        </a:rPr>
                        <a:t>~</a:t>
                      </a:r>
                      <a:r>
                        <a:rPr lang="en-US" altLang="ko-KR" sz="1100" dirty="0">
                          <a:ln>
                            <a:solidFill>
                              <a:sysClr val="windowText" lastClr="000000"/>
                            </a:solidFill>
                          </a:ln>
                          <a:solidFill>
                            <a:srgbClr val="000000"/>
                          </a:solidFill>
                          <a:latin typeface="돋움" pitchFamily="50" charset="-127"/>
                          <a:ea typeface="돋움" pitchFamily="50" charset="-127"/>
                        </a:rPr>
                        <a:t>100</a:t>
                      </a:r>
                      <a:r>
                        <a:rPr lang="ko-KR" altLang="en-US" sz="1100" dirty="0">
                          <a:ln>
                            <a:solidFill>
                              <a:sysClr val="windowText" lastClr="000000"/>
                            </a:solidFill>
                          </a:ln>
                          <a:solidFill>
                            <a:srgbClr val="000000"/>
                          </a:solidFill>
                          <a:latin typeface="돋움" pitchFamily="50" charset="-127"/>
                          <a:ea typeface="돋움" pitchFamily="50" charset="-127"/>
                        </a:rPr>
                        <a:t>인</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D</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XX</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A</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O</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vMerge="1">
                  <a:txBody>
                    <a:bodyPr/>
                    <a:lstStyle/>
                    <a:p>
                      <a:pPr latinLnBrk="1"/>
                      <a:endParaRPr lang="ko-KR" altLang="en-US"/>
                    </a:p>
                  </a:txBody>
                  <a:tcPr/>
                </a:tc>
                <a:tc>
                  <a:txBody>
                    <a:bodyPr/>
                    <a:lstStyle/>
                    <a:p>
                      <a:pPr marL="0" marR="0" algn="ctr">
                        <a:lnSpc>
                          <a:spcPct val="100000"/>
                        </a:lnSpc>
                        <a:spcBef>
                          <a:spcPts val="0"/>
                        </a:spcBef>
                        <a:spcAft>
                          <a:spcPts val="0"/>
                        </a:spcAft>
                      </a:pPr>
                      <a:r>
                        <a:rPr lang="en-US" altLang="ko-KR" sz="1100" dirty="0">
                          <a:ln>
                            <a:solidFill>
                              <a:sysClr val="windowText" lastClr="000000"/>
                            </a:solidFill>
                          </a:ln>
                          <a:solidFill>
                            <a:srgbClr val="000000"/>
                          </a:solidFill>
                          <a:latin typeface="돋움" pitchFamily="50" charset="-127"/>
                          <a:ea typeface="돋움" pitchFamily="50" charset="-127"/>
                        </a:rPr>
                        <a:t>101</a:t>
                      </a:r>
                      <a:r>
                        <a:rPr lang="ko-KR" altLang="en-US" sz="1100" dirty="0">
                          <a:ln>
                            <a:solidFill>
                              <a:sysClr val="windowText" lastClr="000000"/>
                            </a:solidFill>
                          </a:ln>
                          <a:solidFill>
                            <a:srgbClr val="000000"/>
                          </a:solidFill>
                          <a:latin typeface="돋움" pitchFamily="50" charset="-127"/>
                          <a:ea typeface="돋움" pitchFamily="50" charset="-127"/>
                        </a:rPr>
                        <a:t>인</a:t>
                      </a:r>
                      <a:r>
                        <a:rPr lang="en-US" altLang="ko-KR" sz="1100" dirty="0">
                          <a:ln>
                            <a:solidFill>
                              <a:sysClr val="windowText" lastClr="000000"/>
                            </a:solidFill>
                          </a:ln>
                          <a:solidFill>
                            <a:srgbClr val="000000"/>
                          </a:solidFill>
                          <a:latin typeface="돋움" pitchFamily="50" charset="-127"/>
                          <a:ea typeface="돋움" pitchFamily="50" charset="-127"/>
                        </a:rPr>
                        <a:t>~</a:t>
                      </a:r>
                      <a:endParaRPr lang="ko-KR" altLang="en-US" sz="1100" dirty="0">
                        <a:ln>
                          <a:solidFill>
                            <a:sysClr val="windowText" lastClr="000000"/>
                          </a:solidFill>
                        </a:ln>
                        <a:solidFill>
                          <a:srgbClr val="000000"/>
                        </a:solidFill>
                        <a:latin typeface="돋움" pitchFamily="50" charset="-127"/>
                        <a:ea typeface="돋움" pitchFamily="50" charset="-127"/>
                      </a:endParaRP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D</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XX</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B</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C</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XXX</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rowSpan="3">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업력별</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altLang="ko-KR" sz="1100" dirty="0">
                          <a:ln>
                            <a:solidFill>
                              <a:sysClr val="windowText" lastClr="000000"/>
                            </a:solidFill>
                          </a:ln>
                          <a:solidFill>
                            <a:srgbClr val="000000"/>
                          </a:solidFill>
                          <a:latin typeface="돋움" pitchFamily="50" charset="-127"/>
                          <a:ea typeface="돋움" pitchFamily="50" charset="-127"/>
                        </a:rPr>
                        <a:t>0~5</a:t>
                      </a:r>
                      <a:r>
                        <a:rPr lang="ko-KR" altLang="en-US" sz="1100" dirty="0">
                          <a:ln>
                            <a:solidFill>
                              <a:sysClr val="windowText" lastClr="000000"/>
                            </a:solidFill>
                          </a:ln>
                          <a:solidFill>
                            <a:srgbClr val="000000"/>
                          </a:solidFill>
                          <a:latin typeface="돋움" pitchFamily="50" charset="-127"/>
                          <a:ea typeface="돋움" pitchFamily="50" charset="-127"/>
                        </a:rPr>
                        <a:t>년</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A</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O</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B</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O</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OO</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vMerge="1">
                  <a:txBody>
                    <a:bodyPr/>
                    <a:lstStyle/>
                    <a:p>
                      <a:pPr latinLnBrk="1"/>
                      <a:endParaRPr lang="ko-KR" altLang="en-US"/>
                    </a:p>
                  </a:txBody>
                  <a:tcPr/>
                </a:tc>
                <a:tc>
                  <a:txBody>
                    <a:bodyPr/>
                    <a:lstStyle/>
                    <a:p>
                      <a:pPr marL="0" marR="0" algn="ctr">
                        <a:lnSpc>
                          <a:spcPct val="100000"/>
                        </a:lnSpc>
                        <a:spcBef>
                          <a:spcPts val="0"/>
                        </a:spcBef>
                        <a:spcAft>
                          <a:spcPts val="0"/>
                        </a:spcAft>
                      </a:pPr>
                      <a:r>
                        <a:rPr lang="en-US" altLang="ko-KR" sz="1100" dirty="0">
                          <a:ln>
                            <a:solidFill>
                              <a:sysClr val="windowText" lastClr="000000"/>
                            </a:solidFill>
                          </a:ln>
                          <a:solidFill>
                            <a:srgbClr val="000000"/>
                          </a:solidFill>
                          <a:latin typeface="돋움" pitchFamily="50" charset="-127"/>
                          <a:ea typeface="돋움" pitchFamily="50" charset="-127"/>
                        </a:rPr>
                        <a:t>6~10</a:t>
                      </a:r>
                      <a:r>
                        <a:rPr lang="ko-KR" altLang="en-US" sz="1100" dirty="0">
                          <a:ln>
                            <a:solidFill>
                              <a:sysClr val="windowText" lastClr="000000"/>
                            </a:solidFill>
                          </a:ln>
                          <a:solidFill>
                            <a:srgbClr val="000000"/>
                          </a:solidFill>
                          <a:latin typeface="돋움" pitchFamily="50" charset="-127"/>
                          <a:ea typeface="돋움" pitchFamily="50" charset="-127"/>
                        </a:rPr>
                        <a:t>년</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A</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C*</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O</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C</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vMerge="1">
                  <a:txBody>
                    <a:bodyPr/>
                    <a:lstStyle/>
                    <a:p>
                      <a:pPr latinLnBrk="1"/>
                      <a:endParaRPr lang="ko-KR" altLang="en-US"/>
                    </a:p>
                  </a:txBody>
                  <a:tcPr/>
                </a:tc>
                <a:tc>
                  <a:txBody>
                    <a:bodyPr/>
                    <a:lstStyle/>
                    <a:p>
                      <a:pPr marL="0" marR="0" algn="ctr">
                        <a:lnSpc>
                          <a:spcPct val="100000"/>
                        </a:lnSpc>
                        <a:spcBef>
                          <a:spcPts val="0"/>
                        </a:spcBef>
                        <a:spcAft>
                          <a:spcPts val="0"/>
                        </a:spcAft>
                      </a:pPr>
                      <a:r>
                        <a:rPr lang="en-US" altLang="ko-KR" sz="1100">
                          <a:ln>
                            <a:solidFill>
                              <a:sysClr val="windowText" lastClr="000000"/>
                            </a:solidFill>
                          </a:ln>
                          <a:solidFill>
                            <a:srgbClr val="000000"/>
                          </a:solidFill>
                          <a:latin typeface="돋움" pitchFamily="50" charset="-127"/>
                          <a:ea typeface="돋움" pitchFamily="50" charset="-127"/>
                        </a:rPr>
                        <a:t>11</a:t>
                      </a:r>
                      <a:r>
                        <a:rPr lang="ko-KR" altLang="en-US" sz="1100">
                          <a:ln>
                            <a:solidFill>
                              <a:sysClr val="windowText" lastClr="000000"/>
                            </a:solidFill>
                          </a:ln>
                          <a:solidFill>
                            <a:srgbClr val="000000"/>
                          </a:solidFill>
                          <a:latin typeface="돋움" pitchFamily="50" charset="-127"/>
                          <a:ea typeface="돋움" pitchFamily="50" charset="-127"/>
                        </a:rPr>
                        <a:t>년</a:t>
                      </a:r>
                      <a:r>
                        <a:rPr lang="en-US" altLang="ko-KR" sz="1100">
                          <a:ln>
                            <a:solidFill>
                              <a:sysClr val="windowText" lastClr="000000"/>
                            </a:solidFill>
                          </a:ln>
                          <a:solidFill>
                            <a:srgbClr val="000000"/>
                          </a:solidFill>
                          <a:latin typeface="돋움" pitchFamily="50" charset="-127"/>
                          <a:ea typeface="돋움" pitchFamily="50" charset="-127"/>
                        </a:rPr>
                        <a:t>~</a:t>
                      </a:r>
                      <a:endParaRPr lang="ko-KR" altLang="en-US" sz="1100">
                        <a:ln>
                          <a:solidFill>
                            <a:sysClr val="windowText" lastClr="000000"/>
                          </a:solidFill>
                        </a:ln>
                        <a:solidFill>
                          <a:srgbClr val="000000"/>
                        </a:solidFill>
                        <a:latin typeface="돋움" pitchFamily="50" charset="-127"/>
                        <a:ea typeface="돋움" pitchFamily="50" charset="-127"/>
                      </a:endParaRP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D</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X</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C</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X</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XX</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rowSpan="2">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이익별</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영업이익</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D</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X</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A</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O</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a:ln>
                            <a:solidFill>
                              <a:sysClr val="windowText" lastClr="000000"/>
                            </a:solidFill>
                          </a:ln>
                          <a:solidFill>
                            <a:srgbClr val="000000"/>
                          </a:solidFill>
                          <a:latin typeface="돋움" pitchFamily="50" charset="-127"/>
                          <a:ea typeface="돋움" pitchFamily="50" charset="-127"/>
                        </a:rPr>
                        <a:t>△</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vMerge="1">
                  <a:txBody>
                    <a:bodyPr/>
                    <a:lstStyle/>
                    <a:p>
                      <a:pPr latinLnBrk="1"/>
                      <a:endParaRPr lang="ko-KR" altLang="en-US"/>
                    </a:p>
                  </a:txBody>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영업손실</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O</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C</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O</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OO</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a:ln>
                            <a:solidFill>
                              <a:sysClr val="windowText" lastClr="000000"/>
                            </a:solidFill>
                          </a:ln>
                          <a:solidFill>
                            <a:srgbClr val="000000"/>
                          </a:solidFill>
                          <a:latin typeface="돋움" pitchFamily="50" charset="-127"/>
                          <a:ea typeface="돋움" pitchFamily="50" charset="-127"/>
                        </a:rPr>
                        <a:t>가중</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267343">
                <a:tc gridSpan="2">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신규자금성적</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O</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O</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OO</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a:ln>
                            <a:solidFill>
                              <a:sysClr val="windowText" lastClr="000000"/>
                            </a:solidFill>
                          </a:ln>
                          <a:solidFill>
                            <a:srgbClr val="000000"/>
                          </a:solidFill>
                          <a:latin typeface="돋움" pitchFamily="50" charset="-127"/>
                          <a:ea typeface="돋움" pitchFamily="50" charset="-127"/>
                        </a:rPr>
                        <a:t>가중</a:t>
                      </a:r>
                    </a:p>
                  </a:txBody>
                  <a:tcPr marL="56538" marR="56538" marT="15631" marB="15631"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bl>
          </a:graphicData>
        </a:graphic>
      </p:graphicFrame>
      <p:sp>
        <p:nvSpPr>
          <p:cNvPr id="8" name="직사각형 7"/>
          <p:cNvSpPr/>
          <p:nvPr/>
        </p:nvSpPr>
        <p:spPr>
          <a:xfrm>
            <a:off x="611560" y="5715252"/>
            <a:ext cx="7686750" cy="400110"/>
          </a:xfrm>
          <a:prstGeom prst="rect">
            <a:avLst/>
          </a:prstGeom>
        </p:spPr>
        <p:txBody>
          <a:bodyPr wrap="square">
            <a:spAutoFit/>
          </a:bodyPr>
          <a:lstStyle/>
          <a:p>
            <a:r>
              <a:rPr lang="ko-KR" altLang="en-US" sz="1000" dirty="0" smtClean="0">
                <a:solidFill>
                  <a:srgbClr val="000000"/>
                </a:solidFill>
              </a:rPr>
              <a:t>장우</a:t>
            </a:r>
            <a:r>
              <a:rPr lang="ko-KR" altLang="en-US" sz="1000" dirty="0">
                <a:solidFill>
                  <a:srgbClr val="000000"/>
                </a:solidFill>
              </a:rPr>
              <a:t>현</a:t>
            </a:r>
            <a:r>
              <a:rPr lang="en-US" altLang="ko-KR" sz="1000" dirty="0" smtClean="0">
                <a:solidFill>
                  <a:srgbClr val="000000"/>
                </a:solidFill>
              </a:rPr>
              <a:t>(2014</a:t>
            </a:r>
            <a:r>
              <a:rPr lang="en-US" altLang="ko-KR" sz="1000" dirty="0">
                <a:solidFill>
                  <a:srgbClr val="000000"/>
                </a:solidFill>
              </a:rPr>
              <a:t>), Evaluation of the effect of 2009 Policy Fund on year 2011, by the PSME(Propensity Score Matching Estimation) results with data constructed from Mining and Manufacturing Survey Data (establishments employing 10 or more employees).  </a:t>
            </a:r>
          </a:p>
        </p:txBody>
      </p:sp>
      <p:sp>
        <p:nvSpPr>
          <p:cNvPr id="9" name="직사각형 8"/>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dirty="0" smtClean="0">
                <a:solidFill>
                  <a:schemeClr val="tx1"/>
                </a:solidFill>
                <a:latin typeface="휴먼모음T" panose="02030504000101010101" pitchFamily="18" charset="-127"/>
                <a:ea typeface="휴먼모음T" panose="02030504000101010101" pitchFamily="18" charset="-127"/>
              </a:rPr>
              <a:t>중소기업진흥공단 </a:t>
            </a:r>
            <a:r>
              <a:rPr lang="ko-KR" altLang="en-US" sz="1600" dirty="0" err="1" smtClean="0">
                <a:solidFill>
                  <a:schemeClr val="tx1"/>
                </a:solidFill>
                <a:latin typeface="휴먼모음T" panose="02030504000101010101" pitchFamily="18" charset="-127"/>
                <a:ea typeface="휴먼모음T" panose="02030504000101010101" pitchFamily="18" charset="-127"/>
              </a:rPr>
              <a:t>특성집단별</a:t>
            </a:r>
            <a:r>
              <a:rPr lang="ko-KR" altLang="en-US" sz="1600" dirty="0" smtClean="0">
                <a:solidFill>
                  <a:schemeClr val="tx1"/>
                </a:solidFill>
                <a:latin typeface="휴먼모음T" panose="02030504000101010101" pitchFamily="18" charset="-127"/>
                <a:ea typeface="휴먼모음T" panose="02030504000101010101" pitchFamily="18" charset="-127"/>
              </a:rPr>
              <a:t> </a:t>
            </a:r>
            <a:r>
              <a:rPr lang="ko-KR" altLang="en-US" sz="1600" dirty="0">
                <a:solidFill>
                  <a:schemeClr val="tx1"/>
                </a:solidFill>
                <a:latin typeface="휴먼모음T" panose="02030504000101010101" pitchFamily="18" charset="-127"/>
                <a:ea typeface="휴먼모음T" panose="02030504000101010101" pitchFamily="18" charset="-127"/>
              </a:rPr>
              <a:t>평가결과 성적표</a:t>
            </a:r>
          </a:p>
        </p:txBody>
      </p:sp>
      <p:sp>
        <p:nvSpPr>
          <p:cNvPr id="3" name="제목 2"/>
          <p:cNvSpPr>
            <a:spLocks noGrp="1"/>
          </p:cNvSpPr>
          <p:nvPr>
            <p:ph type="title"/>
          </p:nvPr>
        </p:nvSpPr>
        <p:spPr/>
        <p:txBody>
          <a:bodyPr/>
          <a:lstStyle/>
          <a:p>
            <a:r>
              <a:rPr lang="en-US" altLang="ko-KR" dirty="0" smtClean="0"/>
              <a:t>&lt;</a:t>
            </a:r>
            <a:r>
              <a:rPr lang="ko-KR" altLang="en-US" dirty="0" smtClean="0"/>
              <a:t>참고</a:t>
            </a:r>
            <a:r>
              <a:rPr lang="en-US" altLang="ko-KR" dirty="0" smtClean="0"/>
              <a:t>&gt;</a:t>
            </a:r>
            <a:r>
              <a:rPr lang="ko-KR" altLang="en-US" dirty="0" smtClean="0"/>
              <a:t>성적표의 </a:t>
            </a:r>
            <a:r>
              <a:rPr lang="ko-KR" altLang="en-US" dirty="0"/>
              <a:t>도출</a:t>
            </a:r>
            <a:r>
              <a:rPr lang="en-US" altLang="ko-KR" dirty="0"/>
              <a:t>: </a:t>
            </a:r>
            <a:r>
              <a:rPr lang="ko-KR" altLang="en-US" dirty="0" err="1"/>
              <a:t>특성집단별</a:t>
            </a:r>
            <a:r>
              <a:rPr lang="ko-KR" altLang="en-US" dirty="0"/>
              <a:t> </a:t>
            </a:r>
            <a:r>
              <a:rPr lang="ko-KR" altLang="en-US" dirty="0" smtClean="0"/>
              <a:t>평가결과</a:t>
            </a:r>
            <a:endParaRPr lang="ko-KR" altLang="en-US" dirty="0"/>
          </a:p>
        </p:txBody>
      </p:sp>
      <p:sp>
        <p:nvSpPr>
          <p:cNvPr id="10" name="직사각형 9"/>
          <p:cNvSpPr/>
          <p:nvPr/>
        </p:nvSpPr>
        <p:spPr>
          <a:xfrm>
            <a:off x="611560" y="6123829"/>
            <a:ext cx="8568952" cy="553998"/>
          </a:xfrm>
          <a:prstGeom prst="rect">
            <a:avLst/>
          </a:prstGeom>
        </p:spPr>
        <p:txBody>
          <a:bodyPr wrap="square">
            <a:spAutoFit/>
          </a:bodyPr>
          <a:lstStyle/>
          <a:p>
            <a:r>
              <a:rPr lang="ko-KR" altLang="en-US" sz="1000" dirty="0" smtClean="0">
                <a:solidFill>
                  <a:srgbClr val="000000"/>
                </a:solidFill>
                <a:latin typeface="굴림" pitchFamily="50" charset="-127"/>
              </a:rPr>
              <a:t>주</a:t>
            </a:r>
            <a:r>
              <a:rPr lang="en-US" altLang="ko-KR" sz="1000" dirty="0" smtClean="0">
                <a:solidFill>
                  <a:srgbClr val="000000"/>
                </a:solidFill>
                <a:latin typeface="굴림" pitchFamily="50" charset="-127"/>
              </a:rPr>
              <a:t>: </a:t>
            </a:r>
            <a:r>
              <a:rPr lang="ko-KR" altLang="en-US" sz="1000" dirty="0" smtClean="0">
                <a:solidFill>
                  <a:srgbClr val="000000"/>
                </a:solidFill>
                <a:latin typeface="굴림" pitchFamily="50" charset="-127"/>
              </a:rPr>
              <a:t>통계청 광업제조업조사와 지원기관의 지원이력을 연계해 구축한 자료를 활용한 자체 추정결과에 따라 </a:t>
            </a:r>
            <a:r>
              <a:rPr lang="en-US" altLang="ko-KR" sz="1000" dirty="0" smtClean="0">
                <a:solidFill>
                  <a:srgbClr val="000000"/>
                </a:solidFill>
                <a:latin typeface="굴림" pitchFamily="50" charset="-127"/>
              </a:rPr>
              <a:t>2009</a:t>
            </a:r>
            <a:r>
              <a:rPr lang="ko-KR" altLang="en-US" sz="1000" dirty="0" smtClean="0">
                <a:solidFill>
                  <a:srgbClr val="000000"/>
                </a:solidFill>
                <a:latin typeface="굴림" pitchFamily="50" charset="-127"/>
              </a:rPr>
              <a:t>년 정책자금의 </a:t>
            </a:r>
            <a:r>
              <a:rPr lang="en-US" altLang="ko-KR" sz="1000" dirty="0" smtClean="0">
                <a:solidFill>
                  <a:srgbClr val="000000"/>
                </a:solidFill>
                <a:latin typeface="굴림" pitchFamily="50" charset="-127"/>
              </a:rPr>
              <a:t>2011</a:t>
            </a:r>
            <a:r>
              <a:rPr lang="ko-KR" altLang="en-US" sz="1000" dirty="0" smtClean="0">
                <a:solidFill>
                  <a:srgbClr val="000000"/>
                </a:solidFill>
                <a:latin typeface="굴림" pitchFamily="50" charset="-127"/>
              </a:rPr>
              <a:t>년 효과를 평가한 것임</a:t>
            </a:r>
            <a:r>
              <a:rPr lang="en-US" altLang="ko-KR" sz="1000" dirty="0" smtClean="0">
                <a:solidFill>
                  <a:srgbClr val="000000"/>
                </a:solidFill>
                <a:latin typeface="굴림" pitchFamily="50" charset="-127"/>
              </a:rPr>
              <a:t>. </a:t>
            </a:r>
            <a:r>
              <a:rPr lang="ko-KR" altLang="en-US" sz="1000" dirty="0" smtClean="0">
                <a:solidFill>
                  <a:srgbClr val="000000"/>
                </a:solidFill>
                <a:latin typeface="굴림" pitchFamily="50" charset="-127"/>
              </a:rPr>
              <a:t>광업과 제조업 </a:t>
            </a:r>
            <a:r>
              <a:rPr lang="en-US" altLang="ko-KR" sz="1000" dirty="0" smtClean="0">
                <a:solidFill>
                  <a:srgbClr val="000000"/>
                </a:solidFill>
                <a:latin typeface="굴림" pitchFamily="50" charset="-127"/>
              </a:rPr>
              <a:t>10</a:t>
            </a:r>
            <a:r>
              <a:rPr lang="ko-KR" altLang="en-US" sz="1000" dirty="0" err="1" smtClean="0">
                <a:solidFill>
                  <a:srgbClr val="000000"/>
                </a:solidFill>
                <a:latin typeface="굴림" pitchFamily="50" charset="-127"/>
              </a:rPr>
              <a:t>인이상</a:t>
            </a:r>
            <a:r>
              <a:rPr lang="ko-KR" altLang="en-US" sz="1000" dirty="0" smtClean="0">
                <a:solidFill>
                  <a:srgbClr val="000000"/>
                </a:solidFill>
                <a:latin typeface="굴림" pitchFamily="50" charset="-127"/>
              </a:rPr>
              <a:t> 사업체만을 포함함</a:t>
            </a:r>
            <a:r>
              <a:rPr lang="en-US" altLang="ko-KR" sz="1000" dirty="0" smtClean="0">
                <a:solidFill>
                  <a:srgbClr val="000000"/>
                </a:solidFill>
                <a:latin typeface="굴림" pitchFamily="50" charset="-127"/>
              </a:rPr>
              <a:t>. </a:t>
            </a:r>
          </a:p>
          <a:p>
            <a:r>
              <a:rPr lang="ko-KR" altLang="en-US" sz="1000" dirty="0" smtClean="0">
                <a:solidFill>
                  <a:srgbClr val="000000"/>
                </a:solidFill>
                <a:latin typeface="굴림" pitchFamily="50" charset="-127"/>
              </a:rPr>
              <a:t>* </a:t>
            </a:r>
            <a:r>
              <a:rPr lang="en-US" altLang="ko-KR" sz="1000" dirty="0" smtClean="0">
                <a:solidFill>
                  <a:srgbClr val="000000"/>
                </a:solidFill>
                <a:latin typeface="굴림" pitchFamily="50" charset="-127"/>
              </a:rPr>
              <a:t>P</a:t>
            </a:r>
            <a:r>
              <a:rPr lang="ko-KR" altLang="en-US" sz="1000" dirty="0" smtClean="0">
                <a:solidFill>
                  <a:srgbClr val="000000"/>
                </a:solidFill>
                <a:latin typeface="굴림" pitchFamily="50" charset="-127"/>
              </a:rPr>
              <a:t>값이 </a:t>
            </a:r>
            <a:r>
              <a:rPr lang="en-US" altLang="ko-KR" sz="1000" dirty="0" smtClean="0">
                <a:solidFill>
                  <a:srgbClr val="000000"/>
                </a:solidFill>
                <a:latin typeface="굴림" pitchFamily="50" charset="-127"/>
              </a:rPr>
              <a:t>7.8%</a:t>
            </a:r>
            <a:r>
              <a:rPr lang="ko-KR" altLang="en-US" sz="1000" dirty="0" smtClean="0">
                <a:solidFill>
                  <a:srgbClr val="000000"/>
                </a:solidFill>
                <a:latin typeface="굴림" pitchFamily="50" charset="-127"/>
              </a:rPr>
              <a:t>로 </a:t>
            </a:r>
            <a:r>
              <a:rPr lang="en-US" altLang="ko-KR" sz="1000" dirty="0" smtClean="0">
                <a:solidFill>
                  <a:srgbClr val="000000"/>
                </a:solidFill>
                <a:latin typeface="굴림" pitchFamily="50" charset="-127"/>
              </a:rPr>
              <a:t>D</a:t>
            </a:r>
            <a:r>
              <a:rPr lang="ko-KR" altLang="en-US" sz="1000" dirty="0" smtClean="0">
                <a:solidFill>
                  <a:srgbClr val="000000"/>
                </a:solidFill>
                <a:latin typeface="굴림" pitchFamily="50" charset="-127"/>
              </a:rPr>
              <a:t>에 가까움</a:t>
            </a:r>
            <a:r>
              <a:rPr lang="en-US" altLang="ko-KR" sz="1000" dirty="0" smtClean="0">
                <a:solidFill>
                  <a:srgbClr val="000000"/>
                </a:solidFill>
                <a:latin typeface="굴림" pitchFamily="50" charset="-127"/>
              </a:rPr>
              <a:t>.  </a:t>
            </a:r>
            <a:r>
              <a:rPr lang="ko-KR" altLang="en-US" sz="1000" dirty="0" smtClean="0">
                <a:solidFill>
                  <a:srgbClr val="000000"/>
                </a:solidFill>
                <a:latin typeface="굴림" pitchFamily="50" charset="-127"/>
              </a:rPr>
              <a:t>** </a:t>
            </a:r>
            <a:r>
              <a:rPr lang="en-US" altLang="ko-KR" sz="1000" dirty="0" smtClean="0">
                <a:solidFill>
                  <a:srgbClr val="000000"/>
                </a:solidFill>
                <a:latin typeface="굴림" pitchFamily="50" charset="-127"/>
              </a:rPr>
              <a:t>P</a:t>
            </a:r>
            <a:r>
              <a:rPr lang="ko-KR" altLang="en-US" sz="1000" dirty="0" smtClean="0">
                <a:solidFill>
                  <a:srgbClr val="000000"/>
                </a:solidFill>
                <a:latin typeface="굴림" pitchFamily="50" charset="-127"/>
              </a:rPr>
              <a:t>값이 </a:t>
            </a:r>
            <a:r>
              <a:rPr lang="en-US" altLang="ko-KR" sz="1000" dirty="0" smtClean="0">
                <a:solidFill>
                  <a:srgbClr val="000000"/>
                </a:solidFill>
                <a:latin typeface="굴림" pitchFamily="50" charset="-127"/>
              </a:rPr>
              <a:t>6.1%</a:t>
            </a:r>
            <a:r>
              <a:rPr lang="ko-KR" altLang="en-US" sz="1000" dirty="0" smtClean="0">
                <a:solidFill>
                  <a:srgbClr val="000000"/>
                </a:solidFill>
                <a:latin typeface="굴림" pitchFamily="50" charset="-127"/>
              </a:rPr>
              <a:t>로 </a:t>
            </a:r>
            <a:r>
              <a:rPr lang="en-US" altLang="ko-KR" sz="1000" dirty="0" smtClean="0">
                <a:solidFill>
                  <a:srgbClr val="000000"/>
                </a:solidFill>
                <a:latin typeface="굴림" pitchFamily="50" charset="-127"/>
              </a:rPr>
              <a:t>D</a:t>
            </a:r>
            <a:r>
              <a:rPr lang="ko-KR" altLang="en-US" sz="1000" dirty="0" smtClean="0">
                <a:solidFill>
                  <a:srgbClr val="000000"/>
                </a:solidFill>
                <a:latin typeface="굴림" pitchFamily="50" charset="-127"/>
              </a:rPr>
              <a:t>에 가까움</a:t>
            </a:r>
            <a:r>
              <a:rPr lang="en-US" altLang="ko-KR" sz="1000" dirty="0" smtClean="0">
                <a:solidFill>
                  <a:srgbClr val="000000"/>
                </a:solidFill>
                <a:latin typeface="굴림" pitchFamily="50" charset="-127"/>
              </a:rPr>
              <a:t>.</a:t>
            </a:r>
            <a:endParaRPr lang="ko-KR" altLang="en-US" sz="1000" dirty="0">
              <a:solidFill>
                <a:srgbClr val="000000"/>
              </a:solidFill>
              <a:latin typeface="굴림" pitchFamily="50" charset="-127"/>
            </a:endParaRPr>
          </a:p>
        </p:txBody>
      </p:sp>
      <p:sp>
        <p:nvSpPr>
          <p:cNvPr id="12" name="Slide Number Placeholder 3"/>
          <p:cNvSpPr txBox="1">
            <a:spLocks/>
          </p:cNvSpPr>
          <p:nvPr/>
        </p:nvSpPr>
        <p:spPr>
          <a:xfrm>
            <a:off x="7380312" y="6453336"/>
            <a:ext cx="1763688" cy="268139"/>
          </a:xfrm>
          <a:prstGeom prst="rect">
            <a:avLst/>
          </a:prstGeom>
          <a:solidFill>
            <a:srgbClr val="002060"/>
          </a:solidFill>
        </p:spPr>
        <p:txBody>
          <a:bodyPr vert="horz" lIns="91440" tIns="45720" rIns="91440" bIns="45720" rtlCol="0" anchor="ctr"/>
          <a:lstStyle>
            <a:defPPr>
              <a:defRPr lang="ko-KR"/>
            </a:defPPr>
            <a:lvl1pPr marL="0" algn="r" defTabSz="914400" rtl="0" eaLnBrk="1" latinLnBrk="1" hangingPunct="1">
              <a:defRPr sz="1200" kern="1200">
                <a:ln w="3175">
                  <a:solidFill>
                    <a:schemeClr val="bg1"/>
                  </a:solidFill>
                </a:ln>
                <a:solidFill>
                  <a:schemeClr val="bg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pPr>
              <a:defRPr/>
            </a:pPr>
            <a:fld id="{0F44D48D-D7FC-4BF8-80E9-F488B0750D02}" type="slidenum">
              <a:rPr lang="en-US" altLang="en-US" smtClean="0"/>
              <a:pPr>
                <a:defRPr/>
              </a:pPr>
              <a:t>52</a:t>
            </a:fld>
            <a:endParaRPr lang="en-US" altLang="en-US" dirty="0"/>
          </a:p>
        </p:txBody>
      </p:sp>
    </p:spTree>
    <p:extLst>
      <p:ext uri="{BB962C8B-B14F-4D97-AF65-F5344CB8AC3E}">
        <p14:creationId xmlns:p14="http://schemas.microsoft.com/office/powerpoint/2010/main" val="226411390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611560" y="5707855"/>
            <a:ext cx="7686750" cy="400110"/>
          </a:xfrm>
          <a:prstGeom prst="rect">
            <a:avLst/>
          </a:prstGeom>
        </p:spPr>
        <p:txBody>
          <a:bodyPr wrap="square">
            <a:spAutoFit/>
          </a:bodyPr>
          <a:lstStyle/>
          <a:p>
            <a:r>
              <a:rPr lang="ko-KR" altLang="en-US" sz="1000" dirty="0" smtClean="0">
                <a:solidFill>
                  <a:srgbClr val="000000"/>
                </a:solidFill>
              </a:rPr>
              <a:t>장우현</a:t>
            </a:r>
            <a:r>
              <a:rPr lang="en-US" altLang="ko-KR" sz="1000" dirty="0" smtClean="0">
                <a:solidFill>
                  <a:srgbClr val="000000"/>
                </a:solidFill>
              </a:rPr>
              <a:t>(2014</a:t>
            </a:r>
            <a:r>
              <a:rPr lang="en-US" altLang="ko-KR" sz="1000" dirty="0">
                <a:solidFill>
                  <a:srgbClr val="000000"/>
                </a:solidFill>
              </a:rPr>
              <a:t>), Evaluation of the effect of 2009 Policy Fund on year 2011, by the PSME(Propensity Score Matching Estimation) results with data constructed from Mining and Manufacturing Survey Data (establishments employing 10 or more employees</a:t>
            </a:r>
            <a:r>
              <a:rPr lang="en-US" altLang="ko-KR" sz="1000" dirty="0" smtClean="0">
                <a:solidFill>
                  <a:srgbClr val="000000"/>
                </a:solidFill>
              </a:rPr>
              <a:t>)  </a:t>
            </a:r>
            <a:endParaRPr lang="en-US" altLang="ko-KR" sz="1000" dirty="0">
              <a:solidFill>
                <a:srgbClr val="000000"/>
              </a:solidFill>
            </a:endParaRPr>
          </a:p>
        </p:txBody>
      </p:sp>
      <p:sp>
        <p:nvSpPr>
          <p:cNvPr id="9" name="직사각형 8"/>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dirty="0" smtClean="0">
                <a:solidFill>
                  <a:schemeClr val="tx1"/>
                </a:solidFill>
                <a:latin typeface="휴먼모음T" panose="02030504000101010101" pitchFamily="18" charset="-127"/>
                <a:ea typeface="휴먼모음T" panose="02030504000101010101" pitchFamily="18" charset="-127"/>
              </a:rPr>
              <a:t>신용보증기금 </a:t>
            </a:r>
            <a:r>
              <a:rPr lang="ko-KR" altLang="en-US" sz="1600" dirty="0" err="1" smtClean="0">
                <a:solidFill>
                  <a:schemeClr val="tx1"/>
                </a:solidFill>
                <a:latin typeface="휴먼모음T" panose="02030504000101010101" pitchFamily="18" charset="-127"/>
                <a:ea typeface="휴먼모음T" panose="02030504000101010101" pitchFamily="18" charset="-127"/>
              </a:rPr>
              <a:t>특성집단별</a:t>
            </a:r>
            <a:r>
              <a:rPr lang="ko-KR" altLang="en-US" sz="1600" dirty="0" smtClean="0">
                <a:solidFill>
                  <a:schemeClr val="tx1"/>
                </a:solidFill>
                <a:latin typeface="휴먼모음T" panose="02030504000101010101" pitchFamily="18" charset="-127"/>
                <a:ea typeface="휴먼모음T" panose="02030504000101010101" pitchFamily="18" charset="-127"/>
              </a:rPr>
              <a:t> 평가결과 성적표</a:t>
            </a:r>
            <a:endParaRPr lang="ko-KR" altLang="en-US" sz="1600" dirty="0">
              <a:solidFill>
                <a:schemeClr val="tx1"/>
              </a:solidFill>
              <a:latin typeface="휴먼모음T" panose="02030504000101010101" pitchFamily="18" charset="-127"/>
              <a:ea typeface="휴먼모음T" panose="02030504000101010101" pitchFamily="18" charset="-127"/>
            </a:endParaRPr>
          </a:p>
        </p:txBody>
      </p:sp>
      <p:sp>
        <p:nvSpPr>
          <p:cNvPr id="3" name="제목 2"/>
          <p:cNvSpPr>
            <a:spLocks noGrp="1"/>
          </p:cNvSpPr>
          <p:nvPr>
            <p:ph type="title"/>
          </p:nvPr>
        </p:nvSpPr>
        <p:spPr/>
        <p:txBody>
          <a:bodyPr/>
          <a:lstStyle/>
          <a:p>
            <a:r>
              <a:rPr lang="en-US" altLang="ko-KR" dirty="0" smtClean="0"/>
              <a:t>&lt;</a:t>
            </a:r>
            <a:r>
              <a:rPr lang="ko-KR" altLang="en-US" dirty="0" smtClean="0"/>
              <a:t>참고</a:t>
            </a:r>
            <a:r>
              <a:rPr lang="en-US" altLang="ko-KR" dirty="0" smtClean="0"/>
              <a:t>&gt;</a:t>
            </a:r>
            <a:r>
              <a:rPr lang="ko-KR" altLang="en-US" dirty="0" smtClean="0"/>
              <a:t>성적표의 도출</a:t>
            </a:r>
            <a:r>
              <a:rPr lang="en-US" altLang="ko-KR" dirty="0" smtClean="0"/>
              <a:t>: </a:t>
            </a:r>
            <a:r>
              <a:rPr lang="ko-KR" altLang="en-US" dirty="0" err="1" smtClean="0"/>
              <a:t>특성집단별</a:t>
            </a:r>
            <a:r>
              <a:rPr lang="ko-KR" altLang="en-US" dirty="0" smtClean="0"/>
              <a:t> 평가결과</a:t>
            </a:r>
            <a:endParaRPr lang="ko-KR" altLang="en-US" dirty="0"/>
          </a:p>
        </p:txBody>
      </p:sp>
      <p:sp>
        <p:nvSpPr>
          <p:cNvPr id="7" name="직사각형 6"/>
          <p:cNvSpPr/>
          <p:nvPr/>
        </p:nvSpPr>
        <p:spPr>
          <a:xfrm>
            <a:off x="611560" y="6115362"/>
            <a:ext cx="8568952" cy="553998"/>
          </a:xfrm>
          <a:prstGeom prst="rect">
            <a:avLst/>
          </a:prstGeom>
        </p:spPr>
        <p:txBody>
          <a:bodyPr wrap="square">
            <a:spAutoFit/>
          </a:bodyPr>
          <a:lstStyle/>
          <a:p>
            <a:r>
              <a:rPr lang="ko-KR" altLang="en-US" sz="1000" dirty="0">
                <a:solidFill>
                  <a:srgbClr val="000000"/>
                </a:solidFill>
                <a:latin typeface="굴림" pitchFamily="50" charset="-127"/>
              </a:rPr>
              <a:t>주</a:t>
            </a:r>
            <a:r>
              <a:rPr lang="en-US" altLang="ko-KR" sz="1000" dirty="0">
                <a:solidFill>
                  <a:srgbClr val="000000"/>
                </a:solidFill>
                <a:latin typeface="굴림" pitchFamily="50" charset="-127"/>
              </a:rPr>
              <a:t>: </a:t>
            </a:r>
            <a:r>
              <a:rPr lang="ko-KR" altLang="en-US" sz="1000" dirty="0">
                <a:solidFill>
                  <a:srgbClr val="000000"/>
                </a:solidFill>
                <a:latin typeface="굴림" pitchFamily="50" charset="-127"/>
              </a:rPr>
              <a:t>통계청 광업제조업조사와 지원기관의 지원이력을 연계해 구축한 자료를 활용한 자체 추정결과에 따라 </a:t>
            </a:r>
            <a:r>
              <a:rPr lang="en-US" altLang="ko-KR" sz="1000" dirty="0">
                <a:solidFill>
                  <a:srgbClr val="000000"/>
                </a:solidFill>
                <a:latin typeface="굴림" pitchFamily="50" charset="-127"/>
              </a:rPr>
              <a:t>2009</a:t>
            </a:r>
            <a:r>
              <a:rPr lang="ko-KR" altLang="en-US" sz="1000" dirty="0">
                <a:solidFill>
                  <a:srgbClr val="000000"/>
                </a:solidFill>
                <a:latin typeface="굴림" pitchFamily="50" charset="-127"/>
              </a:rPr>
              <a:t>년 정책자금의 </a:t>
            </a:r>
            <a:r>
              <a:rPr lang="en-US" altLang="ko-KR" sz="1000" dirty="0">
                <a:solidFill>
                  <a:srgbClr val="000000"/>
                </a:solidFill>
                <a:latin typeface="굴림" pitchFamily="50" charset="-127"/>
              </a:rPr>
              <a:t>2011</a:t>
            </a:r>
            <a:r>
              <a:rPr lang="ko-KR" altLang="en-US" sz="1000" dirty="0">
                <a:solidFill>
                  <a:srgbClr val="000000"/>
                </a:solidFill>
                <a:latin typeface="굴림" pitchFamily="50" charset="-127"/>
              </a:rPr>
              <a:t>년 효과를 평가한 것임</a:t>
            </a:r>
            <a:r>
              <a:rPr lang="en-US" altLang="ko-KR" sz="1000" dirty="0">
                <a:solidFill>
                  <a:srgbClr val="000000"/>
                </a:solidFill>
                <a:latin typeface="굴림" pitchFamily="50" charset="-127"/>
              </a:rPr>
              <a:t>. </a:t>
            </a:r>
            <a:r>
              <a:rPr lang="ko-KR" altLang="en-US" sz="1000" dirty="0">
                <a:solidFill>
                  <a:srgbClr val="000000"/>
                </a:solidFill>
                <a:latin typeface="굴림" pitchFamily="50" charset="-127"/>
              </a:rPr>
              <a:t>광업과 제조업 </a:t>
            </a:r>
            <a:r>
              <a:rPr lang="en-US" altLang="ko-KR" sz="1000" dirty="0">
                <a:solidFill>
                  <a:srgbClr val="000000"/>
                </a:solidFill>
                <a:latin typeface="굴림" pitchFamily="50" charset="-127"/>
              </a:rPr>
              <a:t>10</a:t>
            </a:r>
            <a:r>
              <a:rPr lang="ko-KR" altLang="en-US" sz="1000" dirty="0" err="1">
                <a:solidFill>
                  <a:srgbClr val="000000"/>
                </a:solidFill>
                <a:latin typeface="굴림" pitchFamily="50" charset="-127"/>
              </a:rPr>
              <a:t>인이상</a:t>
            </a:r>
            <a:r>
              <a:rPr lang="ko-KR" altLang="en-US" sz="1000" dirty="0">
                <a:solidFill>
                  <a:srgbClr val="000000"/>
                </a:solidFill>
                <a:latin typeface="굴림" pitchFamily="50" charset="-127"/>
              </a:rPr>
              <a:t> 사업체만을 포함함</a:t>
            </a:r>
            <a:r>
              <a:rPr lang="en-US" altLang="ko-KR" sz="1000" dirty="0">
                <a:solidFill>
                  <a:srgbClr val="000000"/>
                </a:solidFill>
                <a:latin typeface="굴림" pitchFamily="50" charset="-127"/>
              </a:rPr>
              <a:t>. </a:t>
            </a:r>
            <a:endParaRPr lang="en-US" altLang="ko-KR" sz="1000" dirty="0" smtClean="0">
              <a:solidFill>
                <a:srgbClr val="000000"/>
              </a:solidFill>
              <a:latin typeface="굴림" pitchFamily="50" charset="-127"/>
            </a:endParaRPr>
          </a:p>
          <a:p>
            <a:r>
              <a:rPr lang="ko-KR" altLang="en-US" sz="1000" dirty="0" smtClean="0">
                <a:solidFill>
                  <a:srgbClr val="000000"/>
                </a:solidFill>
                <a:latin typeface="굴림" pitchFamily="50" charset="-127"/>
              </a:rPr>
              <a:t>* </a:t>
            </a:r>
            <a:r>
              <a:rPr lang="en-US" altLang="ko-KR" sz="1000" dirty="0" smtClean="0">
                <a:solidFill>
                  <a:srgbClr val="000000"/>
                </a:solidFill>
                <a:latin typeface="굴림" pitchFamily="50" charset="-127"/>
              </a:rPr>
              <a:t>P</a:t>
            </a:r>
            <a:r>
              <a:rPr lang="ko-KR" altLang="en-US" sz="1000" dirty="0" smtClean="0">
                <a:solidFill>
                  <a:srgbClr val="000000"/>
                </a:solidFill>
                <a:latin typeface="굴림" pitchFamily="50" charset="-127"/>
              </a:rPr>
              <a:t>값이 </a:t>
            </a:r>
            <a:r>
              <a:rPr lang="en-US" altLang="ko-KR" sz="1000" dirty="0" smtClean="0">
                <a:solidFill>
                  <a:srgbClr val="000000"/>
                </a:solidFill>
                <a:latin typeface="굴림" pitchFamily="50" charset="-127"/>
              </a:rPr>
              <a:t>7.9%</a:t>
            </a:r>
            <a:r>
              <a:rPr lang="ko-KR" altLang="en-US" sz="1000" dirty="0" smtClean="0">
                <a:solidFill>
                  <a:srgbClr val="000000"/>
                </a:solidFill>
                <a:latin typeface="굴림" pitchFamily="50" charset="-127"/>
              </a:rPr>
              <a:t>로 </a:t>
            </a:r>
            <a:r>
              <a:rPr lang="en-US" altLang="ko-KR" sz="1000" dirty="0" smtClean="0">
                <a:solidFill>
                  <a:srgbClr val="000000"/>
                </a:solidFill>
                <a:latin typeface="굴림" pitchFamily="50" charset="-127"/>
              </a:rPr>
              <a:t>D</a:t>
            </a:r>
            <a:r>
              <a:rPr lang="ko-KR" altLang="en-US" sz="1000" dirty="0" smtClean="0">
                <a:solidFill>
                  <a:srgbClr val="000000"/>
                </a:solidFill>
                <a:latin typeface="굴림" pitchFamily="50" charset="-127"/>
              </a:rPr>
              <a:t>에 가까움</a:t>
            </a:r>
            <a:r>
              <a:rPr lang="en-US" altLang="ko-KR" sz="1000" dirty="0" smtClean="0">
                <a:solidFill>
                  <a:srgbClr val="000000"/>
                </a:solidFill>
                <a:latin typeface="굴림" pitchFamily="50" charset="-127"/>
              </a:rPr>
              <a:t>. *</a:t>
            </a:r>
            <a:r>
              <a:rPr lang="ko-KR" altLang="en-US" sz="1000" dirty="0" smtClean="0">
                <a:solidFill>
                  <a:srgbClr val="000000"/>
                </a:solidFill>
                <a:latin typeface="굴림" pitchFamily="50" charset="-127"/>
              </a:rPr>
              <a:t>* </a:t>
            </a:r>
            <a:r>
              <a:rPr lang="en-US" altLang="ko-KR" sz="1000" dirty="0" smtClean="0">
                <a:solidFill>
                  <a:srgbClr val="000000"/>
                </a:solidFill>
                <a:latin typeface="굴림" pitchFamily="50" charset="-127"/>
              </a:rPr>
              <a:t>P</a:t>
            </a:r>
            <a:r>
              <a:rPr lang="ko-KR" altLang="en-US" sz="1000" dirty="0" smtClean="0">
                <a:solidFill>
                  <a:srgbClr val="000000"/>
                </a:solidFill>
                <a:latin typeface="굴림" pitchFamily="50" charset="-127"/>
              </a:rPr>
              <a:t>값이 </a:t>
            </a:r>
            <a:r>
              <a:rPr lang="en-US" altLang="ko-KR" sz="1000" dirty="0" smtClean="0">
                <a:solidFill>
                  <a:srgbClr val="000000"/>
                </a:solidFill>
                <a:latin typeface="굴림" pitchFamily="50" charset="-127"/>
              </a:rPr>
              <a:t>5.4%</a:t>
            </a:r>
            <a:r>
              <a:rPr lang="ko-KR" altLang="en-US" sz="1000" dirty="0" smtClean="0">
                <a:solidFill>
                  <a:srgbClr val="000000"/>
                </a:solidFill>
                <a:latin typeface="굴림" pitchFamily="50" charset="-127"/>
              </a:rPr>
              <a:t>로 </a:t>
            </a:r>
            <a:r>
              <a:rPr lang="en-US" altLang="ko-KR" sz="1000" dirty="0" smtClean="0">
                <a:solidFill>
                  <a:srgbClr val="000000"/>
                </a:solidFill>
                <a:latin typeface="굴림" pitchFamily="50" charset="-127"/>
              </a:rPr>
              <a:t>A</a:t>
            </a:r>
            <a:r>
              <a:rPr lang="ko-KR" altLang="en-US" sz="1000" dirty="0" smtClean="0">
                <a:solidFill>
                  <a:srgbClr val="000000"/>
                </a:solidFill>
                <a:latin typeface="굴림" pitchFamily="50" charset="-127"/>
              </a:rPr>
              <a:t>에 매우 가까움</a:t>
            </a:r>
            <a:r>
              <a:rPr lang="en-US" altLang="ko-KR" sz="1000" dirty="0" smtClean="0">
                <a:solidFill>
                  <a:srgbClr val="000000"/>
                </a:solidFill>
                <a:latin typeface="굴림" pitchFamily="50" charset="-127"/>
              </a:rPr>
              <a:t>.</a:t>
            </a:r>
            <a:endParaRPr lang="ko-KR" altLang="en-US" sz="1000" dirty="0">
              <a:solidFill>
                <a:srgbClr val="000000"/>
              </a:solidFill>
              <a:latin typeface="굴림" pitchFamily="50" charset="-127"/>
            </a:endParaRPr>
          </a:p>
        </p:txBody>
      </p:sp>
      <p:graphicFrame>
        <p:nvGraphicFramePr>
          <p:cNvPr id="11" name="표 10"/>
          <p:cNvGraphicFramePr>
            <a:graphicFrameLocks noGrp="1"/>
          </p:cNvGraphicFramePr>
          <p:nvPr>
            <p:extLst>
              <p:ext uri="{D42A27DB-BD31-4B8C-83A1-F6EECF244321}">
                <p14:modId xmlns:p14="http://schemas.microsoft.com/office/powerpoint/2010/main" val="1075180836"/>
              </p:ext>
            </p:extLst>
          </p:nvPr>
        </p:nvGraphicFramePr>
        <p:xfrm>
          <a:off x="611799" y="2132855"/>
          <a:ext cx="7920403" cy="3569520"/>
        </p:xfrm>
        <a:graphic>
          <a:graphicData uri="http://schemas.openxmlformats.org/drawingml/2006/table">
            <a:tbl>
              <a:tblPr/>
              <a:tblGrid>
                <a:gridCol w="647833"/>
                <a:gridCol w="994434"/>
                <a:gridCol w="784767"/>
                <a:gridCol w="784767"/>
                <a:gridCol w="784767"/>
                <a:gridCol w="784767"/>
                <a:gridCol w="784767"/>
                <a:gridCol w="784767"/>
                <a:gridCol w="784767"/>
                <a:gridCol w="784767"/>
              </a:tblGrid>
              <a:tr h="404558">
                <a:tc gridSpan="2">
                  <a:txBody>
                    <a:bodyPr/>
                    <a:lstStyle/>
                    <a:p>
                      <a:pPr marL="0" marR="0" algn="ctr">
                        <a:lnSpc>
                          <a:spcPct val="100000"/>
                        </a:lnSpc>
                        <a:spcBef>
                          <a:spcPts val="0"/>
                        </a:spcBef>
                        <a:spcAft>
                          <a:spcPts val="0"/>
                        </a:spcAft>
                      </a:pPr>
                      <a:r>
                        <a:rPr lang="ko-KR" altLang="en-US" sz="1100" dirty="0">
                          <a:ln>
                            <a:solidFill>
                              <a:sysClr val="windowText" lastClr="000000"/>
                            </a:solidFill>
                          </a:ln>
                          <a:solidFill>
                            <a:srgbClr val="000000"/>
                          </a:solidFill>
                          <a:latin typeface="돋움" pitchFamily="50" charset="-127"/>
                          <a:ea typeface="돋움" pitchFamily="50" charset="-127"/>
                        </a:rPr>
                        <a:t>신용보증기금</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매출</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영업이익</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수익성</a:t>
                      </a:r>
                    </a:p>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평가</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고용</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인당</a:t>
                      </a:r>
                    </a:p>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지급액</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고용</a:t>
                      </a:r>
                    </a:p>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평가</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종합</a:t>
                      </a:r>
                    </a:p>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평가</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생존율</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05619">
                <a:tc gridSpan="2">
                  <a:txBody>
                    <a:bodyPr/>
                    <a:lstStyle/>
                    <a:p>
                      <a:pPr marL="0" marR="0" algn="ctr">
                        <a:lnSpc>
                          <a:spcPct val="100000"/>
                        </a:lnSpc>
                        <a:spcBef>
                          <a:spcPts val="0"/>
                        </a:spcBef>
                        <a:spcAft>
                          <a:spcPts val="0"/>
                        </a:spcAft>
                      </a:pPr>
                      <a:r>
                        <a:rPr lang="ko-KR" altLang="en-US" sz="1100" dirty="0">
                          <a:ln>
                            <a:solidFill>
                              <a:sysClr val="windowText" lastClr="000000"/>
                            </a:solidFill>
                          </a:ln>
                          <a:solidFill>
                            <a:srgbClr val="000000"/>
                          </a:solidFill>
                          <a:latin typeface="돋움" pitchFamily="50" charset="-127"/>
                          <a:ea typeface="돋움" pitchFamily="50" charset="-127"/>
                        </a:rPr>
                        <a:t>종합성적</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D</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rowSpan="3">
                  <a:txBody>
                    <a:bodyPr/>
                    <a:lstStyle/>
                    <a:p>
                      <a:pPr marL="0" marR="0" algn="ctr">
                        <a:lnSpc>
                          <a:spcPct val="100000"/>
                        </a:lnSpc>
                        <a:spcBef>
                          <a:spcPts val="0"/>
                        </a:spcBef>
                        <a:spcAft>
                          <a:spcPts val="0"/>
                        </a:spcAft>
                      </a:pPr>
                      <a:r>
                        <a:rPr lang="ko-KR" altLang="en-US" sz="1100" dirty="0">
                          <a:ln>
                            <a:solidFill>
                              <a:sysClr val="windowText" lastClr="000000"/>
                            </a:solidFill>
                          </a:ln>
                          <a:solidFill>
                            <a:srgbClr val="000000"/>
                          </a:solidFill>
                          <a:latin typeface="돋움" pitchFamily="50" charset="-127"/>
                          <a:ea typeface="돋움" pitchFamily="50" charset="-127"/>
                        </a:rPr>
                        <a:t>규모별</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altLang="ko-KR" sz="1100">
                          <a:ln>
                            <a:solidFill>
                              <a:sysClr val="windowText" lastClr="000000"/>
                            </a:solidFill>
                          </a:ln>
                          <a:solidFill>
                            <a:srgbClr val="000000"/>
                          </a:solidFill>
                          <a:latin typeface="돋움" pitchFamily="50" charset="-127"/>
                          <a:ea typeface="돋움" pitchFamily="50" charset="-127"/>
                        </a:rPr>
                        <a:t>~30</a:t>
                      </a:r>
                      <a:r>
                        <a:rPr lang="ko-KR" altLang="en-US" sz="1100">
                          <a:ln>
                            <a:solidFill>
                              <a:sysClr val="windowText" lastClr="000000"/>
                            </a:solidFill>
                          </a:ln>
                          <a:solidFill>
                            <a:srgbClr val="000000"/>
                          </a:solidFill>
                          <a:latin typeface="돋움" pitchFamily="50" charset="-127"/>
                          <a:ea typeface="돋움" pitchFamily="50" charset="-127"/>
                        </a:rPr>
                        <a:t>인</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D</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vMerge="1">
                  <a:txBody>
                    <a:bodyPr/>
                    <a:lstStyle/>
                    <a:p>
                      <a:pPr latinLnBrk="1"/>
                      <a:endParaRPr lang="ko-KR" altLang="en-US"/>
                    </a:p>
                  </a:txBody>
                  <a:tcPr/>
                </a:tc>
                <a:tc>
                  <a:txBody>
                    <a:bodyPr/>
                    <a:lstStyle/>
                    <a:p>
                      <a:pPr marL="0" marR="0" algn="ctr">
                        <a:lnSpc>
                          <a:spcPct val="100000"/>
                        </a:lnSpc>
                        <a:spcBef>
                          <a:spcPts val="0"/>
                        </a:spcBef>
                        <a:spcAft>
                          <a:spcPts val="0"/>
                        </a:spcAft>
                      </a:pPr>
                      <a:r>
                        <a:rPr lang="en-US" altLang="ko-KR" sz="1100" dirty="0">
                          <a:ln>
                            <a:solidFill>
                              <a:sysClr val="windowText" lastClr="000000"/>
                            </a:solidFill>
                          </a:ln>
                          <a:solidFill>
                            <a:srgbClr val="000000"/>
                          </a:solidFill>
                          <a:latin typeface="돋움" pitchFamily="50" charset="-127"/>
                          <a:ea typeface="돋움" pitchFamily="50" charset="-127"/>
                        </a:rPr>
                        <a:t>31</a:t>
                      </a:r>
                      <a:r>
                        <a:rPr lang="ko-KR" altLang="en-US" sz="1100" dirty="0" smtClean="0">
                          <a:ln>
                            <a:solidFill>
                              <a:sysClr val="windowText" lastClr="000000"/>
                            </a:solidFill>
                          </a:ln>
                          <a:solidFill>
                            <a:srgbClr val="000000"/>
                          </a:solidFill>
                          <a:latin typeface="돋움" pitchFamily="50" charset="-127"/>
                          <a:ea typeface="돋움" pitchFamily="50" charset="-127"/>
                        </a:rPr>
                        <a:t>인</a:t>
                      </a:r>
                      <a:r>
                        <a:rPr lang="en-US" altLang="ko-KR" sz="1100" dirty="0" smtClean="0">
                          <a:ln>
                            <a:solidFill>
                              <a:sysClr val="windowText" lastClr="000000"/>
                            </a:solidFill>
                          </a:ln>
                          <a:solidFill>
                            <a:srgbClr val="000000"/>
                          </a:solidFill>
                          <a:latin typeface="돋움" pitchFamily="50" charset="-127"/>
                          <a:ea typeface="돋움" pitchFamily="50" charset="-127"/>
                        </a:rPr>
                        <a:t>~</a:t>
                      </a:r>
                      <a:r>
                        <a:rPr lang="en-US" altLang="ko-KR" sz="1100" dirty="0">
                          <a:ln>
                            <a:solidFill>
                              <a:sysClr val="windowText" lastClr="000000"/>
                            </a:solidFill>
                          </a:ln>
                          <a:solidFill>
                            <a:srgbClr val="000000"/>
                          </a:solidFill>
                          <a:latin typeface="돋움" pitchFamily="50" charset="-127"/>
                          <a:ea typeface="돋움" pitchFamily="50" charset="-127"/>
                        </a:rPr>
                        <a:t>100</a:t>
                      </a:r>
                      <a:r>
                        <a:rPr lang="ko-KR" altLang="en-US" sz="1100" dirty="0">
                          <a:ln>
                            <a:solidFill>
                              <a:sysClr val="windowText" lastClr="000000"/>
                            </a:solidFill>
                          </a:ln>
                          <a:solidFill>
                            <a:srgbClr val="000000"/>
                          </a:solidFill>
                          <a:latin typeface="돋움" pitchFamily="50" charset="-127"/>
                          <a:ea typeface="돋움" pitchFamily="50" charset="-127"/>
                        </a:rPr>
                        <a:t>인</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D</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D</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XXXX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vMerge="1">
                  <a:txBody>
                    <a:bodyPr/>
                    <a:lstStyle/>
                    <a:p>
                      <a:pPr latinLnBrk="1"/>
                      <a:endParaRPr lang="ko-KR" altLang="en-US"/>
                    </a:p>
                  </a:txBody>
                  <a:tcPr/>
                </a:tc>
                <a:tc>
                  <a:txBody>
                    <a:bodyPr/>
                    <a:lstStyle/>
                    <a:p>
                      <a:pPr marL="0" marR="0" algn="ctr">
                        <a:lnSpc>
                          <a:spcPct val="100000"/>
                        </a:lnSpc>
                        <a:spcBef>
                          <a:spcPts val="0"/>
                        </a:spcBef>
                        <a:spcAft>
                          <a:spcPts val="0"/>
                        </a:spcAft>
                      </a:pPr>
                      <a:r>
                        <a:rPr lang="en-US" altLang="ko-KR" sz="1100" dirty="0">
                          <a:ln>
                            <a:solidFill>
                              <a:sysClr val="windowText" lastClr="000000"/>
                            </a:solidFill>
                          </a:ln>
                          <a:solidFill>
                            <a:srgbClr val="000000"/>
                          </a:solidFill>
                          <a:latin typeface="돋움" pitchFamily="50" charset="-127"/>
                          <a:ea typeface="돋움" pitchFamily="50" charset="-127"/>
                        </a:rPr>
                        <a:t>101</a:t>
                      </a:r>
                      <a:r>
                        <a:rPr lang="ko-KR" altLang="en-US" sz="1100" dirty="0">
                          <a:ln>
                            <a:solidFill>
                              <a:sysClr val="windowText" lastClr="000000"/>
                            </a:solidFill>
                          </a:ln>
                          <a:solidFill>
                            <a:srgbClr val="000000"/>
                          </a:solidFill>
                          <a:latin typeface="돋움" pitchFamily="50" charset="-127"/>
                          <a:ea typeface="돋움" pitchFamily="50" charset="-127"/>
                        </a:rPr>
                        <a:t>인</a:t>
                      </a:r>
                      <a:r>
                        <a:rPr lang="en-US" altLang="ko-KR" sz="1100" dirty="0">
                          <a:ln>
                            <a:solidFill>
                              <a:sysClr val="windowText" lastClr="000000"/>
                            </a:solidFill>
                          </a:ln>
                          <a:solidFill>
                            <a:srgbClr val="000000"/>
                          </a:solidFill>
                          <a:latin typeface="돋움" pitchFamily="50" charset="-127"/>
                          <a:ea typeface="돋움" pitchFamily="50" charset="-127"/>
                        </a:rPr>
                        <a:t>~</a:t>
                      </a:r>
                      <a:endParaRPr lang="ko-KR" altLang="en-US" sz="1100" dirty="0">
                        <a:ln>
                          <a:solidFill>
                            <a:sysClr val="windowText" lastClr="000000"/>
                          </a:solidFill>
                        </a:ln>
                        <a:solidFill>
                          <a:srgbClr val="000000"/>
                        </a:solidFill>
                        <a:latin typeface="돋움" pitchFamily="50" charset="-127"/>
                        <a:ea typeface="돋움" pitchFamily="50"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rowSpan="3">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업력별</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altLang="ko-KR" sz="1100">
                          <a:ln>
                            <a:solidFill>
                              <a:sysClr val="windowText" lastClr="000000"/>
                            </a:solidFill>
                          </a:ln>
                          <a:solidFill>
                            <a:srgbClr val="000000"/>
                          </a:solidFill>
                          <a:latin typeface="돋움" pitchFamily="50" charset="-127"/>
                          <a:ea typeface="돋움" pitchFamily="50" charset="-127"/>
                        </a:rPr>
                        <a:t>0~5</a:t>
                      </a:r>
                      <a:r>
                        <a:rPr lang="ko-KR" altLang="en-US" sz="1100">
                          <a:ln>
                            <a:solidFill>
                              <a:sysClr val="windowText" lastClr="000000"/>
                            </a:solidFill>
                          </a:ln>
                          <a:solidFill>
                            <a:srgbClr val="000000"/>
                          </a:solidFill>
                          <a:latin typeface="돋움" pitchFamily="50" charset="-127"/>
                          <a:ea typeface="돋움" pitchFamily="50" charset="-127"/>
                        </a:rPr>
                        <a:t>년</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vMerge="1">
                  <a:txBody>
                    <a:bodyPr/>
                    <a:lstStyle/>
                    <a:p>
                      <a:pPr latinLnBrk="1"/>
                      <a:endParaRPr lang="ko-KR" altLang="en-US"/>
                    </a:p>
                  </a:txBody>
                  <a:tcPr/>
                </a:tc>
                <a:tc>
                  <a:txBody>
                    <a:bodyPr/>
                    <a:lstStyle/>
                    <a:p>
                      <a:pPr marL="0" marR="0" algn="ctr">
                        <a:lnSpc>
                          <a:spcPct val="100000"/>
                        </a:lnSpc>
                        <a:spcBef>
                          <a:spcPts val="0"/>
                        </a:spcBef>
                        <a:spcAft>
                          <a:spcPts val="0"/>
                        </a:spcAft>
                      </a:pPr>
                      <a:r>
                        <a:rPr lang="en-US" altLang="ko-KR" sz="1100">
                          <a:ln>
                            <a:solidFill>
                              <a:sysClr val="windowText" lastClr="000000"/>
                            </a:solidFill>
                          </a:ln>
                          <a:solidFill>
                            <a:srgbClr val="000000"/>
                          </a:solidFill>
                          <a:latin typeface="돋움" pitchFamily="50" charset="-127"/>
                          <a:ea typeface="돋움" pitchFamily="50" charset="-127"/>
                        </a:rPr>
                        <a:t>6~10</a:t>
                      </a:r>
                      <a:r>
                        <a:rPr lang="ko-KR" altLang="en-US" sz="1100">
                          <a:ln>
                            <a:solidFill>
                              <a:sysClr val="windowText" lastClr="000000"/>
                            </a:solidFill>
                          </a:ln>
                          <a:solidFill>
                            <a:srgbClr val="000000"/>
                          </a:solidFill>
                          <a:latin typeface="돋움" pitchFamily="50" charset="-127"/>
                          <a:ea typeface="돋움" pitchFamily="50" charset="-127"/>
                        </a:rPr>
                        <a:t>년</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vMerge="1">
                  <a:txBody>
                    <a:bodyPr/>
                    <a:lstStyle/>
                    <a:p>
                      <a:pPr latinLnBrk="1"/>
                      <a:endParaRPr lang="ko-KR" altLang="en-US"/>
                    </a:p>
                  </a:txBody>
                  <a:tcPr/>
                </a:tc>
                <a:tc>
                  <a:txBody>
                    <a:bodyPr/>
                    <a:lstStyle/>
                    <a:p>
                      <a:pPr marL="0" marR="0" algn="ctr">
                        <a:lnSpc>
                          <a:spcPct val="100000"/>
                        </a:lnSpc>
                        <a:spcBef>
                          <a:spcPts val="0"/>
                        </a:spcBef>
                        <a:spcAft>
                          <a:spcPts val="0"/>
                        </a:spcAft>
                      </a:pPr>
                      <a:r>
                        <a:rPr lang="en-US" altLang="ko-KR" sz="1100">
                          <a:ln>
                            <a:solidFill>
                              <a:sysClr val="windowText" lastClr="000000"/>
                            </a:solidFill>
                          </a:ln>
                          <a:solidFill>
                            <a:srgbClr val="000000"/>
                          </a:solidFill>
                          <a:latin typeface="돋움" pitchFamily="50" charset="-127"/>
                          <a:ea typeface="돋움" pitchFamily="50" charset="-127"/>
                        </a:rPr>
                        <a:t>11</a:t>
                      </a:r>
                      <a:r>
                        <a:rPr lang="ko-KR" altLang="en-US" sz="1100">
                          <a:ln>
                            <a:solidFill>
                              <a:sysClr val="windowText" lastClr="000000"/>
                            </a:solidFill>
                          </a:ln>
                          <a:solidFill>
                            <a:srgbClr val="000000"/>
                          </a:solidFill>
                          <a:latin typeface="돋움" pitchFamily="50" charset="-127"/>
                          <a:ea typeface="돋움" pitchFamily="50" charset="-127"/>
                        </a:rPr>
                        <a:t>년</a:t>
                      </a:r>
                      <a:r>
                        <a:rPr lang="en-US" altLang="ko-KR" sz="1100">
                          <a:ln>
                            <a:solidFill>
                              <a:sysClr val="windowText" lastClr="000000"/>
                            </a:solidFill>
                          </a:ln>
                          <a:solidFill>
                            <a:srgbClr val="000000"/>
                          </a:solidFill>
                          <a:latin typeface="돋움" pitchFamily="50" charset="-127"/>
                          <a:ea typeface="돋움" pitchFamily="50" charset="-127"/>
                        </a:rPr>
                        <a:t>~</a:t>
                      </a:r>
                      <a:endParaRPr lang="ko-KR" altLang="en-US" sz="1100">
                        <a:ln>
                          <a:solidFill>
                            <a:sysClr val="windowText" lastClr="000000"/>
                          </a:solidFill>
                        </a:ln>
                        <a:solidFill>
                          <a:srgbClr val="000000"/>
                        </a:solidFill>
                        <a:latin typeface="돋움" pitchFamily="50" charset="-127"/>
                        <a:ea typeface="돋움" pitchFamily="50"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D</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XXX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rowSpan="2">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이익별</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영업이익</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O</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O</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OO</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a:ln>
                            <a:solidFill>
                              <a:sysClr val="windowText" lastClr="000000"/>
                            </a:solidFill>
                          </a:ln>
                          <a:solidFill>
                            <a:srgbClr val="000000"/>
                          </a:solidFill>
                          <a:latin typeface="돋움" pitchFamily="50" charset="-127"/>
                          <a:ea typeface="돋움" pitchFamily="50" charset="-127"/>
                        </a:rPr>
                        <a:t>가중</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vMerge="1">
                  <a:txBody>
                    <a:bodyPr/>
                    <a:lstStyle/>
                    <a:p>
                      <a:pPr latinLnBrk="1"/>
                      <a:endParaRPr lang="ko-KR" altLang="en-US"/>
                    </a:p>
                  </a:txBody>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영업손실</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D</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D</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a:ln>
                            <a:solidFill>
                              <a:sysClr val="windowText" lastClr="000000"/>
                            </a:solidFill>
                          </a:ln>
                          <a:solidFill>
                            <a:srgbClr val="000000"/>
                          </a:solidFill>
                          <a:latin typeface="돋움" pitchFamily="50" charset="-127"/>
                          <a:ea typeface="돋움" pitchFamily="50" charset="-127"/>
                        </a:rPr>
                        <a:t>가중</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267343">
                <a:tc gridSpan="2">
                  <a:txBody>
                    <a:bodyPr/>
                    <a:lstStyle/>
                    <a:p>
                      <a:pPr marL="0" marR="0" algn="ctr">
                        <a:lnSpc>
                          <a:spcPct val="100000"/>
                        </a:lnSpc>
                        <a:spcBef>
                          <a:spcPts val="0"/>
                        </a:spcBef>
                        <a:spcAft>
                          <a:spcPts val="0"/>
                        </a:spcAft>
                      </a:pPr>
                      <a:r>
                        <a:rPr lang="ko-KR" altLang="en-US" sz="1100" dirty="0">
                          <a:ln>
                            <a:solidFill>
                              <a:sysClr val="windowText" lastClr="000000"/>
                            </a:solidFill>
                          </a:ln>
                          <a:solidFill>
                            <a:srgbClr val="000000"/>
                          </a:solidFill>
                          <a:latin typeface="돋움" pitchFamily="50" charset="-127"/>
                          <a:ea typeface="돋움" pitchFamily="50" charset="-127"/>
                        </a:rPr>
                        <a:t>신규자금성적</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a:ln>
                            <a:solidFill>
                              <a:sysClr val="windowText" lastClr="000000"/>
                            </a:solidFill>
                          </a:ln>
                          <a:solidFill>
                            <a:srgbClr val="000000"/>
                          </a:solidFill>
                          <a:latin typeface="돋움" pitchFamily="50" charset="-127"/>
                          <a:ea typeface="돋움" pitchFamily="50" charset="-127"/>
                        </a:rPr>
                        <a:t>가중</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bl>
          </a:graphicData>
        </a:graphic>
      </p:graphicFrame>
      <p:sp>
        <p:nvSpPr>
          <p:cNvPr id="12" name="Slide Number Placeholder 3"/>
          <p:cNvSpPr>
            <a:spLocks noGrp="1"/>
          </p:cNvSpPr>
          <p:nvPr>
            <p:ph type="sldNum" sz="quarter" idx="12"/>
          </p:nvPr>
        </p:nvSpPr>
        <p:spPr>
          <a:xfrm>
            <a:off x="7380312" y="6453336"/>
            <a:ext cx="1763688" cy="268139"/>
          </a:xfrm>
        </p:spPr>
        <p:txBody>
          <a:bodyPr/>
          <a:lstStyle/>
          <a:p>
            <a:pPr>
              <a:defRPr/>
            </a:pPr>
            <a:fld id="{0F44D48D-D7FC-4BF8-80E9-F488B0750D02}" type="slidenum">
              <a:rPr lang="en-US" altLang="en-US" smtClean="0"/>
              <a:pPr>
                <a:defRPr/>
              </a:pPr>
              <a:t>53</a:t>
            </a:fld>
            <a:endParaRPr lang="en-US" altLang="en-US" dirty="0"/>
          </a:p>
        </p:txBody>
      </p:sp>
    </p:spTree>
    <p:extLst>
      <p:ext uri="{BB962C8B-B14F-4D97-AF65-F5344CB8AC3E}">
        <p14:creationId xmlns:p14="http://schemas.microsoft.com/office/powerpoint/2010/main" val="367415556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611560" y="5712987"/>
            <a:ext cx="7686750" cy="400110"/>
          </a:xfrm>
          <a:prstGeom prst="rect">
            <a:avLst/>
          </a:prstGeom>
        </p:spPr>
        <p:txBody>
          <a:bodyPr wrap="square">
            <a:spAutoFit/>
          </a:bodyPr>
          <a:lstStyle/>
          <a:p>
            <a:r>
              <a:rPr lang="ko-KR" altLang="en-US" sz="1000" dirty="0" smtClean="0">
                <a:solidFill>
                  <a:srgbClr val="000000"/>
                </a:solidFill>
              </a:rPr>
              <a:t>장우</a:t>
            </a:r>
            <a:r>
              <a:rPr lang="ko-KR" altLang="en-US" sz="1000" dirty="0">
                <a:solidFill>
                  <a:srgbClr val="000000"/>
                </a:solidFill>
              </a:rPr>
              <a:t>현</a:t>
            </a:r>
            <a:r>
              <a:rPr lang="en-US" altLang="ko-KR" sz="1000" dirty="0" smtClean="0">
                <a:solidFill>
                  <a:srgbClr val="000000"/>
                </a:solidFill>
              </a:rPr>
              <a:t>(2014</a:t>
            </a:r>
            <a:r>
              <a:rPr lang="en-US" altLang="ko-KR" sz="1000" dirty="0">
                <a:solidFill>
                  <a:srgbClr val="000000"/>
                </a:solidFill>
              </a:rPr>
              <a:t>), Evaluation of the effect of 2009 Policy Fund on year </a:t>
            </a:r>
            <a:r>
              <a:rPr lang="en-US" altLang="ko-KR" sz="1000" dirty="0" smtClean="0">
                <a:solidFill>
                  <a:srgbClr val="000000"/>
                </a:solidFill>
              </a:rPr>
              <a:t>2011, </a:t>
            </a:r>
            <a:r>
              <a:rPr lang="en-US" altLang="ko-KR" sz="1000" dirty="0">
                <a:solidFill>
                  <a:srgbClr val="000000"/>
                </a:solidFill>
              </a:rPr>
              <a:t>by the PSME(Propensity Score Matching Estimation) results with </a:t>
            </a:r>
            <a:r>
              <a:rPr lang="en-US" altLang="ko-KR" sz="1000" dirty="0" smtClean="0">
                <a:solidFill>
                  <a:srgbClr val="000000"/>
                </a:solidFill>
              </a:rPr>
              <a:t>data constructed from Mining and Manufacturing Survey Data (establishments employing 10 or more employees)  </a:t>
            </a:r>
          </a:p>
        </p:txBody>
      </p:sp>
      <p:sp>
        <p:nvSpPr>
          <p:cNvPr id="9" name="직사각형 8"/>
          <p:cNvSpPr/>
          <p:nvPr/>
        </p:nvSpPr>
        <p:spPr>
          <a:xfrm>
            <a:off x="467544" y="1556792"/>
            <a:ext cx="8286750" cy="338554"/>
          </a:xfrm>
          <a:prstGeom prst="rect">
            <a:avLst/>
          </a:prstGeom>
          <a:ln w="19050">
            <a:solidFill>
              <a:schemeClr val="bg1"/>
            </a:solid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spAutoFit/>
          </a:bodyPr>
          <a:lstStyle/>
          <a:p>
            <a:pPr algn="ctr"/>
            <a:r>
              <a:rPr lang="ko-KR" altLang="en-US" sz="1600" dirty="0" smtClean="0">
                <a:solidFill>
                  <a:schemeClr val="tx1"/>
                </a:solidFill>
                <a:latin typeface="휴먼모음T" panose="02030504000101010101" pitchFamily="18" charset="-127"/>
                <a:ea typeface="휴먼모음T" panose="02030504000101010101" pitchFamily="18" charset="-127"/>
              </a:rPr>
              <a:t>기술보증기금 </a:t>
            </a:r>
            <a:r>
              <a:rPr lang="ko-KR" altLang="en-US" sz="1600" dirty="0" err="1" smtClean="0">
                <a:solidFill>
                  <a:schemeClr val="tx1"/>
                </a:solidFill>
                <a:latin typeface="휴먼모음T" panose="02030504000101010101" pitchFamily="18" charset="-127"/>
                <a:ea typeface="휴먼모음T" panose="02030504000101010101" pitchFamily="18" charset="-127"/>
              </a:rPr>
              <a:t>특성집단별</a:t>
            </a:r>
            <a:r>
              <a:rPr lang="ko-KR" altLang="en-US" sz="1600" dirty="0" smtClean="0">
                <a:solidFill>
                  <a:schemeClr val="tx1"/>
                </a:solidFill>
                <a:latin typeface="휴먼모음T" panose="02030504000101010101" pitchFamily="18" charset="-127"/>
                <a:ea typeface="휴먼모음T" panose="02030504000101010101" pitchFamily="18" charset="-127"/>
              </a:rPr>
              <a:t> </a:t>
            </a:r>
            <a:r>
              <a:rPr lang="ko-KR" altLang="en-US" sz="1600" dirty="0">
                <a:solidFill>
                  <a:schemeClr val="tx1"/>
                </a:solidFill>
                <a:latin typeface="휴먼모음T" panose="02030504000101010101" pitchFamily="18" charset="-127"/>
                <a:ea typeface="휴먼모음T" panose="02030504000101010101" pitchFamily="18" charset="-127"/>
              </a:rPr>
              <a:t>평가결과 </a:t>
            </a:r>
            <a:r>
              <a:rPr lang="ko-KR" altLang="en-US" sz="1600" dirty="0" smtClean="0">
                <a:solidFill>
                  <a:schemeClr val="tx1"/>
                </a:solidFill>
                <a:latin typeface="휴먼모음T" panose="02030504000101010101" pitchFamily="18" charset="-127"/>
                <a:ea typeface="휴먼모음T" panose="02030504000101010101" pitchFamily="18" charset="-127"/>
              </a:rPr>
              <a:t>성적표</a:t>
            </a:r>
            <a:endParaRPr lang="ko-KR" altLang="en-US" sz="1600" dirty="0">
              <a:solidFill>
                <a:schemeClr val="tx1"/>
              </a:solidFill>
              <a:latin typeface="휴먼모음T" panose="02030504000101010101" pitchFamily="18" charset="-127"/>
              <a:ea typeface="휴먼모음T" panose="02030504000101010101" pitchFamily="18" charset="-127"/>
            </a:endParaRPr>
          </a:p>
        </p:txBody>
      </p:sp>
      <p:sp>
        <p:nvSpPr>
          <p:cNvPr id="3" name="제목 2"/>
          <p:cNvSpPr>
            <a:spLocks noGrp="1"/>
          </p:cNvSpPr>
          <p:nvPr>
            <p:ph type="title"/>
          </p:nvPr>
        </p:nvSpPr>
        <p:spPr/>
        <p:txBody>
          <a:bodyPr/>
          <a:lstStyle/>
          <a:p>
            <a:r>
              <a:rPr lang="en-US" altLang="ko-KR" dirty="0"/>
              <a:t>&lt;</a:t>
            </a:r>
            <a:r>
              <a:rPr lang="ko-KR" altLang="en-US" dirty="0"/>
              <a:t>참고</a:t>
            </a:r>
            <a:r>
              <a:rPr lang="en-US" altLang="ko-KR" dirty="0"/>
              <a:t>&gt;</a:t>
            </a:r>
            <a:r>
              <a:rPr lang="ko-KR" altLang="en-US" dirty="0"/>
              <a:t>성적표의 도출</a:t>
            </a:r>
            <a:r>
              <a:rPr lang="en-US" altLang="ko-KR" dirty="0"/>
              <a:t>: </a:t>
            </a:r>
            <a:r>
              <a:rPr lang="ko-KR" altLang="en-US" dirty="0" err="1"/>
              <a:t>특성집단별</a:t>
            </a:r>
            <a:r>
              <a:rPr lang="ko-KR" altLang="en-US" dirty="0"/>
              <a:t> 평가결과</a:t>
            </a:r>
          </a:p>
        </p:txBody>
      </p:sp>
      <p:sp>
        <p:nvSpPr>
          <p:cNvPr id="7" name="직사각형 6"/>
          <p:cNvSpPr/>
          <p:nvPr/>
        </p:nvSpPr>
        <p:spPr>
          <a:xfrm>
            <a:off x="611560" y="6123829"/>
            <a:ext cx="8568952" cy="553998"/>
          </a:xfrm>
          <a:prstGeom prst="rect">
            <a:avLst/>
          </a:prstGeom>
        </p:spPr>
        <p:txBody>
          <a:bodyPr wrap="square">
            <a:spAutoFit/>
          </a:bodyPr>
          <a:lstStyle/>
          <a:p>
            <a:r>
              <a:rPr lang="ko-KR" altLang="en-US" sz="1000" dirty="0">
                <a:solidFill>
                  <a:srgbClr val="000000"/>
                </a:solidFill>
                <a:latin typeface="굴림" pitchFamily="50" charset="-127"/>
              </a:rPr>
              <a:t>주</a:t>
            </a:r>
            <a:r>
              <a:rPr lang="en-US" altLang="ko-KR" sz="1000" dirty="0">
                <a:solidFill>
                  <a:srgbClr val="000000"/>
                </a:solidFill>
                <a:latin typeface="굴림" pitchFamily="50" charset="-127"/>
              </a:rPr>
              <a:t>: </a:t>
            </a:r>
            <a:r>
              <a:rPr lang="ko-KR" altLang="en-US" sz="1000" dirty="0">
                <a:solidFill>
                  <a:srgbClr val="000000"/>
                </a:solidFill>
                <a:latin typeface="굴림" pitchFamily="50" charset="-127"/>
              </a:rPr>
              <a:t>통계청 광업제조업조사와 지원기관의 지원이력을 연계해 구축한 자료를 활용한 자체 추정결과에 따라 </a:t>
            </a:r>
            <a:r>
              <a:rPr lang="en-US" altLang="ko-KR" sz="1000" dirty="0">
                <a:solidFill>
                  <a:srgbClr val="000000"/>
                </a:solidFill>
                <a:latin typeface="굴림" pitchFamily="50" charset="-127"/>
              </a:rPr>
              <a:t>2009</a:t>
            </a:r>
            <a:r>
              <a:rPr lang="ko-KR" altLang="en-US" sz="1000" dirty="0">
                <a:solidFill>
                  <a:srgbClr val="000000"/>
                </a:solidFill>
                <a:latin typeface="굴림" pitchFamily="50" charset="-127"/>
              </a:rPr>
              <a:t>년 정책자금의 </a:t>
            </a:r>
            <a:r>
              <a:rPr lang="en-US" altLang="ko-KR" sz="1000" dirty="0">
                <a:solidFill>
                  <a:srgbClr val="000000"/>
                </a:solidFill>
                <a:latin typeface="굴림" pitchFamily="50" charset="-127"/>
              </a:rPr>
              <a:t>2011</a:t>
            </a:r>
            <a:r>
              <a:rPr lang="ko-KR" altLang="en-US" sz="1000" dirty="0">
                <a:solidFill>
                  <a:srgbClr val="000000"/>
                </a:solidFill>
                <a:latin typeface="굴림" pitchFamily="50" charset="-127"/>
              </a:rPr>
              <a:t>년 효과를 평가한 것임</a:t>
            </a:r>
            <a:r>
              <a:rPr lang="en-US" altLang="ko-KR" sz="1000" dirty="0">
                <a:solidFill>
                  <a:srgbClr val="000000"/>
                </a:solidFill>
                <a:latin typeface="굴림" pitchFamily="50" charset="-127"/>
              </a:rPr>
              <a:t>. </a:t>
            </a:r>
            <a:r>
              <a:rPr lang="ko-KR" altLang="en-US" sz="1000" dirty="0">
                <a:solidFill>
                  <a:srgbClr val="000000"/>
                </a:solidFill>
                <a:latin typeface="굴림" pitchFamily="50" charset="-127"/>
              </a:rPr>
              <a:t>광업과 제조업 </a:t>
            </a:r>
            <a:r>
              <a:rPr lang="en-US" altLang="ko-KR" sz="1000" dirty="0">
                <a:solidFill>
                  <a:srgbClr val="000000"/>
                </a:solidFill>
                <a:latin typeface="굴림" pitchFamily="50" charset="-127"/>
              </a:rPr>
              <a:t>10</a:t>
            </a:r>
            <a:r>
              <a:rPr lang="ko-KR" altLang="en-US" sz="1000" dirty="0" err="1">
                <a:solidFill>
                  <a:srgbClr val="000000"/>
                </a:solidFill>
                <a:latin typeface="굴림" pitchFamily="50" charset="-127"/>
              </a:rPr>
              <a:t>인이상</a:t>
            </a:r>
            <a:r>
              <a:rPr lang="ko-KR" altLang="en-US" sz="1000" dirty="0">
                <a:solidFill>
                  <a:srgbClr val="000000"/>
                </a:solidFill>
                <a:latin typeface="굴림" pitchFamily="50" charset="-127"/>
              </a:rPr>
              <a:t> 사업체만을 포함함</a:t>
            </a:r>
            <a:r>
              <a:rPr lang="en-US" altLang="ko-KR" sz="1000" dirty="0">
                <a:solidFill>
                  <a:srgbClr val="000000"/>
                </a:solidFill>
                <a:latin typeface="굴림" pitchFamily="50" charset="-127"/>
              </a:rPr>
              <a:t>. </a:t>
            </a:r>
            <a:endParaRPr lang="en-US" altLang="ko-KR" sz="1000" dirty="0" smtClean="0">
              <a:solidFill>
                <a:srgbClr val="000000"/>
              </a:solidFill>
              <a:latin typeface="굴림" pitchFamily="50" charset="-127"/>
            </a:endParaRPr>
          </a:p>
          <a:p>
            <a:r>
              <a:rPr lang="ko-KR" altLang="en-US" sz="1000" dirty="0">
                <a:solidFill>
                  <a:srgbClr val="000000"/>
                </a:solidFill>
                <a:latin typeface="굴림" pitchFamily="50" charset="-127"/>
              </a:rPr>
              <a:t>*</a:t>
            </a:r>
            <a:r>
              <a:rPr lang="en-US" altLang="ko-KR" sz="1000" dirty="0">
                <a:solidFill>
                  <a:srgbClr val="000000"/>
                </a:solidFill>
                <a:latin typeface="굴림" pitchFamily="50" charset="-127"/>
              </a:rPr>
              <a:t>: P</a:t>
            </a:r>
            <a:r>
              <a:rPr lang="ko-KR" altLang="en-US" sz="1000" dirty="0">
                <a:solidFill>
                  <a:srgbClr val="000000"/>
                </a:solidFill>
                <a:latin typeface="굴림" pitchFamily="50" charset="-127"/>
              </a:rPr>
              <a:t>값이 </a:t>
            </a:r>
            <a:r>
              <a:rPr lang="en-US" altLang="ko-KR" sz="1000" dirty="0">
                <a:solidFill>
                  <a:srgbClr val="000000"/>
                </a:solidFill>
                <a:latin typeface="굴림" pitchFamily="50" charset="-127"/>
              </a:rPr>
              <a:t>5.1%</a:t>
            </a:r>
            <a:r>
              <a:rPr lang="ko-KR" altLang="en-US" sz="1000" dirty="0">
                <a:solidFill>
                  <a:srgbClr val="000000"/>
                </a:solidFill>
                <a:latin typeface="굴림" pitchFamily="50" charset="-127"/>
              </a:rPr>
              <a:t>로 </a:t>
            </a:r>
            <a:r>
              <a:rPr lang="en-US" altLang="ko-KR" sz="1000" dirty="0">
                <a:solidFill>
                  <a:srgbClr val="000000"/>
                </a:solidFill>
                <a:latin typeface="굴림" pitchFamily="50" charset="-127"/>
              </a:rPr>
              <a:t>D</a:t>
            </a:r>
            <a:r>
              <a:rPr lang="ko-KR" altLang="en-US" sz="1000" dirty="0">
                <a:solidFill>
                  <a:srgbClr val="000000"/>
                </a:solidFill>
                <a:latin typeface="굴림" pitchFamily="50" charset="-127"/>
              </a:rPr>
              <a:t>에 매우 가까움</a:t>
            </a:r>
            <a:r>
              <a:rPr lang="en-US" altLang="ko-KR" sz="1000" dirty="0">
                <a:solidFill>
                  <a:srgbClr val="000000"/>
                </a:solidFill>
                <a:latin typeface="굴림" pitchFamily="50" charset="-127"/>
              </a:rPr>
              <a:t>.</a:t>
            </a:r>
            <a:endParaRPr lang="ko-KR" altLang="en-US" sz="1000" dirty="0">
              <a:solidFill>
                <a:srgbClr val="000000"/>
              </a:solidFill>
              <a:latin typeface="굴림" pitchFamily="50" charset="-127"/>
            </a:endParaRPr>
          </a:p>
        </p:txBody>
      </p:sp>
      <p:graphicFrame>
        <p:nvGraphicFramePr>
          <p:cNvPr id="10" name="표 9"/>
          <p:cNvGraphicFramePr>
            <a:graphicFrameLocks noGrp="1"/>
          </p:cNvGraphicFramePr>
          <p:nvPr>
            <p:extLst>
              <p:ext uri="{D42A27DB-BD31-4B8C-83A1-F6EECF244321}">
                <p14:modId xmlns:p14="http://schemas.microsoft.com/office/powerpoint/2010/main" val="1040808302"/>
              </p:ext>
            </p:extLst>
          </p:nvPr>
        </p:nvGraphicFramePr>
        <p:xfrm>
          <a:off x="611799" y="2132855"/>
          <a:ext cx="7920403" cy="3569520"/>
        </p:xfrm>
        <a:graphic>
          <a:graphicData uri="http://schemas.openxmlformats.org/drawingml/2006/table">
            <a:tbl>
              <a:tblPr/>
              <a:tblGrid>
                <a:gridCol w="647833"/>
                <a:gridCol w="994434"/>
                <a:gridCol w="784767"/>
                <a:gridCol w="784767"/>
                <a:gridCol w="784767"/>
                <a:gridCol w="784767"/>
                <a:gridCol w="784767"/>
                <a:gridCol w="784767"/>
                <a:gridCol w="784767"/>
                <a:gridCol w="784767"/>
              </a:tblGrid>
              <a:tr h="404558">
                <a:tc gridSpan="2">
                  <a:txBody>
                    <a:bodyPr/>
                    <a:lstStyle/>
                    <a:p>
                      <a:pPr marL="0" marR="0" algn="ctr">
                        <a:lnSpc>
                          <a:spcPct val="100000"/>
                        </a:lnSpc>
                        <a:spcBef>
                          <a:spcPts val="0"/>
                        </a:spcBef>
                        <a:spcAft>
                          <a:spcPts val="0"/>
                        </a:spcAft>
                      </a:pPr>
                      <a:r>
                        <a:rPr lang="ko-KR" altLang="en-US" sz="1100" dirty="0">
                          <a:ln>
                            <a:solidFill>
                              <a:sysClr val="windowText" lastClr="000000"/>
                            </a:solidFill>
                          </a:ln>
                          <a:solidFill>
                            <a:srgbClr val="000000"/>
                          </a:solidFill>
                          <a:latin typeface="돋움" pitchFamily="50" charset="-127"/>
                          <a:ea typeface="돋움" pitchFamily="50" charset="-127"/>
                        </a:rPr>
                        <a:t>기술보증기금</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매출</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영업이익</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수익성</a:t>
                      </a:r>
                    </a:p>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평가</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고용</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인당</a:t>
                      </a:r>
                    </a:p>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지급액</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고용</a:t>
                      </a:r>
                    </a:p>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평가</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종합</a:t>
                      </a:r>
                    </a:p>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평가</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생존율</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05619">
                <a:tc gridSpan="2">
                  <a:txBody>
                    <a:bodyPr/>
                    <a:lstStyle/>
                    <a:p>
                      <a:pPr marL="0" marR="0" algn="ctr">
                        <a:lnSpc>
                          <a:spcPct val="100000"/>
                        </a:lnSpc>
                        <a:spcBef>
                          <a:spcPts val="0"/>
                        </a:spcBef>
                        <a:spcAft>
                          <a:spcPts val="0"/>
                        </a:spcAft>
                      </a:pPr>
                      <a:r>
                        <a:rPr lang="ko-KR" altLang="en-US" sz="1100" dirty="0">
                          <a:ln>
                            <a:solidFill>
                              <a:sysClr val="windowText" lastClr="000000"/>
                            </a:solidFill>
                          </a:ln>
                          <a:solidFill>
                            <a:srgbClr val="000000"/>
                          </a:solidFill>
                          <a:latin typeface="돋움" pitchFamily="50" charset="-127"/>
                          <a:ea typeface="돋움" pitchFamily="50" charset="-127"/>
                        </a:rPr>
                        <a:t>종합성적</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D</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rowSpan="3">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규모별</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altLang="ko-KR" sz="1100">
                          <a:ln>
                            <a:solidFill>
                              <a:sysClr val="windowText" lastClr="000000"/>
                            </a:solidFill>
                          </a:ln>
                          <a:solidFill>
                            <a:srgbClr val="000000"/>
                          </a:solidFill>
                          <a:latin typeface="돋움" pitchFamily="50" charset="-127"/>
                          <a:ea typeface="돋움" pitchFamily="50" charset="-127"/>
                        </a:rPr>
                        <a:t>~30</a:t>
                      </a:r>
                      <a:r>
                        <a:rPr lang="ko-KR" altLang="en-US" sz="1100">
                          <a:ln>
                            <a:solidFill>
                              <a:sysClr val="windowText" lastClr="000000"/>
                            </a:solidFill>
                          </a:ln>
                          <a:solidFill>
                            <a:srgbClr val="000000"/>
                          </a:solidFill>
                          <a:latin typeface="돋움" pitchFamily="50" charset="-127"/>
                          <a:ea typeface="돋움" pitchFamily="50" charset="-127"/>
                        </a:rPr>
                        <a:t>인</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O</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D</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vMerge="1">
                  <a:txBody>
                    <a:bodyPr/>
                    <a:lstStyle/>
                    <a:p>
                      <a:pPr latinLnBrk="1"/>
                      <a:endParaRPr lang="ko-KR" altLang="en-US"/>
                    </a:p>
                  </a:txBody>
                  <a:tcPr/>
                </a:tc>
                <a:tc>
                  <a:txBody>
                    <a:bodyPr/>
                    <a:lstStyle/>
                    <a:p>
                      <a:pPr marL="0" marR="0" algn="ctr">
                        <a:lnSpc>
                          <a:spcPct val="100000"/>
                        </a:lnSpc>
                        <a:spcBef>
                          <a:spcPts val="0"/>
                        </a:spcBef>
                        <a:spcAft>
                          <a:spcPts val="0"/>
                        </a:spcAft>
                      </a:pPr>
                      <a:r>
                        <a:rPr lang="en-US" altLang="ko-KR" sz="1100" dirty="0">
                          <a:ln>
                            <a:solidFill>
                              <a:sysClr val="windowText" lastClr="000000"/>
                            </a:solidFill>
                          </a:ln>
                          <a:solidFill>
                            <a:srgbClr val="000000"/>
                          </a:solidFill>
                          <a:latin typeface="돋움" pitchFamily="50" charset="-127"/>
                          <a:ea typeface="돋움" pitchFamily="50" charset="-127"/>
                        </a:rPr>
                        <a:t>31</a:t>
                      </a:r>
                      <a:r>
                        <a:rPr lang="ko-KR" altLang="en-US" sz="1100" dirty="0" smtClean="0">
                          <a:ln>
                            <a:solidFill>
                              <a:sysClr val="windowText" lastClr="000000"/>
                            </a:solidFill>
                          </a:ln>
                          <a:solidFill>
                            <a:srgbClr val="000000"/>
                          </a:solidFill>
                          <a:latin typeface="돋움" pitchFamily="50" charset="-127"/>
                          <a:ea typeface="돋움" pitchFamily="50" charset="-127"/>
                        </a:rPr>
                        <a:t>인</a:t>
                      </a:r>
                      <a:r>
                        <a:rPr lang="en-US" altLang="ko-KR" sz="1100" dirty="0" smtClean="0">
                          <a:ln>
                            <a:solidFill>
                              <a:sysClr val="windowText" lastClr="000000"/>
                            </a:solidFill>
                          </a:ln>
                          <a:solidFill>
                            <a:srgbClr val="000000"/>
                          </a:solidFill>
                          <a:latin typeface="돋움" pitchFamily="50" charset="-127"/>
                          <a:ea typeface="돋움" pitchFamily="50" charset="-127"/>
                        </a:rPr>
                        <a:t>~</a:t>
                      </a:r>
                      <a:r>
                        <a:rPr lang="en-US" altLang="ko-KR" sz="1100" dirty="0">
                          <a:ln>
                            <a:solidFill>
                              <a:sysClr val="windowText" lastClr="000000"/>
                            </a:solidFill>
                          </a:ln>
                          <a:solidFill>
                            <a:srgbClr val="000000"/>
                          </a:solidFill>
                          <a:latin typeface="돋움" pitchFamily="50" charset="-127"/>
                          <a:ea typeface="돋움" pitchFamily="50" charset="-127"/>
                        </a:rPr>
                        <a:t>100</a:t>
                      </a:r>
                      <a:r>
                        <a:rPr lang="ko-KR" altLang="en-US" sz="1100" dirty="0">
                          <a:ln>
                            <a:solidFill>
                              <a:sysClr val="windowText" lastClr="000000"/>
                            </a:solidFill>
                          </a:ln>
                          <a:solidFill>
                            <a:srgbClr val="000000"/>
                          </a:solidFill>
                          <a:latin typeface="돋움" pitchFamily="50" charset="-127"/>
                          <a:ea typeface="돋움" pitchFamily="50" charset="-127"/>
                        </a:rPr>
                        <a:t>인</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D</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vMerge="1">
                  <a:txBody>
                    <a:bodyPr/>
                    <a:lstStyle/>
                    <a:p>
                      <a:pPr latinLnBrk="1"/>
                      <a:endParaRPr lang="ko-KR" altLang="en-US"/>
                    </a:p>
                  </a:txBody>
                  <a:tcPr/>
                </a:tc>
                <a:tc>
                  <a:txBody>
                    <a:bodyPr/>
                    <a:lstStyle/>
                    <a:p>
                      <a:pPr marL="0" marR="0" algn="ctr">
                        <a:lnSpc>
                          <a:spcPct val="100000"/>
                        </a:lnSpc>
                        <a:spcBef>
                          <a:spcPts val="0"/>
                        </a:spcBef>
                        <a:spcAft>
                          <a:spcPts val="0"/>
                        </a:spcAft>
                      </a:pPr>
                      <a:r>
                        <a:rPr lang="en-US" altLang="ko-KR" sz="1100">
                          <a:ln>
                            <a:solidFill>
                              <a:sysClr val="windowText" lastClr="000000"/>
                            </a:solidFill>
                          </a:ln>
                          <a:solidFill>
                            <a:srgbClr val="000000"/>
                          </a:solidFill>
                          <a:latin typeface="돋움" pitchFamily="50" charset="-127"/>
                          <a:ea typeface="돋움" pitchFamily="50" charset="-127"/>
                        </a:rPr>
                        <a:t>101</a:t>
                      </a:r>
                      <a:r>
                        <a:rPr lang="ko-KR" altLang="en-US" sz="1100">
                          <a:ln>
                            <a:solidFill>
                              <a:sysClr val="windowText" lastClr="000000"/>
                            </a:solidFill>
                          </a:ln>
                          <a:solidFill>
                            <a:srgbClr val="000000"/>
                          </a:solidFill>
                          <a:latin typeface="돋움" pitchFamily="50" charset="-127"/>
                          <a:ea typeface="돋움" pitchFamily="50" charset="-127"/>
                        </a:rPr>
                        <a:t>인</a:t>
                      </a:r>
                      <a:r>
                        <a:rPr lang="en-US" altLang="ko-KR" sz="1100">
                          <a:ln>
                            <a:solidFill>
                              <a:sysClr val="windowText" lastClr="000000"/>
                            </a:solidFill>
                          </a:ln>
                          <a:solidFill>
                            <a:srgbClr val="000000"/>
                          </a:solidFill>
                          <a:latin typeface="돋움" pitchFamily="50" charset="-127"/>
                          <a:ea typeface="돋움" pitchFamily="50" charset="-127"/>
                        </a:rPr>
                        <a:t>~</a:t>
                      </a:r>
                      <a:endParaRPr lang="ko-KR" altLang="en-US" sz="1100">
                        <a:ln>
                          <a:solidFill>
                            <a:sysClr val="windowText" lastClr="000000"/>
                          </a:solidFill>
                        </a:ln>
                        <a:solidFill>
                          <a:srgbClr val="000000"/>
                        </a:solidFill>
                        <a:latin typeface="돋움" pitchFamily="50" charset="-127"/>
                        <a:ea typeface="돋움" pitchFamily="50"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rowSpan="3">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업력별</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altLang="ko-KR" sz="1100">
                          <a:ln>
                            <a:solidFill>
                              <a:sysClr val="windowText" lastClr="000000"/>
                            </a:solidFill>
                          </a:ln>
                          <a:solidFill>
                            <a:srgbClr val="000000"/>
                          </a:solidFill>
                          <a:latin typeface="돋움" pitchFamily="50" charset="-127"/>
                          <a:ea typeface="돋움" pitchFamily="50" charset="-127"/>
                        </a:rPr>
                        <a:t>0~5</a:t>
                      </a:r>
                      <a:r>
                        <a:rPr lang="ko-KR" altLang="en-US" sz="1100">
                          <a:ln>
                            <a:solidFill>
                              <a:sysClr val="windowText" lastClr="000000"/>
                            </a:solidFill>
                          </a:ln>
                          <a:solidFill>
                            <a:srgbClr val="000000"/>
                          </a:solidFill>
                          <a:latin typeface="돋움" pitchFamily="50" charset="-127"/>
                          <a:ea typeface="돋움" pitchFamily="50" charset="-127"/>
                        </a:rPr>
                        <a:t>년</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O</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O</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OO</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vMerge="1">
                  <a:txBody>
                    <a:bodyPr/>
                    <a:lstStyle/>
                    <a:p>
                      <a:pPr latinLnBrk="1"/>
                      <a:endParaRPr lang="ko-KR" altLang="en-US"/>
                    </a:p>
                  </a:txBody>
                  <a:tcPr/>
                </a:tc>
                <a:tc>
                  <a:txBody>
                    <a:bodyPr/>
                    <a:lstStyle/>
                    <a:p>
                      <a:pPr marL="0" marR="0" algn="ctr">
                        <a:lnSpc>
                          <a:spcPct val="100000"/>
                        </a:lnSpc>
                        <a:spcBef>
                          <a:spcPts val="0"/>
                        </a:spcBef>
                        <a:spcAft>
                          <a:spcPts val="0"/>
                        </a:spcAft>
                      </a:pPr>
                      <a:r>
                        <a:rPr lang="en-US" altLang="ko-KR" sz="1100">
                          <a:ln>
                            <a:solidFill>
                              <a:sysClr val="windowText" lastClr="000000"/>
                            </a:solidFill>
                          </a:ln>
                          <a:solidFill>
                            <a:srgbClr val="000000"/>
                          </a:solidFill>
                          <a:latin typeface="돋움" pitchFamily="50" charset="-127"/>
                          <a:ea typeface="돋움" pitchFamily="50" charset="-127"/>
                        </a:rPr>
                        <a:t>6~10</a:t>
                      </a:r>
                      <a:r>
                        <a:rPr lang="ko-KR" altLang="en-US" sz="1100">
                          <a:ln>
                            <a:solidFill>
                              <a:sysClr val="windowText" lastClr="000000"/>
                            </a:solidFill>
                          </a:ln>
                          <a:solidFill>
                            <a:srgbClr val="000000"/>
                          </a:solidFill>
                          <a:latin typeface="돋움" pitchFamily="50" charset="-127"/>
                          <a:ea typeface="돋움" pitchFamily="50" charset="-127"/>
                        </a:rPr>
                        <a:t>년</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O</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vMerge="1">
                  <a:txBody>
                    <a:bodyPr/>
                    <a:lstStyle/>
                    <a:p>
                      <a:pPr latinLnBrk="1"/>
                      <a:endParaRPr lang="ko-KR" altLang="en-US"/>
                    </a:p>
                  </a:txBody>
                  <a:tcPr/>
                </a:tc>
                <a:tc>
                  <a:txBody>
                    <a:bodyPr/>
                    <a:lstStyle/>
                    <a:p>
                      <a:pPr marL="0" marR="0" algn="ctr">
                        <a:lnSpc>
                          <a:spcPct val="100000"/>
                        </a:lnSpc>
                        <a:spcBef>
                          <a:spcPts val="0"/>
                        </a:spcBef>
                        <a:spcAft>
                          <a:spcPts val="0"/>
                        </a:spcAft>
                      </a:pPr>
                      <a:r>
                        <a:rPr lang="en-US" altLang="ko-KR" sz="1100">
                          <a:ln>
                            <a:solidFill>
                              <a:sysClr val="windowText" lastClr="000000"/>
                            </a:solidFill>
                          </a:ln>
                          <a:solidFill>
                            <a:srgbClr val="000000"/>
                          </a:solidFill>
                          <a:latin typeface="돋움" pitchFamily="50" charset="-127"/>
                          <a:ea typeface="돋움" pitchFamily="50" charset="-127"/>
                        </a:rPr>
                        <a:t>11</a:t>
                      </a:r>
                      <a:r>
                        <a:rPr lang="ko-KR" altLang="en-US" sz="1100">
                          <a:ln>
                            <a:solidFill>
                              <a:sysClr val="windowText" lastClr="000000"/>
                            </a:solidFill>
                          </a:ln>
                          <a:solidFill>
                            <a:srgbClr val="000000"/>
                          </a:solidFill>
                          <a:latin typeface="돋움" pitchFamily="50" charset="-127"/>
                          <a:ea typeface="돋움" pitchFamily="50" charset="-127"/>
                        </a:rPr>
                        <a:t>년</a:t>
                      </a:r>
                      <a:r>
                        <a:rPr lang="en-US" altLang="ko-KR" sz="1100">
                          <a:ln>
                            <a:solidFill>
                              <a:sysClr val="windowText" lastClr="000000"/>
                            </a:solidFill>
                          </a:ln>
                          <a:solidFill>
                            <a:srgbClr val="000000"/>
                          </a:solidFill>
                          <a:latin typeface="돋움" pitchFamily="50" charset="-127"/>
                          <a:ea typeface="돋움" pitchFamily="50" charset="-127"/>
                        </a:rPr>
                        <a:t>~</a:t>
                      </a:r>
                      <a:endParaRPr lang="ko-KR" altLang="en-US" sz="1100">
                        <a:ln>
                          <a:solidFill>
                            <a:sysClr val="windowText" lastClr="000000"/>
                          </a:solidFill>
                        </a:ln>
                        <a:solidFill>
                          <a:srgbClr val="000000"/>
                        </a:solidFill>
                        <a:latin typeface="돋움" pitchFamily="50" charset="-127"/>
                        <a:ea typeface="돋움" pitchFamily="50"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D</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rowSpan="2">
                  <a:txBody>
                    <a:bodyPr/>
                    <a:lstStyle/>
                    <a:p>
                      <a:pPr marL="0" marR="0" algn="ctr">
                        <a:lnSpc>
                          <a:spcPct val="100000"/>
                        </a:lnSpc>
                        <a:spcBef>
                          <a:spcPts val="0"/>
                        </a:spcBef>
                        <a:spcAft>
                          <a:spcPts val="0"/>
                        </a:spcAft>
                      </a:pPr>
                      <a:r>
                        <a:rPr lang="ko-KR" altLang="en-US" sz="1100" dirty="0" err="1">
                          <a:ln>
                            <a:solidFill>
                              <a:sysClr val="windowText" lastClr="000000"/>
                            </a:solidFill>
                          </a:ln>
                          <a:solidFill>
                            <a:srgbClr val="000000"/>
                          </a:solidFill>
                          <a:latin typeface="돋움" pitchFamily="50" charset="-127"/>
                          <a:ea typeface="돋움" pitchFamily="50" charset="-127"/>
                        </a:rPr>
                        <a:t>이익별</a:t>
                      </a:r>
                      <a:endParaRPr lang="ko-KR" altLang="en-US" sz="1100" dirty="0">
                        <a:ln>
                          <a:solidFill>
                            <a:sysClr val="windowText" lastClr="000000"/>
                          </a:solidFill>
                        </a:ln>
                        <a:solidFill>
                          <a:srgbClr val="000000"/>
                        </a:solidFill>
                        <a:latin typeface="돋움" pitchFamily="50" charset="-127"/>
                        <a:ea typeface="돋움" pitchFamily="50" charset="-127"/>
                      </a:endParaRP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영업이익</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C</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O</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D</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a:ln>
                            <a:solidFill>
                              <a:sysClr val="windowText" lastClr="000000"/>
                            </a:solidFill>
                          </a:ln>
                          <a:solidFill>
                            <a:srgbClr val="000000"/>
                          </a:solidFill>
                          <a:latin typeface="돋움" pitchFamily="50" charset="-127"/>
                          <a:ea typeface="돋움" pitchFamily="50" charset="-127"/>
                        </a:rPr>
                        <a:t>△</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가중</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324000">
                <a:tc vMerge="1">
                  <a:txBody>
                    <a:bodyPr/>
                    <a:lstStyle/>
                    <a:p>
                      <a:pPr latinLnBrk="1"/>
                      <a:endParaRPr lang="ko-KR" altLang="en-US"/>
                    </a:p>
                  </a:txBody>
                  <a:tcPr/>
                </a:tc>
                <a:tc>
                  <a:txBody>
                    <a:bodyPr/>
                    <a:lstStyle/>
                    <a:p>
                      <a:pPr marL="0" marR="0" algn="ctr">
                        <a:lnSpc>
                          <a:spcPct val="100000"/>
                        </a:lnSpc>
                        <a:spcBef>
                          <a:spcPts val="0"/>
                        </a:spcBef>
                        <a:spcAft>
                          <a:spcPts val="0"/>
                        </a:spcAft>
                      </a:pPr>
                      <a:r>
                        <a:rPr lang="ko-KR" altLang="en-US" sz="1100">
                          <a:ln>
                            <a:solidFill>
                              <a:sysClr val="windowText" lastClr="000000"/>
                            </a:solidFill>
                          </a:ln>
                          <a:solidFill>
                            <a:srgbClr val="000000"/>
                          </a:solidFill>
                          <a:latin typeface="돋움" pitchFamily="50" charset="-127"/>
                          <a:ea typeface="돋움" pitchFamily="50" charset="-127"/>
                        </a:rPr>
                        <a:t>영업손실</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D</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a:ln>
                            <a:solidFill>
                              <a:sysClr val="windowText" lastClr="000000"/>
                            </a:solidFill>
                          </a:ln>
                          <a:solidFill>
                            <a:srgbClr val="000000"/>
                          </a:solidFill>
                          <a:latin typeface="돋움" pitchFamily="50" charset="-127"/>
                          <a:ea typeface="돋움" pitchFamily="50" charset="-127"/>
                        </a:rPr>
                        <a:t>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a:ln>
                            <a:solidFill>
                              <a:sysClr val="windowText" lastClr="000000"/>
                            </a:solidFill>
                          </a:ln>
                          <a:solidFill>
                            <a:srgbClr val="000000"/>
                          </a:solidFill>
                          <a:latin typeface="돋움" pitchFamily="50" charset="-127"/>
                          <a:ea typeface="돋움" pitchFamily="50" charset="-127"/>
                        </a:rPr>
                        <a:t>가중</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r h="267343">
                <a:tc gridSpan="2">
                  <a:txBody>
                    <a:bodyPr/>
                    <a:lstStyle/>
                    <a:p>
                      <a:pPr marL="0" marR="0" algn="ctr">
                        <a:lnSpc>
                          <a:spcPct val="100000"/>
                        </a:lnSpc>
                        <a:spcBef>
                          <a:spcPts val="0"/>
                        </a:spcBef>
                        <a:spcAft>
                          <a:spcPts val="0"/>
                        </a:spcAft>
                      </a:pPr>
                      <a:r>
                        <a:rPr lang="ko-KR" altLang="en-US" sz="1100" dirty="0">
                          <a:ln>
                            <a:solidFill>
                              <a:sysClr val="windowText" lastClr="000000"/>
                            </a:solidFill>
                          </a:ln>
                          <a:solidFill>
                            <a:srgbClr val="000000"/>
                          </a:solidFill>
                          <a:latin typeface="돋움" pitchFamily="50" charset="-127"/>
                          <a:ea typeface="돋움" pitchFamily="50" charset="-127"/>
                        </a:rPr>
                        <a:t>신규자금성적</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hMerge="1">
                  <a:txBody>
                    <a:bodyPr/>
                    <a:lstStyle/>
                    <a:p>
                      <a:pPr latinLnBrk="1"/>
                      <a:endParaRPr lang="ko-KR" altLang="en-US"/>
                    </a:p>
                  </a:txBody>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D</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A</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B</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O</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a:ln>
                            <a:solidFill>
                              <a:sysClr val="windowText" lastClr="000000"/>
                            </a:solidFill>
                          </a:ln>
                          <a:solidFill>
                            <a:srgbClr val="000000"/>
                          </a:solidFill>
                          <a:latin typeface="돋움" pitchFamily="50" charset="-127"/>
                          <a:ea typeface="돋움" pitchFamily="50" charset="-127"/>
                        </a:rPr>
                        <a:t>X</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ko-KR" altLang="en-US" sz="1100" dirty="0">
                          <a:ln>
                            <a:solidFill>
                              <a:sysClr val="windowText" lastClr="000000"/>
                            </a:solidFill>
                          </a:ln>
                          <a:solidFill>
                            <a:srgbClr val="000000"/>
                          </a:solidFill>
                          <a:latin typeface="돋움" pitchFamily="50" charset="-127"/>
                          <a:ea typeface="돋움" pitchFamily="50" charset="-127"/>
                        </a:rPr>
                        <a:t>가중</a:t>
                      </a:r>
                    </a:p>
                  </a:txBody>
                  <a:tcPr marL="64770" marR="64770" marT="17907" marB="17907" anchor="ctr">
                    <a:lnL w="3556" cap="flat" cmpd="sng" algn="ctr">
                      <a:solidFill>
                        <a:srgbClr val="000000"/>
                      </a:solidFill>
                      <a:prstDash val="solid"/>
                      <a:round/>
                      <a:headEnd type="none" w="med" len="med"/>
                      <a:tailEnd type="none" w="med" len="med"/>
                    </a:lnL>
                    <a:lnR w="3556" cap="flat" cmpd="sng" algn="ctr">
                      <a:solidFill>
                        <a:srgbClr val="000000"/>
                      </a:solidFill>
                      <a:prstDash val="solid"/>
                      <a:round/>
                      <a:headEnd type="none" w="med" len="med"/>
                      <a:tailEnd type="none" w="med" len="med"/>
                    </a:lnR>
                    <a:lnT w="3556" cap="flat" cmpd="sng" algn="ctr">
                      <a:solidFill>
                        <a:srgbClr val="000000"/>
                      </a:solidFill>
                      <a:prstDash val="solid"/>
                      <a:round/>
                      <a:headEnd type="none" w="med" len="med"/>
                      <a:tailEnd type="none" w="med" len="med"/>
                    </a:lnT>
                    <a:lnB w="3556" cap="flat" cmpd="sng" algn="ctr">
                      <a:solidFill>
                        <a:srgbClr val="000000"/>
                      </a:solidFill>
                      <a:prstDash val="solid"/>
                      <a:round/>
                      <a:headEnd type="none" w="med" len="med"/>
                      <a:tailEnd type="none" w="med" len="med"/>
                    </a:lnB>
                  </a:tcPr>
                </a:tc>
              </a:tr>
            </a:tbl>
          </a:graphicData>
        </a:graphic>
      </p:graphicFrame>
      <p:sp>
        <p:nvSpPr>
          <p:cNvPr id="12" name="Slide Number Placeholder 3"/>
          <p:cNvSpPr>
            <a:spLocks noGrp="1"/>
          </p:cNvSpPr>
          <p:nvPr>
            <p:ph type="sldNum" sz="quarter" idx="12"/>
          </p:nvPr>
        </p:nvSpPr>
        <p:spPr>
          <a:xfrm>
            <a:off x="7380312" y="6453336"/>
            <a:ext cx="1763688" cy="268139"/>
          </a:xfrm>
        </p:spPr>
        <p:txBody>
          <a:bodyPr/>
          <a:lstStyle/>
          <a:p>
            <a:pPr>
              <a:defRPr/>
            </a:pPr>
            <a:fld id="{0F44D48D-D7FC-4BF8-80E9-F488B0750D02}" type="slidenum">
              <a:rPr lang="en-US" altLang="en-US" smtClean="0"/>
              <a:pPr>
                <a:defRPr/>
              </a:pPr>
              <a:t>54</a:t>
            </a:fld>
            <a:endParaRPr lang="en-US" altLang="en-US" dirty="0"/>
          </a:p>
        </p:txBody>
      </p:sp>
    </p:spTree>
    <p:extLst>
      <p:ext uri="{BB962C8B-B14F-4D97-AF65-F5344CB8AC3E}">
        <p14:creationId xmlns:p14="http://schemas.microsoft.com/office/powerpoint/2010/main" val="346124167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27384"/>
            <a:ext cx="9144000" cy="518457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 name="직사각형 5"/>
          <p:cNvSpPr/>
          <p:nvPr/>
        </p:nvSpPr>
        <p:spPr>
          <a:xfrm>
            <a:off x="0" y="5157192"/>
            <a:ext cx="9144000" cy="172819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 name="TextBox 6"/>
          <p:cNvSpPr txBox="1"/>
          <p:nvPr/>
        </p:nvSpPr>
        <p:spPr>
          <a:xfrm>
            <a:off x="17748" y="2780928"/>
            <a:ext cx="9108504" cy="769441"/>
          </a:xfrm>
          <a:prstGeom prst="rect">
            <a:avLst/>
          </a:prstGeom>
          <a:noFill/>
        </p:spPr>
        <p:txBody>
          <a:bodyPr wrap="square" rtlCol="0">
            <a:spAutoFit/>
          </a:bodyPr>
          <a:lstStyle/>
          <a:p>
            <a:pPr algn="ctr"/>
            <a:r>
              <a:rPr lang="ko-KR" altLang="en-US" sz="4400" dirty="0" smtClean="0">
                <a:ln w="19050">
                  <a:solidFill>
                    <a:schemeClr val="bg1"/>
                  </a:solidFill>
                </a:ln>
                <a:solidFill>
                  <a:schemeClr val="bg1"/>
                </a:solidFill>
                <a:latin typeface="돋움" panose="020B0600000101010101" pitchFamily="50" charset="-127"/>
                <a:ea typeface="돋움" panose="020B0600000101010101" pitchFamily="50" charset="-127"/>
              </a:rPr>
              <a:t>감사합니다</a:t>
            </a:r>
            <a:endParaRPr lang="ko-KR" altLang="en-US" sz="4400" dirty="0">
              <a:ln w="19050">
                <a:solidFill>
                  <a:schemeClr val="bg1"/>
                </a:solidFill>
              </a:ln>
              <a:solidFill>
                <a:schemeClr val="bg1"/>
              </a:solidFill>
              <a:latin typeface="돋움" panose="020B0600000101010101" pitchFamily="50" charset="-127"/>
              <a:ea typeface="돋움" panose="020B0600000101010101" pitchFamily="50" charset="-127"/>
            </a:endParaRPr>
          </a:p>
        </p:txBody>
      </p:sp>
    </p:spTree>
    <p:extLst>
      <p:ext uri="{BB962C8B-B14F-4D97-AF65-F5344CB8AC3E}">
        <p14:creationId xmlns:p14="http://schemas.microsoft.com/office/powerpoint/2010/main" val="419461170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ptvK6HZ0zaEqfQPys5I1mAg"/>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원본">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내지백그라운드">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도비라백그라운드(단락구분)">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840</TotalTime>
  <Words>4909</Words>
  <Application>Microsoft Office PowerPoint</Application>
  <PresentationFormat>화면 슬라이드 쇼(4:3)</PresentationFormat>
  <Paragraphs>1480</Paragraphs>
  <Slides>55</Slides>
  <Notes>2</Notes>
  <HiddenSlides>0</HiddenSlides>
  <MMClips>0</MMClips>
  <ScaleCrop>false</ScaleCrop>
  <HeadingPairs>
    <vt:vector size="6" baseType="variant">
      <vt:variant>
        <vt:lpstr>테마</vt:lpstr>
      </vt:variant>
      <vt:variant>
        <vt:i4>3</vt:i4>
      </vt:variant>
      <vt:variant>
        <vt:lpstr>포함된 OLE 서버</vt:lpstr>
      </vt:variant>
      <vt:variant>
        <vt:i4>1</vt:i4>
      </vt:variant>
      <vt:variant>
        <vt:lpstr>슬라이드 제목</vt:lpstr>
      </vt:variant>
      <vt:variant>
        <vt:i4>55</vt:i4>
      </vt:variant>
    </vt:vector>
  </HeadingPairs>
  <TitlesOfParts>
    <vt:vector size="59" baseType="lpstr">
      <vt:lpstr>Office 테마</vt:lpstr>
      <vt:lpstr>내지백그라운드</vt:lpstr>
      <vt:lpstr>도비라백그라운드(단락구분)</vt:lpstr>
      <vt:lpstr>think-cell Slide</vt:lpstr>
      <vt:lpstr>PowerPoint 프레젠테이션</vt:lpstr>
      <vt:lpstr>PowerPoint 프레젠테이션</vt:lpstr>
      <vt:lpstr>PowerPoint 프레젠테이션</vt:lpstr>
      <vt:lpstr>한국의 기업 생태계: 2010년</vt:lpstr>
      <vt:lpstr>한국의 기업 생태계: 2010년</vt:lpstr>
      <vt:lpstr>한국의 기업 생태계: 2010년</vt:lpstr>
      <vt:lpstr>한국의 기업 생태계: 2010년</vt:lpstr>
      <vt:lpstr>한국의 기업 생태계: 2010년</vt:lpstr>
      <vt:lpstr>한국의 기업 생태계: 2010년</vt:lpstr>
      <vt:lpstr>중소기업 범위문제: 하한의 부재</vt:lpstr>
      <vt:lpstr>중소기업 범위문제: 하한의 부재</vt:lpstr>
      <vt:lpstr>&lt;참고&gt; 대기업 중소기업 임금격차 분위분석:  2011년 경제총조사: 전산업, 소상공인 제외</vt:lpstr>
      <vt:lpstr>&lt;참고&gt; 대기업 중소기업 임금격차 분위분석:  2011년 경제총조사: 전산업, 소상공인 제외</vt:lpstr>
      <vt:lpstr>한국의 사업체 생태계: 총요소생산성의 동태적 변화 광업과 제조업, 10인 이상 전체 사업체 (2007-2011)</vt:lpstr>
      <vt:lpstr>한국의 사업체 생태계: 총요소생산성의 동태적 변화 광업과 제조업, 대규모 사업체 제외 (2007-2011)</vt:lpstr>
      <vt:lpstr>&lt;참고&gt; 총요소 생산성의 추정</vt:lpstr>
      <vt:lpstr>대기업중심 성장의 한계와 중소기업과 대기업간 생산성 격차 증가</vt:lpstr>
      <vt:lpstr>대기업중심 성장의 한계와 중소기업과 대기업간 생산성 격차 증가</vt:lpstr>
      <vt:lpstr>대기업중심 성장의 한계와 중소기업과 대기업간 생산성 격차 증가</vt:lpstr>
      <vt:lpstr>PowerPoint 프레젠테이션</vt:lpstr>
      <vt:lpstr>중소기업지원정책의 관리범위</vt:lpstr>
      <vt:lpstr>PowerPoint 프레젠테이션</vt:lpstr>
      <vt:lpstr>PowerPoint 프레젠테이션</vt:lpstr>
      <vt:lpstr>정책평가 사례: 장우현(2014), 중소기업 정책금융</vt:lpstr>
      <vt:lpstr>중소기업 정책금융 본연의 목적과 성과평가 사례 </vt:lpstr>
      <vt:lpstr>정책평가 사례: 장우현(2014), 중소기업 정책금융</vt:lpstr>
      <vt:lpstr>정책평가 사례: 기업성과지표 평가</vt:lpstr>
      <vt:lpstr>정책평가 사례: 총요소생산성과 부가가치</vt:lpstr>
      <vt:lpstr>정책평가 사례: 기업성과지표 평가 결과 요약</vt:lpstr>
      <vt:lpstr>&lt;참고&gt; 2008~2011 광업제조업 생태계의 동태적 변화</vt:lpstr>
      <vt:lpstr>&lt;참고&gt; 2008~2011 광업제조업 생태계의 동태적 변화</vt:lpstr>
      <vt:lpstr>PowerPoint 프레젠테이션</vt:lpstr>
      <vt:lpstr>조달이력 자료: 2007-2015 </vt:lpstr>
      <vt:lpstr>조달이력과 기업성과 연계: 2007년~2011년 </vt:lpstr>
      <vt:lpstr>공공조달시장제공정책의 성과평가: 생산성</vt:lpstr>
      <vt:lpstr>PowerPoint 프레젠테이션</vt:lpstr>
      <vt:lpstr>중소기업지원이력 통합관리시스템기준 효과성분석</vt:lpstr>
      <vt:lpstr>중소기업지원이력 통합관리시스템기준 효과성분석</vt:lpstr>
      <vt:lpstr>중소기업지원이력 통합관리시스템기준 효과성분석</vt:lpstr>
      <vt:lpstr>중소기업지원이력 통합관리시스템기준 효과성분석</vt:lpstr>
      <vt:lpstr>중소기업지원이력 통합관리시스템기준 효과성분석</vt:lpstr>
      <vt:lpstr>중소기업지원이력 통합관리시스템기준 효과성분석(예시)</vt:lpstr>
      <vt:lpstr>중소기업지원이력 통합관리시스템기준 효과성분석</vt:lpstr>
      <vt:lpstr>중소기업지원이력 통합관리시스템기준 효과성분석</vt:lpstr>
      <vt:lpstr>중소기업지원이력 통합관리시스템기준 효과성분석</vt:lpstr>
      <vt:lpstr>중소기업지원이력 통합관리시스템기준 효과성분석</vt:lpstr>
      <vt:lpstr>PowerPoint 프레젠테이션</vt:lpstr>
      <vt:lpstr>중소기업지원정책 효율성 개선방향: 정책목표의 명확화</vt:lpstr>
      <vt:lpstr>중소기업지원정책 효율성 개선방향: 정책고객의 명확화</vt:lpstr>
      <vt:lpstr>중소기업지원정책 효율성 개선방향: 성과평가와 환류</vt:lpstr>
      <vt:lpstr>중소기업지원정책 효율성 개선방향: 성과평가와 환류</vt:lpstr>
      <vt:lpstr>&lt;참고&gt;성적표의 도출: 특성집단별 평가결과</vt:lpstr>
      <vt:lpstr>&lt;참고&gt;성적표의 도출: 특성집단별 평가결과</vt:lpstr>
      <vt:lpstr>&lt;참고&gt;성적표의 도출: 특성집단별 평가결과</vt:lpstr>
      <vt:lpstr>PowerPoint 프레젠테이션</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master</dc:creator>
  <cp:lastModifiedBy>장우현</cp:lastModifiedBy>
  <cp:revision>72</cp:revision>
  <cp:lastPrinted>2017-01-09T04:39:40Z</cp:lastPrinted>
  <dcterms:created xsi:type="dcterms:W3CDTF">2017-01-04T05:43:17Z</dcterms:created>
  <dcterms:modified xsi:type="dcterms:W3CDTF">2018-03-27T08:14:45Z</dcterms:modified>
</cp:coreProperties>
</file>